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9" r:id="rId5"/>
    <p:sldId id="270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71" r:id="rId14"/>
    <p:sldId id="264" r:id="rId15"/>
    <p:sldId id="272" r:id="rId16"/>
    <p:sldId id="273" r:id="rId17"/>
    <p:sldId id="274" r:id="rId18"/>
    <p:sldId id="260" r:id="rId19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7FF"/>
    <a:srgbClr val="5594FE"/>
    <a:srgbClr val="016FB8"/>
    <a:srgbClr val="259095"/>
    <a:srgbClr val="1E7478"/>
    <a:srgbClr val="015791"/>
    <a:srgbClr val="FFE200"/>
    <a:srgbClr val="0262FE"/>
    <a:srgbClr val="016DBA"/>
    <a:srgbClr val="94C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>
        <p:scale>
          <a:sx n="112" d="100"/>
          <a:sy n="112" d="100"/>
        </p:scale>
        <p:origin x="-924" y="228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CCECC994-4410-413D-B691-4403DF4EF7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751B97A-015C-47D9-AD65-D5070B0542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4025F-0BA5-4598-BC4B-E7C048CB92CB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F1D4934-2E75-4DC1-B088-388793CC2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1B57395-6718-466B-80B9-06389F78D6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DC5F-870E-4A04-AFC1-A9A269BD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CA050-5D18-4C60-A5FC-337443F9265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74540-9E2C-43E7-A50E-1F63CF87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9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0A3BEC3-D386-489F-9076-8F729476B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61685"/>
          </a:xfrm>
          <a:prstGeom prst="rect">
            <a:avLst/>
          </a:prstGeom>
        </p:spPr>
      </p:pic>
      <p:pic>
        <p:nvPicPr>
          <p:cNvPr id="3" name="Picture 2" descr="C:\Users\D7702\Desktop\캡처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5" y="6658152"/>
            <a:ext cx="1370541" cy="8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6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3DD5CD9-E18E-4579-B8B2-11C667DE4DF3}"/>
              </a:ext>
            </a:extLst>
          </p:cNvPr>
          <p:cNvGrpSpPr/>
          <p:nvPr userDrawn="1"/>
        </p:nvGrpSpPr>
        <p:grpSpPr>
          <a:xfrm>
            <a:off x="1417" y="-1"/>
            <a:ext cx="10690396" cy="7560683"/>
            <a:chOff x="1417" y="-1"/>
            <a:chExt cx="10690396" cy="75606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23BB3AA-29B7-4012-B00A-46638B57B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10690396" cy="756068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A1F60270-5E49-40E8-871A-821F8103B8D0}"/>
                </a:ext>
              </a:extLst>
            </p:cNvPr>
            <p:cNvSpPr/>
            <p:nvPr userDrawn="1"/>
          </p:nvSpPr>
          <p:spPr>
            <a:xfrm>
              <a:off x="203200" y="495300"/>
              <a:ext cx="4089400" cy="1130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3A0FE34-C7E1-4CA5-9C24-8087E05F3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6719" r="62488" b="82475"/>
          <a:stretch/>
        </p:blipFill>
        <p:spPr>
          <a:xfrm>
            <a:off x="609770" y="342900"/>
            <a:ext cx="3795713" cy="816982"/>
          </a:xfrm>
          <a:prstGeom prst="rect">
            <a:avLst/>
          </a:prstGeom>
        </p:spPr>
      </p:pic>
      <p:pic>
        <p:nvPicPr>
          <p:cNvPr id="6" name="Picture 2" descr="C:\Users\D7702\Desktop\캡처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2" y="6725885"/>
            <a:ext cx="1370541" cy="8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3568A2-CFAB-4D73-95F2-BE4BC6EF17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-1"/>
            <a:ext cx="10690393" cy="7560681"/>
          </a:xfrm>
          <a:prstGeom prst="rect">
            <a:avLst/>
          </a:prstGeom>
        </p:spPr>
      </p:pic>
      <p:pic>
        <p:nvPicPr>
          <p:cNvPr id="3" name="Picture 2" descr="C:\Users\D7702\Desktop\캡처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93" y="6726891"/>
            <a:ext cx="1370541" cy="8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8E7DDF2-2710-4C38-BA55-82016D0AF855}"/>
              </a:ext>
            </a:extLst>
          </p:cNvPr>
          <p:cNvGrpSpPr/>
          <p:nvPr userDrawn="1"/>
        </p:nvGrpSpPr>
        <p:grpSpPr>
          <a:xfrm>
            <a:off x="0" y="-1002"/>
            <a:ext cx="10691813" cy="861774"/>
            <a:chOff x="0" y="-1002"/>
            <a:chExt cx="10691813" cy="8617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8ED0F9A-F64D-4FDE-8700-54753904BC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603"/>
            <a:stretch/>
          </p:blipFill>
          <p:spPr>
            <a:xfrm>
              <a:off x="0" y="-1002"/>
              <a:ext cx="10691813" cy="861774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03CA257F-3256-4700-B629-5F44E3BAC6A1}"/>
                </a:ext>
              </a:extLst>
            </p:cNvPr>
            <p:cNvSpPr/>
            <p:nvPr userDrawn="1"/>
          </p:nvSpPr>
          <p:spPr>
            <a:xfrm>
              <a:off x="8597841" y="544328"/>
              <a:ext cx="87759" cy="965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E26755CC-EE25-45D4-AA12-EC7907354D76}"/>
                </a:ext>
              </a:extLst>
            </p:cNvPr>
            <p:cNvSpPr/>
            <p:nvPr userDrawn="1"/>
          </p:nvSpPr>
          <p:spPr>
            <a:xfrm>
              <a:off x="8830389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48DBA706-CCC4-4052-B060-F4FD57B23E82}"/>
                </a:ext>
              </a:extLst>
            </p:cNvPr>
            <p:cNvSpPr/>
            <p:nvPr userDrawn="1"/>
          </p:nvSpPr>
          <p:spPr>
            <a:xfrm>
              <a:off x="9062936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7168FB0-7C48-4311-A16F-D64E45DF8A21}"/>
                </a:ext>
              </a:extLst>
            </p:cNvPr>
            <p:cNvSpPr/>
            <p:nvPr userDrawn="1"/>
          </p:nvSpPr>
          <p:spPr>
            <a:xfrm>
              <a:off x="9295484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3E1F73C5-828D-492D-9216-CBDF7493985B}"/>
                </a:ext>
              </a:extLst>
            </p:cNvPr>
            <p:cNvSpPr/>
            <p:nvPr userDrawn="1"/>
          </p:nvSpPr>
          <p:spPr>
            <a:xfrm>
              <a:off x="9528031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xmlns="" id="{7F6654BB-2317-41BC-BDB1-E871B4DF44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747718" y="142637"/>
              <a:ext cx="812167" cy="59627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07" y="174072"/>
            <a:ext cx="4193264" cy="576312"/>
          </a:xfrm>
          <a:noFill/>
        </p:spPr>
        <p:txBody>
          <a:bodyPr wrap="none" rtlCol="0">
            <a:spAutoFit/>
          </a:bodyPr>
          <a:lstStyle>
            <a:lvl1pPr>
              <a:defRPr lang="en-US" sz="3400" b="1" spc="-1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</a:defRPr>
            </a:lvl1pPr>
          </a:lstStyle>
          <a:p>
            <a:pPr marL="0" lvl="0" defTabSz="986912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812CAC5B-5DBC-4633-8E4D-559A8EE600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759" y="1210247"/>
            <a:ext cx="267295" cy="2056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A9A2D7-88BF-4F22-9BEF-69C6F05BA25A}"/>
              </a:ext>
            </a:extLst>
          </p:cNvPr>
          <p:cNvSpPr/>
          <p:nvPr userDrawn="1"/>
        </p:nvSpPr>
        <p:spPr>
          <a:xfrm>
            <a:off x="0" y="1"/>
            <a:ext cx="127000" cy="860772"/>
          </a:xfrm>
          <a:prstGeom prst="rect">
            <a:avLst/>
          </a:prstGeom>
          <a:solidFill>
            <a:srgbClr val="016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0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0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CC21DE98-1DD0-4E77-B982-ACFBC6F22FCD}" type="datetimeFigureOut">
              <a:rPr lang="ko-KR" altLang="en-US" smtClean="0"/>
              <a:pPr/>
              <a:t>2019-10-11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AFFD9CCF-324D-4EBC-8C21-D845714F00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D7702\Desktop\캡처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6725886"/>
            <a:ext cx="1370541" cy="8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33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나눔바른고딕" panose="020B0603020101020101" pitchFamily="50" charset="-127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2418" TargetMode="External"/><Relationship Id="rId2" Type="http://schemas.openxmlformats.org/officeDocument/2006/relationships/hyperlink" Target="https://aboooks.tistory.com/7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boooks.tistory.com/339" TargetMode="External"/><Relationship Id="rId5" Type="http://schemas.openxmlformats.org/officeDocument/2006/relationships/hyperlink" Target="https://pro-self-studier.tistory.com/108" TargetMode="External"/><Relationship Id="rId4" Type="http://schemas.openxmlformats.org/officeDocument/2006/relationships/hyperlink" Target="https://www.codingfactory.net/1059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149401-E30D-49A6-B4EC-3F1256DE90CB}"/>
              </a:ext>
            </a:extLst>
          </p:cNvPr>
          <p:cNvSpPr txBox="1"/>
          <p:nvPr/>
        </p:nvSpPr>
        <p:spPr>
          <a:xfrm>
            <a:off x="507028" y="2246149"/>
            <a:ext cx="4943405" cy="25839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창업 안드로이드</a:t>
            </a:r>
            <a:endParaRPr lang="en-US" altLang="ko-KR" sz="5397" b="1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프로젝트</a:t>
            </a:r>
            <a:endParaRPr lang="en-US" altLang="ko-KR" sz="5397" b="1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/>
            <a:r>
              <a:rPr lang="en-US" altLang="ko-KR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201840922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F84757D-9493-4349-AF3A-331C102D2517}"/>
              </a:ext>
            </a:extLst>
          </p:cNvPr>
          <p:cNvSpPr txBox="1"/>
          <p:nvPr/>
        </p:nvSpPr>
        <p:spPr>
          <a:xfrm>
            <a:off x="1462160" y="1668421"/>
            <a:ext cx="978153" cy="424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2159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공민혁</a:t>
            </a:r>
            <a:endParaRPr lang="en-US" altLang="ko-KR" sz="2159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5A06B617-2954-49EC-9C91-B3289B37D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0000" r="18757"/>
          <a:stretch/>
        </p:blipFill>
        <p:spPr>
          <a:xfrm>
            <a:off x="8618560" y="0"/>
            <a:ext cx="2497327" cy="786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CDE13E14-A4DC-40C9-BF7E-D40D483ED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426" t="1" b="45458"/>
          <a:stretch/>
        </p:blipFill>
        <p:spPr>
          <a:xfrm>
            <a:off x="-525674" y="6701778"/>
            <a:ext cx="2753399" cy="8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8">
            <a:extLst>
              <a:ext uri="{FF2B5EF4-FFF2-40B4-BE49-F238E27FC236}">
                <a16:creationId xmlns:a16="http://schemas.microsoft.com/office/drawing/2014/main" xmlns="" id="{EC0D51CA-9259-420D-8BE0-47E1DF6D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522"/>
            <a:ext cx="8372485" cy="1311128"/>
          </a:xfrm>
        </p:spPr>
        <p:txBody>
          <a:bodyPr/>
          <a:lstStyle/>
          <a:p>
            <a:r>
              <a:rPr lang="en-US" altLang="ko-KR" sz="4400" dirty="0" smtClean="0"/>
              <a:t>5.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margin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padding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border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384F5E5D-C4D0-4C6A-9437-04C3758E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3" y="1576954"/>
            <a:ext cx="4315427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EDA397-2CA2-46B5-AB52-D2264ECD69DC}"/>
              </a:ext>
            </a:extLst>
          </p:cNvPr>
          <p:cNvSpPr txBox="1"/>
          <p:nvPr/>
        </p:nvSpPr>
        <p:spPr>
          <a:xfrm>
            <a:off x="4537360" y="1972268"/>
            <a:ext cx="6978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border(</a:t>
            </a:r>
            <a:r>
              <a: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테두리</a:t>
            </a:r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border-width: </a:t>
            </a:r>
            <a:r>
              <a: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테두리의 두께</a:t>
            </a:r>
            <a:endParaRPr lang="en-US" altLang="ko-KR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border-style:</a:t>
            </a:r>
            <a:r>
              <a: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테두리의 스타일</a:t>
            </a:r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실선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점선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이중선</a:t>
            </a:r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r>
              <a:rPr lang="en-US" altLang="ko-KR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border-color:</a:t>
            </a:r>
            <a:r>
              <a: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테두리의 색상</a:t>
            </a:r>
            <a:endParaRPr lang="en-US" altLang="ko-KR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등등</a:t>
            </a:r>
            <a:endParaRPr lang="en-US" altLang="ko-KR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5A1752-6FC5-4EC0-B41A-23B5BA14EF17}"/>
              </a:ext>
            </a:extLst>
          </p:cNvPr>
          <p:cNvSpPr txBox="1"/>
          <p:nvPr/>
        </p:nvSpPr>
        <p:spPr>
          <a:xfrm>
            <a:off x="469900" y="5036879"/>
            <a:ext cx="4067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Border-style </a:t>
            </a:r>
            <a:r>
              <a:rPr lang="ko-KR" altLang="en-US" dirty="0"/>
              <a:t>은 항상 같이 </a:t>
            </a:r>
            <a:r>
              <a:rPr lang="ko-KR" altLang="en-US" dirty="0" err="1"/>
              <a:t>지정해야함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예</a:t>
            </a:r>
            <a:r>
              <a:rPr lang="en-US" altLang="ko-KR" dirty="0"/>
              <a:t>: border : 5px solid</a:t>
            </a:r>
          </a:p>
          <a:p>
            <a:r>
              <a:rPr lang="en-US" altLang="ko-KR" dirty="0"/>
              <a:t>	border : solid red;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EC244198-8692-4638-9850-EFDB50D3F808}"/>
              </a:ext>
            </a:extLst>
          </p:cNvPr>
          <p:cNvSpPr/>
          <p:nvPr/>
        </p:nvSpPr>
        <p:spPr>
          <a:xfrm>
            <a:off x="3824267" y="5697497"/>
            <a:ext cx="1075936" cy="262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18C4E2-2A73-4BA5-A57D-7F4C8C1BAEAF}"/>
              </a:ext>
            </a:extLst>
          </p:cNvPr>
          <p:cNvSpPr txBox="1"/>
          <p:nvPr/>
        </p:nvSpPr>
        <p:spPr>
          <a:xfrm>
            <a:off x="5471737" y="5697497"/>
            <a:ext cx="483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5px</a:t>
            </a:r>
            <a:r>
              <a:rPr lang="ko-KR" altLang="en-US" dirty="0"/>
              <a:t>의 두께</a:t>
            </a:r>
            <a:r>
              <a:rPr lang="en-US" altLang="ko-KR" dirty="0"/>
              <a:t>, </a:t>
            </a:r>
            <a:r>
              <a:rPr lang="ko-KR" altLang="en-US" dirty="0"/>
              <a:t>실선</a:t>
            </a:r>
            <a:r>
              <a:rPr lang="en-US" altLang="ko-KR" dirty="0"/>
              <a:t>, </a:t>
            </a:r>
            <a:r>
              <a:rPr lang="ko-KR" altLang="en-US" dirty="0"/>
              <a:t>붉은 색의 테두리를 갖는다</a:t>
            </a:r>
          </a:p>
        </p:txBody>
      </p:sp>
    </p:spTree>
    <p:extLst>
      <p:ext uri="{BB962C8B-B14F-4D97-AF65-F5344CB8AC3E}">
        <p14:creationId xmlns:p14="http://schemas.microsoft.com/office/powerpoint/2010/main" val="3572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8">
            <a:extLst>
              <a:ext uri="{FF2B5EF4-FFF2-40B4-BE49-F238E27FC236}">
                <a16:creationId xmlns:a16="http://schemas.microsoft.com/office/drawing/2014/main" xmlns="" id="{EC0D51CA-9259-420D-8BE0-47E1DF6D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522"/>
            <a:ext cx="5020029" cy="1311128"/>
          </a:xfrm>
        </p:spPr>
        <p:txBody>
          <a:bodyPr/>
          <a:lstStyle/>
          <a:p>
            <a:r>
              <a:rPr lang="en-US" altLang="ko-KR" sz="4400" dirty="0" smtClean="0"/>
              <a:t>6.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list-style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D948EE-3CFF-49BC-A985-DC52B9BD30CA}"/>
              </a:ext>
            </a:extLst>
          </p:cNvPr>
          <p:cNvSpPr txBox="1"/>
          <p:nvPr/>
        </p:nvSpPr>
        <p:spPr>
          <a:xfrm>
            <a:off x="532056" y="1299504"/>
            <a:ext cx="751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list-style </a:t>
            </a:r>
            <a:r>
              <a:rPr lang="ko-KR" altLang="en-US" sz="2800" dirty="0"/>
              <a:t>속성은 항목 모양의 종류</a:t>
            </a:r>
            <a:r>
              <a:rPr lang="en-US" altLang="ko-KR" sz="2800" dirty="0"/>
              <a:t>, </a:t>
            </a:r>
            <a:r>
              <a:rPr lang="ko-KR" altLang="en-US" sz="2800" dirty="0"/>
              <a:t>위치</a:t>
            </a:r>
            <a:r>
              <a:rPr lang="en-US" altLang="ko-KR" sz="2800" dirty="0"/>
              <a:t>, </a:t>
            </a:r>
            <a:r>
              <a:rPr lang="ko-KR" altLang="en-US" sz="2800" dirty="0"/>
              <a:t>항목에 넣을 이미지를 한꺼번에 지정할 수 있음</a:t>
            </a:r>
            <a:endParaRPr lang="en-US" altLang="ko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3E1A5B-6AE4-44D7-AAEA-723529475816}"/>
              </a:ext>
            </a:extLst>
          </p:cNvPr>
          <p:cNvSpPr txBox="1"/>
          <p:nvPr/>
        </p:nvSpPr>
        <p:spPr>
          <a:xfrm>
            <a:off x="532056" y="6115121"/>
            <a:ext cx="565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List-style-position: </a:t>
            </a:r>
            <a:r>
              <a:rPr lang="ko-KR" altLang="en-US" sz="2800" dirty="0"/>
              <a:t>위치 등이 있음</a:t>
            </a:r>
            <a:endParaRPr lang="en-US" altLang="ko-KR" sz="2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D2A2BB8-8CC9-47E3-9733-C232AF866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51" y="2591851"/>
            <a:ext cx="3329407" cy="1120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3CEB89-4515-42D1-B94F-9DDFA20710C9}"/>
              </a:ext>
            </a:extLst>
          </p:cNvPr>
          <p:cNvSpPr txBox="1"/>
          <p:nvPr/>
        </p:nvSpPr>
        <p:spPr>
          <a:xfrm>
            <a:off x="5392654" y="2780280"/>
            <a:ext cx="382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List-style-type:</a:t>
            </a:r>
            <a:r>
              <a:rPr lang="ko-KR" altLang="en-US" sz="2000" dirty="0"/>
              <a:t>항목 모양의 종류</a:t>
            </a:r>
            <a:endParaRPr lang="en-US" altLang="ko-KR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BF4EB61B-B9BC-45EC-9399-AB1ED925CBC5}"/>
              </a:ext>
            </a:extLst>
          </p:cNvPr>
          <p:cNvSpPr/>
          <p:nvPr/>
        </p:nvSpPr>
        <p:spPr>
          <a:xfrm>
            <a:off x="4536000" y="2872766"/>
            <a:ext cx="502012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137F511-8BA2-4371-B066-D829CC3D9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3" y="4061508"/>
            <a:ext cx="3702335" cy="1120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270D8A-ED9D-4980-BB97-5FC7A8D7FE00}"/>
              </a:ext>
            </a:extLst>
          </p:cNvPr>
          <p:cNvSpPr txBox="1"/>
          <p:nvPr/>
        </p:nvSpPr>
        <p:spPr>
          <a:xfrm>
            <a:off x="5399924" y="4196205"/>
            <a:ext cx="493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List-style-image: </a:t>
            </a:r>
            <a:r>
              <a:rPr lang="ko-KR" altLang="en-US" sz="2000" dirty="0" smtClean="0"/>
              <a:t>이미지 를 삽입하여 나타냄</a:t>
            </a:r>
            <a:endParaRPr lang="ko-KR" altLang="en-US" sz="20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21C5CC8A-D5F3-4C36-B615-01F54A64B5A6}"/>
              </a:ext>
            </a:extLst>
          </p:cNvPr>
          <p:cNvSpPr/>
          <p:nvPr/>
        </p:nvSpPr>
        <p:spPr>
          <a:xfrm>
            <a:off x="4536000" y="4291374"/>
            <a:ext cx="502012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8">
            <a:extLst>
              <a:ext uri="{FF2B5EF4-FFF2-40B4-BE49-F238E27FC236}">
                <a16:creationId xmlns:a16="http://schemas.microsoft.com/office/drawing/2014/main" xmlns="" id="{EC0D51CA-9259-420D-8BE0-47E1DF6D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522"/>
            <a:ext cx="4043607" cy="1311128"/>
          </a:xfrm>
        </p:spPr>
        <p:txBody>
          <a:bodyPr/>
          <a:lstStyle/>
          <a:p>
            <a:r>
              <a:rPr lang="en-US" altLang="ko-KR" sz="4400" dirty="0" smtClean="0"/>
              <a:t>7.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AB0C88-1ABC-451B-919A-92E2828A93FC}"/>
              </a:ext>
            </a:extLst>
          </p:cNvPr>
          <p:cNvSpPr txBox="1"/>
          <p:nvPr/>
        </p:nvSpPr>
        <p:spPr>
          <a:xfrm>
            <a:off x="295457" y="1548424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Text </a:t>
            </a:r>
            <a:r>
              <a:rPr lang="ko-KR" altLang="en-US" sz="2800" dirty="0"/>
              <a:t>스타일을 표현하기위한 속성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8797DFD-7661-4C8C-906A-DB472F6ECD76}"/>
              </a:ext>
            </a:extLst>
          </p:cNvPr>
          <p:cNvSpPr txBox="1"/>
          <p:nvPr/>
        </p:nvSpPr>
        <p:spPr>
          <a:xfrm>
            <a:off x="295457" y="3779837"/>
            <a:ext cx="1053570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Text-align:</a:t>
            </a:r>
            <a:r>
              <a:rPr lang="ko-KR" altLang="en-US" sz="2800" dirty="0"/>
              <a:t> </a:t>
            </a:r>
            <a:r>
              <a:rPr lang="en-US" altLang="ko-KR" sz="2800" dirty="0"/>
              <a:t>left    right   center  justify</a:t>
            </a:r>
          </a:p>
          <a:p>
            <a:r>
              <a:rPr lang="en-US" altLang="ko-KR" sz="2800" dirty="0"/>
              <a:t>		</a:t>
            </a:r>
            <a:r>
              <a:rPr lang="ko-KR" altLang="en-US" sz="2800" dirty="0"/>
              <a:t>왼쪽 오른쪽  중앙  양쪽</a:t>
            </a:r>
            <a:endParaRPr lang="en-US" altLang="ko-KR" sz="2800" dirty="0"/>
          </a:p>
          <a:p>
            <a:r>
              <a:rPr lang="en-US" altLang="ko-KR" sz="2800" dirty="0"/>
              <a:t>Text-indent:   </a:t>
            </a:r>
            <a:r>
              <a:rPr lang="ko-KR" altLang="en-US" sz="2800" dirty="0"/>
              <a:t>첫 줄에 들여쓰기</a:t>
            </a:r>
            <a:endParaRPr lang="en-US" altLang="ko-KR" sz="2800" dirty="0"/>
          </a:p>
          <a:p>
            <a:r>
              <a:rPr lang="en-US" altLang="ko-KR" sz="2800" u="sng" dirty="0"/>
              <a:t>Text-decoration: </a:t>
            </a:r>
            <a:r>
              <a:rPr lang="ko-KR" altLang="en-US" sz="2800" u="sng" dirty="0"/>
              <a:t>텍스트에 여러가지 효과 설정</a:t>
            </a:r>
            <a:endParaRPr lang="en-US" altLang="ko-KR" sz="2800" u="sng" dirty="0"/>
          </a:p>
          <a:p>
            <a:r>
              <a:rPr lang="en-US" altLang="ko-KR" sz="2800" dirty="0"/>
              <a:t>Text-transform: </a:t>
            </a:r>
            <a:r>
              <a:rPr lang="ko-KR" altLang="en-US" sz="2800" dirty="0"/>
              <a:t>텍스트에 포함된 영문자에 대한 대소문자를 설정</a:t>
            </a:r>
            <a:endParaRPr lang="en-US" altLang="ko-KR" sz="2800" dirty="0"/>
          </a:p>
          <a:p>
            <a:r>
              <a:rPr lang="en-US" altLang="ko-KR" sz="2800" dirty="0"/>
              <a:t>Text-height:</a:t>
            </a:r>
            <a:r>
              <a:rPr lang="ko-KR" altLang="en-US" sz="2800" dirty="0"/>
              <a:t> 텍스트의 줄 간격</a:t>
            </a:r>
            <a:endParaRPr lang="en-US" altLang="ko-KR" sz="2800" dirty="0"/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Text-shadow: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텍스트의 그림자 효과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E078749-341A-4E16-8939-2916BAFF69A1}"/>
              </a:ext>
            </a:extLst>
          </p:cNvPr>
          <p:cNvGrpSpPr/>
          <p:nvPr/>
        </p:nvGrpSpPr>
        <p:grpSpPr>
          <a:xfrm>
            <a:off x="295457" y="2839843"/>
            <a:ext cx="5788587" cy="180000"/>
            <a:chOff x="5968538" y="3355043"/>
            <a:chExt cx="57885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8DEE6D6F-2907-436E-957D-6DE1B51C9992}"/>
                </a:ext>
              </a:extLst>
            </p:cNvPr>
            <p:cNvCxnSpPr>
              <a:cxnSpLocks/>
            </p:cNvCxnSpPr>
            <p:nvPr/>
          </p:nvCxnSpPr>
          <p:spPr>
            <a:xfrm>
              <a:off x="5968538" y="3429000"/>
              <a:ext cx="57885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7BBAD163-6DA3-42CF-9431-6923CA991C01}"/>
                </a:ext>
              </a:extLst>
            </p:cNvPr>
            <p:cNvSpPr/>
            <p:nvPr/>
          </p:nvSpPr>
          <p:spPr>
            <a:xfrm>
              <a:off x="8862831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4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EDA1FC-3483-4A6F-A213-D7BA4C1ECCFB}"/>
              </a:ext>
            </a:extLst>
          </p:cNvPr>
          <p:cNvSpPr txBox="1"/>
          <p:nvPr/>
        </p:nvSpPr>
        <p:spPr>
          <a:xfrm>
            <a:off x="553188" y="3560729"/>
            <a:ext cx="2153410" cy="2197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80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8000" spc="-324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endParaRPr lang="en-US" altLang="ko-KR" sz="4000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32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추가할 </a:t>
            </a:r>
            <a:r>
              <a:rPr lang="ko-KR" altLang="en-US" sz="32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ko-KR" altLang="en-US" sz="3200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02A355-0AF9-492B-AD68-AABE4BD8B24A}"/>
              </a:ext>
            </a:extLst>
          </p:cNvPr>
          <p:cNvSpPr txBox="1"/>
          <p:nvPr/>
        </p:nvSpPr>
        <p:spPr>
          <a:xfrm>
            <a:off x="4011879" y="1625941"/>
            <a:ext cx="405559" cy="1461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49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C7FE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949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4C7FE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4307" y="35951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C7FE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4C7FE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02A355-0AF9-492B-AD68-AABE4BD8B24A}"/>
              </a:ext>
            </a:extLst>
          </p:cNvPr>
          <p:cNvSpPr txBox="1"/>
          <p:nvPr/>
        </p:nvSpPr>
        <p:spPr>
          <a:xfrm>
            <a:off x="4385706" y="1625941"/>
            <a:ext cx="405559" cy="1461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49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C7FE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949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4C7FE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170"/>
            <a:ext cx="5550622" cy="840230"/>
          </a:xfrm>
        </p:spPr>
        <p:txBody>
          <a:bodyPr/>
          <a:lstStyle/>
          <a:p>
            <a:r>
              <a:rPr lang="en-US" altLang="ko-KR" sz="4400" dirty="0"/>
              <a:t>1</a:t>
            </a:r>
            <a:r>
              <a:rPr lang="en-US" altLang="ko-KR" sz="5400" dirty="0"/>
              <a:t>.</a:t>
            </a:r>
            <a:r>
              <a:rPr lang="en-US" altLang="ko-KR" sz="4800" dirty="0"/>
              <a:t> </a:t>
            </a:r>
            <a:r>
              <a:rPr lang="ko-KR" altLang="en-US" sz="4400" dirty="0" smtClean="0"/>
              <a:t>추가할 기능</a:t>
            </a:r>
            <a:r>
              <a:rPr lang="ko-KR" altLang="en-US" sz="4800" dirty="0" smtClean="0"/>
              <a:t> </a:t>
            </a:r>
            <a:r>
              <a:rPr lang="en-US" altLang="ko-KR" sz="4000" dirty="0" smtClean="0"/>
              <a:t>overflow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12007" y="1323151"/>
            <a:ext cx="896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Overflow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내용이 요소의 크기를 </a:t>
            </a:r>
            <a:r>
              <a:rPr lang="ko-KR" altLang="en-US" sz="2000" dirty="0" err="1" smtClean="0"/>
              <a:t>벗어났을떄</a:t>
            </a:r>
            <a:r>
              <a:rPr lang="ko-KR" altLang="en-US" sz="2000" dirty="0" smtClean="0"/>
              <a:t> 어떻게 처리할지 정하는 속성</a:t>
            </a:r>
            <a:endParaRPr lang="en-US" altLang="ko-KR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2007" y="2221127"/>
            <a:ext cx="72603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Overflow : scroll, auto, hidden, visible</a:t>
            </a:r>
          </a:p>
          <a:p>
            <a:endParaRPr lang="en-US" altLang="ko-KR" sz="3200" b="1" dirty="0"/>
          </a:p>
          <a:p>
            <a:r>
              <a:rPr lang="en-US" altLang="ko-KR" sz="2400" dirty="0" smtClean="0"/>
              <a:t>Scroll    :  </a:t>
            </a:r>
            <a:r>
              <a:rPr lang="ko-KR" altLang="en-US" sz="2400" dirty="0" smtClean="0"/>
              <a:t>내용이 넘치지 않아도 항상 </a:t>
            </a:r>
            <a:r>
              <a:rPr lang="ko-KR" altLang="en-US" sz="2400" dirty="0" err="1" smtClean="0"/>
              <a:t>스크롤바가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보임</a:t>
            </a:r>
            <a:endParaRPr lang="en-US" altLang="ko-KR" sz="2400" dirty="0" smtClean="0"/>
          </a:p>
          <a:p>
            <a:r>
              <a:rPr lang="en-US" altLang="ko-KR" sz="2400" dirty="0" smtClean="0"/>
              <a:t>Auto     :  </a:t>
            </a:r>
            <a:r>
              <a:rPr lang="ko-KR" altLang="en-US" sz="2400" dirty="0" smtClean="0"/>
              <a:t>내용이 잘릴 </a:t>
            </a:r>
            <a:r>
              <a:rPr lang="ko-KR" altLang="en-US" sz="2400" dirty="0" err="1" smtClean="0"/>
              <a:t>떄만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스크롤바가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보임</a:t>
            </a:r>
            <a:endParaRPr lang="en-US" altLang="ko-KR" sz="2400" dirty="0" smtClean="0"/>
          </a:p>
          <a:p>
            <a:r>
              <a:rPr lang="en-US" altLang="ko-KR" sz="2400" dirty="0" smtClean="0"/>
              <a:t>Hidden :</a:t>
            </a:r>
            <a:r>
              <a:rPr lang="ko-KR" altLang="en-US" sz="2400" dirty="0" smtClean="0"/>
              <a:t>  내용이 넘치면 자름 </a:t>
            </a:r>
            <a:r>
              <a:rPr lang="ko-KR" altLang="en-US" sz="2400" dirty="0" err="1" smtClean="0"/>
              <a:t>자른부분은</a:t>
            </a:r>
            <a:r>
              <a:rPr lang="ko-KR" altLang="en-US" sz="2400" dirty="0" smtClean="0"/>
              <a:t> 보이지 않음</a:t>
            </a:r>
            <a:endParaRPr lang="en-US" altLang="ko-KR" sz="2400" dirty="0" smtClean="0"/>
          </a:p>
          <a:p>
            <a:r>
              <a:rPr lang="en-US" altLang="ko-KR" sz="2400" dirty="0" smtClean="0"/>
              <a:t>Visible  :  </a:t>
            </a:r>
            <a:r>
              <a:rPr lang="ko-KR" altLang="en-US" sz="2400" dirty="0" smtClean="0"/>
              <a:t>기본값으로 내용이 </a:t>
            </a:r>
            <a:r>
              <a:rPr lang="ko-KR" altLang="en-US" sz="2400" dirty="0" err="1" smtClean="0"/>
              <a:t>더길어도</a:t>
            </a:r>
            <a:r>
              <a:rPr lang="ko-KR" altLang="en-US" sz="2400" dirty="0" smtClean="0"/>
              <a:t> 보임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7" y="4991465"/>
            <a:ext cx="7944889" cy="23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170"/>
            <a:ext cx="6267934" cy="840230"/>
          </a:xfrm>
        </p:spPr>
        <p:txBody>
          <a:bodyPr/>
          <a:lstStyle/>
          <a:p>
            <a:r>
              <a:rPr lang="en-US" altLang="ko-KR" sz="4400" dirty="0" smtClean="0"/>
              <a:t>2</a:t>
            </a:r>
            <a:r>
              <a:rPr lang="en-US" altLang="ko-KR" sz="5400" dirty="0" smtClean="0"/>
              <a:t>.</a:t>
            </a:r>
            <a:r>
              <a:rPr lang="en-US" altLang="ko-KR" sz="4800" dirty="0" smtClean="0"/>
              <a:t> </a:t>
            </a:r>
            <a:r>
              <a:rPr lang="ko-KR" altLang="en-US" sz="4400" dirty="0" smtClean="0"/>
              <a:t>추가할 기능</a:t>
            </a:r>
            <a:r>
              <a:rPr lang="ko-KR" altLang="en-US" sz="4800" dirty="0" smtClean="0"/>
              <a:t> </a:t>
            </a:r>
            <a:r>
              <a:rPr lang="en-US" altLang="ko-KR" sz="3600" dirty="0" smtClean="0"/>
              <a:t>multi colum</a:t>
            </a:r>
            <a:r>
              <a:rPr lang="en-US" altLang="ko-KR" sz="3600" dirty="0"/>
              <a:t>n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12007" y="1057193"/>
            <a:ext cx="8375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다중칼럼</a:t>
            </a:r>
            <a:endParaRPr lang="en-US" altLang="ko-KR" sz="3600" b="1" dirty="0"/>
          </a:p>
          <a:p>
            <a:r>
              <a:rPr lang="en-US" altLang="ko-KR" sz="3600" b="1" dirty="0" smtClean="0"/>
              <a:t>multi </a:t>
            </a:r>
            <a:r>
              <a:rPr lang="en-US" altLang="ko-KR" sz="3600" b="1" dirty="0"/>
              <a:t>column</a:t>
            </a:r>
            <a:r>
              <a:rPr lang="en-US" altLang="ko-KR" sz="3600" dirty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화면을 분할하여 좀더 읽기 쉽도록 만든 레이아웃</a:t>
            </a:r>
            <a:endParaRPr lang="en-US" altLang="ko-KR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2007" y="2478956"/>
            <a:ext cx="7651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Column-count : </a:t>
            </a:r>
            <a:r>
              <a:rPr lang="ko-KR" altLang="en-US" sz="2000" dirty="0" err="1" smtClean="0"/>
              <a:t>해당요소를</a:t>
            </a:r>
            <a:r>
              <a:rPr lang="ko-KR" altLang="en-US" sz="2000" dirty="0" smtClean="0"/>
              <a:t> 몇 개의 </a:t>
            </a:r>
            <a:r>
              <a:rPr lang="ko-KR" altLang="en-US" sz="2000" dirty="0"/>
              <a:t>칼</a:t>
            </a:r>
            <a:r>
              <a:rPr lang="ko-KR" altLang="en-US" sz="2000" dirty="0" smtClean="0"/>
              <a:t>럼으로 나눌지 설정</a:t>
            </a:r>
            <a:endParaRPr lang="en-US" altLang="ko-KR" sz="2000" dirty="0" smtClean="0"/>
          </a:p>
          <a:p>
            <a:r>
              <a:rPr lang="en-US" altLang="ko-KR" sz="2000" dirty="0" smtClean="0"/>
              <a:t>Column-gap     : </a:t>
            </a:r>
            <a:r>
              <a:rPr lang="ko-KR" altLang="en-US" sz="2000" dirty="0" err="1" smtClean="0"/>
              <a:t>칼럼사이의</a:t>
            </a:r>
            <a:r>
              <a:rPr lang="ko-KR" altLang="en-US" sz="2000" dirty="0" smtClean="0"/>
              <a:t> 간격을 설정</a:t>
            </a:r>
            <a:endParaRPr lang="en-US" altLang="ko-KR" sz="2000" dirty="0" smtClean="0"/>
          </a:p>
          <a:p>
            <a:r>
              <a:rPr lang="en-US" altLang="ko-KR" sz="2000" dirty="0" smtClean="0"/>
              <a:t>Column-span   : </a:t>
            </a:r>
            <a:r>
              <a:rPr lang="ko-KR" altLang="en-US" sz="2000" dirty="0" smtClean="0"/>
              <a:t>해당 요소가 몇 개의 칼럼을 병합하여 표현할지 설정</a:t>
            </a:r>
            <a:endParaRPr lang="en-US" altLang="ko-KR" sz="2000" dirty="0" smtClean="0"/>
          </a:p>
          <a:p>
            <a:r>
              <a:rPr lang="en-US" altLang="ko-KR" sz="2000" dirty="0" smtClean="0"/>
              <a:t>Column-rule-style : </a:t>
            </a:r>
            <a:r>
              <a:rPr lang="ko-KR" altLang="en-US" sz="2000" dirty="0" smtClean="0"/>
              <a:t>칼럼 사이에 들어갈 라인의 스타일을 설정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81" y="4023829"/>
            <a:ext cx="6275964" cy="2015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5" y="4548822"/>
            <a:ext cx="3372321" cy="1190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07" y="6351540"/>
            <a:ext cx="648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Column-width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200px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주게되면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200px</a:t>
            </a:r>
            <a:r>
              <a:rPr lang="ko-KR" altLang="en-US" dirty="0" smtClean="0"/>
              <a:t>로 컬럼을 나누게 되어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개로 </a:t>
            </a:r>
            <a:r>
              <a:rPr lang="ko-KR" altLang="en-US" dirty="0" err="1" smtClean="0"/>
              <a:t>분할이됨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578176" y="4872251"/>
            <a:ext cx="666278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170"/>
            <a:ext cx="5932778" cy="840230"/>
          </a:xfrm>
        </p:spPr>
        <p:txBody>
          <a:bodyPr/>
          <a:lstStyle/>
          <a:p>
            <a:r>
              <a:rPr lang="en-US" altLang="ko-KR" sz="4400" dirty="0"/>
              <a:t>3</a:t>
            </a:r>
            <a:r>
              <a:rPr lang="en-US" altLang="ko-KR" sz="5400" dirty="0" smtClean="0"/>
              <a:t>.</a:t>
            </a:r>
            <a:r>
              <a:rPr lang="en-US" altLang="ko-KR" sz="4800" dirty="0" smtClean="0"/>
              <a:t> </a:t>
            </a:r>
            <a:r>
              <a:rPr lang="ko-KR" altLang="en-US" sz="4400" dirty="0" smtClean="0"/>
              <a:t>추가할 기능</a:t>
            </a:r>
            <a:r>
              <a:rPr lang="ko-KR" altLang="en-US" sz="4800" dirty="0" smtClean="0"/>
              <a:t> </a:t>
            </a:r>
            <a:r>
              <a:rPr lang="en-US" altLang="ko-KR" sz="3600" dirty="0" smtClean="0"/>
              <a:t>animation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2007" y="1057193"/>
            <a:ext cx="92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Animation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 </a:t>
            </a:r>
            <a:r>
              <a:rPr lang="ko-KR" altLang="ko-KR" b="1" dirty="0"/>
              <a:t>애니메이션</a:t>
            </a:r>
            <a:r>
              <a:rPr lang="ko-KR" altLang="ko-KR" dirty="0"/>
              <a:t>에 이름을 지정하거나 지속시간, 속도 조절 등을 지정</a:t>
            </a:r>
            <a:endParaRPr lang="en-US" altLang="ko-KR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2007" y="2088463"/>
            <a:ext cx="8589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</a:t>
            </a:r>
            <a:r>
              <a:rPr lang="en-US" altLang="ko-KR" sz="3200" b="1" dirty="0" err="1" smtClean="0"/>
              <a:t>keyframes</a:t>
            </a:r>
            <a:r>
              <a:rPr lang="en-US" altLang="ko-KR" sz="3200" b="1" dirty="0" smtClean="0"/>
              <a:t> </a:t>
            </a:r>
            <a:r>
              <a:rPr lang="ko-KR" altLang="en-US" sz="2400" dirty="0" smtClean="0"/>
              <a:t>특정한 시간에 </a:t>
            </a:r>
            <a:r>
              <a:rPr lang="ko-KR" altLang="en-US" sz="2400" dirty="0" err="1" smtClean="0"/>
              <a:t>해당요소가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가저야할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css</a:t>
            </a:r>
            <a:r>
              <a:rPr lang="ko-KR" altLang="en-US" sz="2400" dirty="0" smtClean="0"/>
              <a:t>스타일</a:t>
            </a:r>
            <a:endParaRPr lang="en-US" altLang="ko-KR" sz="2400" dirty="0" smtClean="0"/>
          </a:p>
          <a:p>
            <a:r>
              <a:rPr lang="en-US" altLang="ko-KR" sz="2400" dirty="0" err="1"/>
              <a:t>Animatio</a:t>
            </a:r>
            <a:r>
              <a:rPr lang="en-US" altLang="ko-KR" sz="2400" dirty="0"/>
              <a:t>-name </a:t>
            </a:r>
            <a:r>
              <a:rPr lang="ko-KR" altLang="en-US" sz="2400" dirty="0"/>
              <a:t>속성을 이용하여 요소와 </a:t>
            </a:r>
            <a:r>
              <a:rPr lang="ko-KR" altLang="en-US" sz="2400" dirty="0" err="1"/>
              <a:t>키프레임을</a:t>
            </a:r>
            <a:r>
              <a:rPr lang="ko-KR" altLang="en-US" sz="2400" dirty="0"/>
              <a:t> 연결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8097" y="3690226"/>
            <a:ext cx="3916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webkit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구글 사파리 브라우저에 적용</a:t>
            </a:r>
            <a:endParaRPr lang="en-US" altLang="ko-KR" dirty="0" smtClean="0"/>
          </a:p>
          <a:p>
            <a:r>
              <a:rPr lang="en-US" altLang="ko-KR" dirty="0" err="1" smtClean="0"/>
              <a:t>Animatio</a:t>
            </a:r>
            <a:r>
              <a:rPr lang="en-US" altLang="ko-KR" dirty="0" smtClean="0"/>
              <a:t>-duration: </a:t>
            </a:r>
            <a:r>
              <a:rPr lang="ko-KR" altLang="en-US" dirty="0" smtClean="0"/>
              <a:t>재생시간</a:t>
            </a:r>
            <a:endParaRPr lang="en-US" altLang="ko-KR" dirty="0" smtClean="0"/>
          </a:p>
          <a:p>
            <a:r>
              <a:rPr lang="en-US" altLang="ko-KR" dirty="0" smtClean="0"/>
              <a:t>From: </a:t>
            </a:r>
            <a:r>
              <a:rPr lang="ko-KR" altLang="en-US" dirty="0" smtClean="0"/>
              <a:t>출발지 </a:t>
            </a:r>
            <a:r>
              <a:rPr lang="en-US" altLang="ko-KR" dirty="0" smtClean="0"/>
              <a:t>to : </a:t>
            </a:r>
            <a:r>
              <a:rPr lang="ko-KR" altLang="en-US" dirty="0" smtClean="0"/>
              <a:t>도착지</a:t>
            </a:r>
            <a:endParaRPr lang="en-US" altLang="ko-KR" dirty="0" smtClean="0"/>
          </a:p>
          <a:p>
            <a:r>
              <a:rPr lang="en-US" altLang="ko-KR" dirty="0" smtClean="0"/>
              <a:t>From 100% </a:t>
            </a:r>
            <a:r>
              <a:rPr lang="ko-KR" altLang="en-US" dirty="0" smtClean="0"/>
              <a:t>오른쪽 끝에서 출발</a:t>
            </a:r>
            <a:endParaRPr lang="en-US" altLang="ko-KR" dirty="0" smtClean="0"/>
          </a:p>
          <a:p>
            <a:r>
              <a:rPr lang="en-US" altLang="ko-KR" dirty="0" smtClean="0"/>
              <a:t>To      0%      </a:t>
            </a:r>
            <a:r>
              <a:rPr lang="ko-KR" altLang="en-US" dirty="0" smtClean="0"/>
              <a:t>왼쪽 끝에 도착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7" y="3042570"/>
            <a:ext cx="3482071" cy="3147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4012" y="6190027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&lt;p&gt;201840922 </a:t>
            </a:r>
            <a:r>
              <a:rPr lang="ko-KR" altLang="en-US" dirty="0" smtClean="0"/>
              <a:t>공민혁 </a:t>
            </a:r>
            <a:r>
              <a:rPr lang="en-US" altLang="ko-KR" dirty="0" smtClean="0"/>
              <a:t>&lt;/p&gt;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5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70420"/>
            <a:ext cx="2531270" cy="701731"/>
          </a:xfrm>
        </p:spPr>
        <p:txBody>
          <a:bodyPr/>
          <a:lstStyle/>
          <a:p>
            <a:r>
              <a:rPr lang="en-US" altLang="ko-KR" sz="4400" dirty="0" smtClean="0"/>
              <a:t>Reference</a:t>
            </a:r>
            <a:endParaRPr lang="ko-KR" alt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12007" y="1057193"/>
            <a:ext cx="42837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Float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aboooks.tistory.com/72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생활코딩 </a:t>
            </a:r>
            <a:r>
              <a:rPr lang="en-US" altLang="ko-KR" sz="2000" dirty="0" err="1" smtClean="0"/>
              <a:t>css</a:t>
            </a:r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opentutorials.org/course/2418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Overflow </a:t>
            </a:r>
            <a:r>
              <a:rPr lang="ko-KR" altLang="en-US" sz="2000" dirty="0" smtClean="0"/>
              <a:t>속성 기능 정리</a:t>
            </a:r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</a:t>
            </a:r>
            <a:r>
              <a:rPr lang="en-US" altLang="ko-KR" sz="2000" dirty="0" smtClean="0">
                <a:hlinkClick r:id="rId4"/>
              </a:rPr>
              <a:t>www.codingfactory.net/10599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Animation </a:t>
            </a:r>
            <a:r>
              <a:rPr lang="ko-KR" altLang="en-US" sz="2000" dirty="0" smtClean="0"/>
              <a:t>속성 구현 및 기능</a:t>
            </a:r>
            <a:endParaRPr lang="en-US" altLang="ko-KR" sz="2000" dirty="0" smtClean="0"/>
          </a:p>
          <a:p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pro-self-studier.tistory.com/108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Meta </a:t>
            </a:r>
            <a:r>
              <a:rPr lang="ko-KR" altLang="en-US" sz="2000" dirty="0" smtClean="0"/>
              <a:t>태그 사용법 및 기능</a:t>
            </a:r>
            <a:endParaRPr lang="en-US" altLang="ko-KR" sz="2000" dirty="0" smtClean="0"/>
          </a:p>
          <a:p>
            <a:r>
              <a:rPr lang="en-US" altLang="ko-KR" sz="2000" dirty="0">
                <a:hlinkClick r:id="rId6"/>
              </a:rPr>
              <a:t>https://</a:t>
            </a:r>
            <a:r>
              <a:rPr lang="en-US" altLang="ko-KR" sz="2000" dirty="0" smtClean="0">
                <a:hlinkClick r:id="rId6"/>
              </a:rPr>
              <a:t>aboooks.tistory.com/339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60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B71645-2316-41A3-9371-23A29368E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03"/>
            <a:ext cx="10690390" cy="7560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AD016A-2850-46F6-B8D7-3F46950BF89E}"/>
              </a:ext>
            </a:extLst>
          </p:cNvPr>
          <p:cNvSpPr txBox="1"/>
          <p:nvPr/>
        </p:nvSpPr>
        <p:spPr>
          <a:xfrm>
            <a:off x="552528" y="3054491"/>
            <a:ext cx="3322513" cy="92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5397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397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69C3D526-25DB-4063-9967-D780A96E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829" y="2375339"/>
            <a:ext cx="3711524" cy="583239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xmlns="" id="{4C6CDF69-478E-4EDB-8D06-6E2AA68FAB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50000" r="18757"/>
          <a:stretch/>
        </p:blipFill>
        <p:spPr>
          <a:xfrm>
            <a:off x="9209695" y="-299844"/>
            <a:ext cx="2497327" cy="786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B877352A-FAF0-4B1F-AAFB-FF961D82F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0426" b="25381"/>
          <a:stretch/>
        </p:blipFill>
        <p:spPr>
          <a:xfrm>
            <a:off x="-424074" y="6685818"/>
            <a:ext cx="2753399" cy="1173701"/>
          </a:xfrm>
          <a:prstGeom prst="rect">
            <a:avLst/>
          </a:prstGeom>
        </p:spPr>
      </p:pic>
      <p:pic>
        <p:nvPicPr>
          <p:cNvPr id="8" name="Picture 2" descr="C:\Users\D7702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6725886"/>
            <a:ext cx="1370541" cy="8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78469B-A6F8-4D8E-8A70-58018264F183}"/>
              </a:ext>
            </a:extLst>
          </p:cNvPr>
          <p:cNvSpPr txBox="1"/>
          <p:nvPr/>
        </p:nvSpPr>
        <p:spPr>
          <a:xfrm>
            <a:off x="771877" y="1224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178FB-1DD7-4FD2-A556-ECC891F2DD39}"/>
              </a:ext>
            </a:extLst>
          </p:cNvPr>
          <p:cNvSpPr txBox="1"/>
          <p:nvPr/>
        </p:nvSpPr>
        <p:spPr>
          <a:xfrm>
            <a:off x="1768723" y="3364337"/>
            <a:ext cx="1540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0D1F1FC-AC86-4947-960D-26CCD8D1FC23}"/>
              </a:ext>
            </a:extLst>
          </p:cNvPr>
          <p:cNvSpPr/>
          <p:nvPr/>
        </p:nvSpPr>
        <p:spPr>
          <a:xfrm>
            <a:off x="899417" y="3459178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4C7BC35-0519-43E0-A0F8-2F2043149429}"/>
              </a:ext>
            </a:extLst>
          </p:cNvPr>
          <p:cNvSpPr/>
          <p:nvPr/>
        </p:nvSpPr>
        <p:spPr>
          <a:xfrm>
            <a:off x="924277" y="4812865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Ⅱ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52241F-A9F3-415A-BC37-E63A86C854D0}"/>
              </a:ext>
            </a:extLst>
          </p:cNvPr>
          <p:cNvSpPr txBox="1"/>
          <p:nvPr/>
        </p:nvSpPr>
        <p:spPr>
          <a:xfrm>
            <a:off x="1674688" y="4718024"/>
            <a:ext cx="1842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추가할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1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EDA1FC-3483-4A6F-A213-D7BA4C1ECCFB}"/>
              </a:ext>
            </a:extLst>
          </p:cNvPr>
          <p:cNvSpPr txBox="1"/>
          <p:nvPr/>
        </p:nvSpPr>
        <p:spPr>
          <a:xfrm>
            <a:off x="193892" y="3560729"/>
            <a:ext cx="2788905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72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7200" spc="-324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endParaRPr lang="en-US" altLang="ko-KR" sz="2400" spc="-324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endParaRPr lang="en-US" altLang="ko-KR" sz="2400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4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</a:t>
            </a:r>
            <a:endParaRPr lang="en-US" altLang="ko-KR" sz="2400" spc="-324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endParaRPr lang="en-US" altLang="ko-KR" sz="2400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24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mpotofolio.css </a:t>
            </a:r>
            <a:r>
              <a:rPr lang="ko-KR" altLang="en-US" sz="2400" spc="-324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이용</a:t>
            </a:r>
            <a:endParaRPr lang="ko-KR" altLang="en-US" sz="2400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02A355-0AF9-492B-AD68-AABE4BD8B24A}"/>
              </a:ext>
            </a:extLst>
          </p:cNvPr>
          <p:cNvSpPr txBox="1"/>
          <p:nvPr/>
        </p:nvSpPr>
        <p:spPr>
          <a:xfrm>
            <a:off x="4011879" y="1625941"/>
            <a:ext cx="405559" cy="1461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49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C7FE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949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4C7FE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97507"/>
            <a:ext cx="5216941" cy="701731"/>
          </a:xfrm>
        </p:spPr>
        <p:txBody>
          <a:bodyPr/>
          <a:lstStyle/>
          <a:p>
            <a:r>
              <a:rPr lang="en-US" altLang="ko-KR" sz="4400" dirty="0"/>
              <a:t>1</a:t>
            </a:r>
            <a:r>
              <a:rPr lang="en-US" altLang="ko-KR" sz="4400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400" dirty="0"/>
              <a:t>주요기능</a:t>
            </a:r>
            <a:r>
              <a:rPr lang="ko-KR" altLang="en-US" sz="4000" dirty="0"/>
              <a:t> </a:t>
            </a:r>
            <a:r>
              <a:rPr lang="en-US" altLang="ko-KR" sz="2800" dirty="0"/>
              <a:t>id</a:t>
            </a:r>
            <a:r>
              <a:rPr lang="ko-KR" altLang="en-US" sz="2800" dirty="0"/>
              <a:t> </a:t>
            </a:r>
            <a:r>
              <a:rPr lang="en-US" altLang="ko-KR" sz="2800" dirty="0"/>
              <a:t>class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선택자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43B8A7-5A92-4FD7-8C7A-63BA9875CAC7}"/>
              </a:ext>
            </a:extLst>
          </p:cNvPr>
          <p:cNvSpPr txBox="1"/>
          <p:nvPr/>
        </p:nvSpPr>
        <p:spPr>
          <a:xfrm>
            <a:off x="721054" y="2435736"/>
            <a:ext cx="764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id</a:t>
            </a:r>
            <a:r>
              <a:rPr lang="en-US" altLang="ko-KR" sz="2400" dirty="0"/>
              <a:t>: </a:t>
            </a:r>
            <a:r>
              <a:rPr lang="ko-KR" altLang="en-US" sz="2400" dirty="0"/>
              <a:t>스타일을 지정할 때 한 가지만 지정해서 쓰는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8E9F37-B566-43F0-8256-B3BC76A16EE1}"/>
              </a:ext>
            </a:extLst>
          </p:cNvPr>
          <p:cNvSpPr txBox="1"/>
          <p:nvPr/>
        </p:nvSpPr>
        <p:spPr>
          <a:xfrm>
            <a:off x="721053" y="2882535"/>
            <a:ext cx="73981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class</a:t>
            </a:r>
            <a:r>
              <a:rPr lang="en-US" altLang="ko-KR" sz="2400" dirty="0"/>
              <a:t>: </a:t>
            </a:r>
            <a:r>
              <a:rPr lang="ko-KR" altLang="en-US" sz="2400" dirty="0"/>
              <a:t>그룹으로 묶어서 스타일을 지정할 때 쓰는 이름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#</a:t>
            </a:r>
            <a:r>
              <a:rPr lang="ko-KR" altLang="en-US" sz="2400" dirty="0"/>
              <a:t>으로 선언한 스타일인</a:t>
            </a:r>
            <a:r>
              <a:rPr lang="en-US" altLang="ko-KR" sz="2400" dirty="0"/>
              <a:t> </a:t>
            </a:r>
            <a:r>
              <a:rPr lang="en-US" altLang="ko-KR" sz="2400" b="1" dirty="0"/>
              <a:t>id</a:t>
            </a:r>
            <a:r>
              <a:rPr lang="en-US" altLang="ko-KR" sz="2400" dirty="0"/>
              <a:t> </a:t>
            </a:r>
            <a:r>
              <a:rPr lang="ko-KR" altLang="en-US" sz="2400" dirty="0"/>
              <a:t>경우 </a:t>
            </a:r>
            <a:r>
              <a:rPr lang="en-US" altLang="ko-KR" sz="2400" dirty="0"/>
              <a:t>.</a:t>
            </a:r>
            <a:r>
              <a:rPr lang="ko-KR" altLang="en-US" sz="2400" dirty="0"/>
              <a:t>로 선언한 스타일인 </a:t>
            </a:r>
            <a:endParaRPr lang="en-US" altLang="ko-KR" sz="2400" dirty="0"/>
          </a:p>
          <a:p>
            <a:r>
              <a:rPr lang="en-US" altLang="ko-KR" sz="2400" b="1" dirty="0"/>
              <a:t>class</a:t>
            </a:r>
            <a:r>
              <a:rPr lang="ko-KR" altLang="en-US" sz="2400" dirty="0"/>
              <a:t> 보다 상위의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이므로</a:t>
            </a:r>
            <a:r>
              <a:rPr lang="en-US" altLang="ko-KR" sz="2400" dirty="0"/>
              <a:t>	</a:t>
            </a:r>
          </a:p>
          <a:p>
            <a:r>
              <a:rPr lang="ko-KR" altLang="en-US" sz="2400" dirty="0"/>
              <a:t>동일한 요소에 대해</a:t>
            </a:r>
            <a:endParaRPr lang="en-US" altLang="ko-KR" sz="2400" dirty="0"/>
          </a:p>
          <a:p>
            <a:r>
              <a:rPr lang="en-US" altLang="ko-KR" sz="2400" b="1" dirty="0"/>
              <a:t>Class</a:t>
            </a:r>
            <a:r>
              <a:rPr lang="en-US" altLang="ko-KR" sz="2400" dirty="0"/>
              <a:t> </a:t>
            </a:r>
            <a:r>
              <a:rPr lang="ko-KR" altLang="en-US" sz="2400" dirty="0"/>
              <a:t>보단 </a:t>
            </a:r>
            <a:r>
              <a:rPr lang="en-US" altLang="ko-KR" sz="2400" b="1" dirty="0"/>
              <a:t>id</a:t>
            </a:r>
            <a:r>
              <a:rPr lang="ko-KR" altLang="en-US" sz="2400" dirty="0"/>
              <a:t>의 스타일이 적용됨</a:t>
            </a:r>
            <a:endParaRPr lang="en-US" altLang="ko-KR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736DDA0-4146-416D-A85E-0DE2C70ABCC5}"/>
              </a:ext>
            </a:extLst>
          </p:cNvPr>
          <p:cNvSpPr txBox="1"/>
          <p:nvPr/>
        </p:nvSpPr>
        <p:spPr>
          <a:xfrm>
            <a:off x="8218055" y="2496277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표기방식 </a:t>
            </a:r>
            <a:r>
              <a:rPr lang="en-US" altLang="ko-KR" sz="2400" b="1" dirty="0"/>
              <a:t>#</a:t>
            </a:r>
            <a:r>
              <a:rPr lang="ko-KR" altLang="en-US" sz="2400" b="1" dirty="0"/>
              <a:t>이름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92B1E52-3AFC-492E-85CD-BD3AF57E47EA}"/>
              </a:ext>
            </a:extLst>
          </p:cNvPr>
          <p:cNvSpPr txBox="1"/>
          <p:nvPr/>
        </p:nvSpPr>
        <p:spPr>
          <a:xfrm>
            <a:off x="8218056" y="293124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표기방식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이름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16777A-D2DC-4240-8413-F41A233EB259}"/>
              </a:ext>
            </a:extLst>
          </p:cNvPr>
          <p:cNvSpPr txBox="1"/>
          <p:nvPr/>
        </p:nvSpPr>
        <p:spPr>
          <a:xfrm>
            <a:off x="5449309" y="6282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43B8A7-5A92-4FD7-8C7A-63BA9875CAC7}"/>
              </a:ext>
            </a:extLst>
          </p:cNvPr>
          <p:cNvSpPr txBox="1"/>
          <p:nvPr/>
        </p:nvSpPr>
        <p:spPr>
          <a:xfrm>
            <a:off x="839704" y="1037080"/>
            <a:ext cx="48301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작성법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선택자</a:t>
            </a:r>
            <a:r>
              <a:rPr lang="en-US" altLang="ko-KR" sz="2400" dirty="0" smtClean="0"/>
              <a:t>{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속성값</a:t>
            </a:r>
            <a:r>
              <a:rPr lang="en-US" altLang="ko-KR" sz="2400" dirty="0" smtClean="0"/>
              <a:t>;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속성값</a:t>
            </a:r>
            <a:r>
              <a:rPr lang="en-US" altLang="ko-KR" sz="2400" dirty="0" smtClean="0"/>
              <a:t>}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p{ </a:t>
            </a:r>
            <a:r>
              <a:rPr lang="en-US" altLang="ko-KR" dirty="0" err="1" smtClean="0"/>
              <a:t>text-align:center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</a:t>
            </a:r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68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97507"/>
            <a:ext cx="5687006" cy="701731"/>
          </a:xfrm>
        </p:spPr>
        <p:txBody>
          <a:bodyPr/>
          <a:lstStyle/>
          <a:p>
            <a:r>
              <a:rPr lang="en-US" altLang="ko-KR" sz="4400" dirty="0"/>
              <a:t>2</a:t>
            </a:r>
            <a:r>
              <a:rPr lang="en-US" altLang="ko-KR" sz="4400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400" dirty="0"/>
              <a:t>주요기능</a:t>
            </a:r>
            <a:r>
              <a:rPr lang="ko-KR" altLang="en-US" sz="4000" dirty="0"/>
              <a:t> </a:t>
            </a:r>
            <a:r>
              <a:rPr lang="en-US" altLang="ko-KR" sz="2800" dirty="0" smtClean="0"/>
              <a:t>meta </a:t>
            </a:r>
            <a:r>
              <a:rPr lang="ko-KR" altLang="en-US" sz="2800" dirty="0" smtClean="0"/>
              <a:t>태그의 속성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43B8A7-5A92-4FD7-8C7A-63BA9875CAC7}"/>
              </a:ext>
            </a:extLst>
          </p:cNvPr>
          <p:cNvSpPr txBox="1"/>
          <p:nvPr/>
        </p:nvSpPr>
        <p:spPr>
          <a:xfrm>
            <a:off x="721054" y="1147055"/>
            <a:ext cx="6130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meta</a:t>
            </a:r>
            <a:r>
              <a:rPr lang="ko-KR" altLang="en-US" sz="2800" b="1" dirty="0" smtClean="0"/>
              <a:t>태그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웹 서버와 웹 브라우저간에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상호교환되는 정보를 정의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8E9F37-B566-43F0-8256-B3BC76A16EE1}"/>
              </a:ext>
            </a:extLst>
          </p:cNvPr>
          <p:cNvSpPr txBox="1"/>
          <p:nvPr/>
        </p:nvSpPr>
        <p:spPr>
          <a:xfrm>
            <a:off x="721054" y="2348167"/>
            <a:ext cx="98765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Meta</a:t>
            </a:r>
            <a:r>
              <a:rPr lang="ko-KR" altLang="en-US" sz="2400" dirty="0" smtClean="0"/>
              <a:t>태그 속성에는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Content=“width=device-width” : meta </a:t>
            </a:r>
            <a:r>
              <a:rPr lang="ko-KR" altLang="en-US" sz="2400" dirty="0" smtClean="0"/>
              <a:t>정보의 내용을 지정</a:t>
            </a:r>
            <a:endParaRPr lang="en-US" altLang="ko-KR" sz="2400" dirty="0" smtClean="0"/>
          </a:p>
          <a:p>
            <a:r>
              <a:rPr lang="en-US" altLang="ko-KR" sz="2400" dirty="0" smtClean="0"/>
              <a:t>	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     width=device-width   : </a:t>
            </a:r>
            <a:r>
              <a:rPr lang="ko-KR" altLang="en-US" sz="2400" dirty="0" smtClean="0"/>
              <a:t>브라우저 너비를 장치 너비에 맞추어 표시</a:t>
            </a:r>
            <a:endParaRPr lang="en-US" altLang="ko-KR" sz="2400" dirty="0" smtClean="0"/>
          </a:p>
          <a:p>
            <a:r>
              <a:rPr lang="en-US" altLang="ko-KR" sz="2400" dirty="0" smtClean="0"/>
              <a:t>Name=“viewport” : meta</a:t>
            </a:r>
            <a:r>
              <a:rPr lang="ko-KR" altLang="en-US" sz="2400" dirty="0" smtClean="0"/>
              <a:t>정보의 이름을 </a:t>
            </a:r>
            <a:r>
              <a:rPr lang="ko-KR" altLang="en-US" sz="2400" dirty="0" err="1" smtClean="0"/>
              <a:t>정할수있음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 viewport   : </a:t>
            </a:r>
            <a:r>
              <a:rPr lang="ko-KR" altLang="en-US" sz="2400" dirty="0" smtClean="0"/>
              <a:t>화면상의 화상 표시 영역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	</a:t>
            </a:r>
            <a:r>
              <a:rPr lang="ko-KR" altLang="en-US" sz="2400" dirty="0" smtClean="0"/>
              <a:t>스마트 기기에 여러 단말기의 해상도를 대응하기위해사용</a:t>
            </a:r>
            <a:endParaRPr lang="en-US" altLang="ko-KR" sz="2400" dirty="0" smtClean="0"/>
          </a:p>
          <a:p>
            <a:r>
              <a:rPr lang="en-US" altLang="ko-KR" sz="2400" dirty="0" smtClean="0"/>
              <a:t>Charset=“utf-8” : html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인코딩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지정방법</a:t>
            </a:r>
            <a:endParaRPr lang="en-US" altLang="ko-KR" sz="2400" dirty="0"/>
          </a:p>
          <a:p>
            <a:r>
              <a:rPr lang="en-US" altLang="ko-KR" sz="2400" dirty="0" smtClean="0"/>
              <a:t>		     utf-8  : </a:t>
            </a:r>
            <a:r>
              <a:rPr lang="ko-KR" altLang="en-US" sz="2400" dirty="0" smtClean="0"/>
              <a:t>거의 모든 문자를 표현함</a:t>
            </a: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16777A-D2DC-4240-8413-F41A233EB259}"/>
              </a:ext>
            </a:extLst>
          </p:cNvPr>
          <p:cNvSpPr txBox="1"/>
          <p:nvPr/>
        </p:nvSpPr>
        <p:spPr>
          <a:xfrm>
            <a:off x="5449309" y="6282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4" y="6056339"/>
            <a:ext cx="7327551" cy="9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97507"/>
            <a:ext cx="5762860" cy="701731"/>
          </a:xfrm>
        </p:spPr>
        <p:txBody>
          <a:bodyPr/>
          <a:lstStyle/>
          <a:p>
            <a:r>
              <a:rPr lang="en-US" altLang="ko-KR" sz="4400" dirty="0"/>
              <a:t>3</a:t>
            </a:r>
            <a:r>
              <a:rPr lang="en-US" altLang="ko-KR" sz="4400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400" dirty="0"/>
              <a:t>주요기능</a:t>
            </a:r>
            <a:r>
              <a:rPr lang="ko-KR" altLang="en-US" sz="4000" dirty="0"/>
              <a:t> </a:t>
            </a:r>
            <a:r>
              <a:rPr lang="ko-KR" altLang="en-US" sz="2800" dirty="0" err="1" smtClean="0"/>
              <a:t>외부문서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css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연결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43B8A7-5A92-4FD7-8C7A-63BA9875CAC7}"/>
              </a:ext>
            </a:extLst>
          </p:cNvPr>
          <p:cNvSpPr txBox="1"/>
          <p:nvPr/>
        </p:nvSpPr>
        <p:spPr>
          <a:xfrm>
            <a:off x="721054" y="1695695"/>
            <a:ext cx="815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&lt;link&gt;</a:t>
            </a:r>
            <a:r>
              <a:rPr lang="ko-KR" altLang="en-US" sz="3200" b="1" dirty="0" smtClean="0"/>
              <a:t>태그는 외부의 문서를 연결시키는 태그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8E9F37-B566-43F0-8256-B3BC76A16EE1}"/>
              </a:ext>
            </a:extLst>
          </p:cNvPr>
          <p:cNvSpPr txBox="1"/>
          <p:nvPr/>
        </p:nvSpPr>
        <p:spPr>
          <a:xfrm>
            <a:off x="721054" y="2179802"/>
            <a:ext cx="6135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주로 </a:t>
            </a:r>
            <a:r>
              <a:rPr lang="en-US" altLang="ko-KR" sz="2400" dirty="0" err="1" smtClean="0"/>
              <a:t>css</a:t>
            </a:r>
            <a:r>
              <a:rPr lang="ko-KR" altLang="en-US" sz="2400" dirty="0" smtClean="0"/>
              <a:t>파일 같은 스타일시트 파일을 연결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&lt;link&gt;</a:t>
            </a:r>
            <a:r>
              <a:rPr lang="ko-KR" altLang="en-US" sz="2400" dirty="0" smtClean="0"/>
              <a:t>태그는 </a:t>
            </a:r>
            <a:r>
              <a:rPr lang="en-US" altLang="ko-KR" sz="2400" dirty="0" smtClean="0"/>
              <a:t>&lt;head&gt;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&lt;/head&gt;</a:t>
            </a:r>
            <a:r>
              <a:rPr lang="ko-KR" altLang="en-US" sz="2400" dirty="0" smtClean="0"/>
              <a:t>사이에 넣는다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16777A-D2DC-4240-8413-F41A233EB259}"/>
              </a:ext>
            </a:extLst>
          </p:cNvPr>
          <p:cNvSpPr txBox="1"/>
          <p:nvPr/>
        </p:nvSpPr>
        <p:spPr>
          <a:xfrm>
            <a:off x="5449309" y="6282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4" y="3943301"/>
            <a:ext cx="7524447" cy="1001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805" y="5165049"/>
            <a:ext cx="647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h</a:t>
            </a:r>
            <a:r>
              <a:rPr lang="en-US" altLang="ko-KR" sz="2400" dirty="0" err="1" smtClean="0"/>
              <a:t>ref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연결시킬떄</a:t>
            </a:r>
            <a:r>
              <a:rPr lang="ko-KR" altLang="en-US" sz="2400" dirty="0" smtClean="0"/>
              <a:t> 참조될 경로</a:t>
            </a:r>
            <a:endParaRPr lang="en-US" altLang="ko-KR" sz="2400" dirty="0" smtClean="0"/>
          </a:p>
          <a:p>
            <a:r>
              <a:rPr lang="en-US" altLang="ko-KR" sz="2400" dirty="0" err="1"/>
              <a:t>r</a:t>
            </a:r>
            <a:r>
              <a:rPr lang="en-US" altLang="ko-KR" sz="2400" dirty="0" err="1" smtClean="0"/>
              <a:t>el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현재문서</a:t>
            </a:r>
            <a:r>
              <a:rPr lang="ko-KR" altLang="en-US" sz="2400" dirty="0" smtClean="0"/>
              <a:t> 와 </a:t>
            </a:r>
            <a:r>
              <a:rPr lang="ko-KR" altLang="en-US" sz="2400" dirty="0" err="1" smtClean="0"/>
              <a:t>연결문서</a:t>
            </a:r>
            <a:r>
              <a:rPr lang="ko-KR" altLang="en-US" sz="2400" dirty="0" smtClean="0"/>
              <a:t> 의 </a:t>
            </a:r>
            <a:r>
              <a:rPr lang="ko-KR" altLang="en-US" sz="2400" dirty="0" err="1" smtClean="0"/>
              <a:t>관계표시</a:t>
            </a:r>
            <a:endParaRPr lang="en-US" altLang="ko-KR" sz="2400" dirty="0" smtClean="0"/>
          </a:p>
          <a:p>
            <a:r>
              <a:rPr lang="en-US" altLang="ko-KR" sz="2400" dirty="0"/>
              <a:t>t</a:t>
            </a:r>
            <a:r>
              <a:rPr lang="en-US" altLang="ko-KR" sz="2400" dirty="0" smtClean="0"/>
              <a:t>ype: </a:t>
            </a:r>
            <a:r>
              <a:rPr lang="ko-KR" altLang="en-US" sz="2400" dirty="0" smtClean="0"/>
              <a:t>링크된 외부 리소스의 미디어 타입을 명시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5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522"/>
            <a:ext cx="4291624" cy="1311128"/>
          </a:xfrm>
        </p:spPr>
        <p:txBody>
          <a:bodyPr/>
          <a:lstStyle/>
          <a:p>
            <a:r>
              <a:rPr lang="en-US" altLang="ko-KR" sz="4400" dirty="0"/>
              <a:t>4</a:t>
            </a:r>
            <a:r>
              <a:rPr lang="en-US" altLang="ko-KR" sz="4400" dirty="0" smtClean="0"/>
              <a:t>.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E42E7D0-2153-4CD3-9CD7-9E250F37B8EB}"/>
              </a:ext>
            </a:extLst>
          </p:cNvPr>
          <p:cNvSpPr txBox="1"/>
          <p:nvPr/>
        </p:nvSpPr>
        <p:spPr>
          <a:xfrm>
            <a:off x="5449309" y="6282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4019B37-697F-447A-B06E-A5E9A3947648}"/>
              </a:ext>
            </a:extLst>
          </p:cNvPr>
          <p:cNvSpPr txBox="1"/>
          <p:nvPr/>
        </p:nvSpPr>
        <p:spPr>
          <a:xfrm>
            <a:off x="295457" y="1381513"/>
            <a:ext cx="6611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Float</a:t>
            </a:r>
            <a:r>
              <a:rPr lang="en-US" altLang="ko-KR" sz="2400" dirty="0"/>
              <a:t> </a:t>
            </a:r>
            <a:r>
              <a:rPr lang="ko-KR" altLang="en-US" sz="2400" dirty="0"/>
              <a:t>속성은 레이아웃을 잡는데 쓰이는 속성</a:t>
            </a:r>
            <a:endParaRPr lang="en-US" altLang="ko-KR" sz="2400" dirty="0"/>
          </a:p>
          <a:p>
            <a:r>
              <a:rPr lang="en-US" altLang="ko-KR" sz="2400" dirty="0"/>
              <a:t>	 </a:t>
            </a:r>
            <a:r>
              <a:rPr lang="ko-KR" altLang="en-US" sz="2400" dirty="0"/>
              <a:t>공간은 차지하되 다른 요소의 배치에</a:t>
            </a:r>
            <a:endParaRPr lang="en-US" altLang="ko-KR" sz="2400" dirty="0"/>
          </a:p>
          <a:p>
            <a:r>
              <a:rPr lang="en-US" altLang="ko-KR" sz="2400" dirty="0"/>
              <a:t>	 </a:t>
            </a:r>
            <a:r>
              <a:rPr lang="ko-KR" altLang="en-US" sz="2400" dirty="0"/>
              <a:t>영향을 안주는 요소이다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43DA29E-FED6-4B14-BDED-6DA1CD2BE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2" y="3686932"/>
            <a:ext cx="2095792" cy="143847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A55960A-0013-4F81-A450-360A61B4E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33" y="4037060"/>
            <a:ext cx="2514951" cy="60968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B1778F1-EA8A-4857-BE53-AD5355476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72" y="3532164"/>
            <a:ext cx="2105319" cy="161947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85DF7B83-A61B-40F7-ACAA-79ACAEC97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91" y="4146612"/>
            <a:ext cx="2381582" cy="390580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3BFB40CE-5E88-4D40-8816-61A7982DCFBD}"/>
              </a:ext>
            </a:extLst>
          </p:cNvPr>
          <p:cNvSpPr/>
          <p:nvPr/>
        </p:nvSpPr>
        <p:spPr>
          <a:xfrm>
            <a:off x="5085463" y="4147425"/>
            <a:ext cx="1019330" cy="39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C5406C-1725-464A-84BF-D446FA4023F6}"/>
              </a:ext>
            </a:extLst>
          </p:cNvPr>
          <p:cNvSpPr txBox="1"/>
          <p:nvPr/>
        </p:nvSpPr>
        <p:spPr>
          <a:xfrm>
            <a:off x="134252" y="6391139"/>
            <a:ext cx="868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다른 요소들이 </a:t>
            </a:r>
            <a:r>
              <a:rPr lang="en-US" altLang="ko-KR" sz="2000" dirty="0"/>
              <a:t>float </a:t>
            </a:r>
            <a:r>
              <a:rPr lang="ko-KR" altLang="en-US" sz="2000" dirty="0"/>
              <a:t>속성을 지닌 태그요소의 존재를 무시하고 옆으로 붙음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252" y="5388941"/>
            <a:ext cx="66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 기본값이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이므로 </a:t>
            </a:r>
            <a:r>
              <a:rPr lang="ko-KR" altLang="en-US" dirty="0" err="1" smtClean="0"/>
              <a:t>한줄을</a:t>
            </a:r>
            <a:r>
              <a:rPr lang="ko-KR" altLang="en-US" dirty="0" smtClean="0"/>
              <a:t> 혼자 차지함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8">
            <a:extLst>
              <a:ext uri="{FF2B5EF4-FFF2-40B4-BE49-F238E27FC236}">
                <a16:creationId xmlns:a16="http://schemas.microsoft.com/office/drawing/2014/main" xmlns="" id="{058111F6-DAA8-4599-A913-4F9339B2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522"/>
            <a:ext cx="4291624" cy="1311128"/>
          </a:xfrm>
        </p:spPr>
        <p:txBody>
          <a:bodyPr/>
          <a:lstStyle/>
          <a:p>
            <a:r>
              <a:rPr lang="en-US" altLang="ko-KR" sz="4400" dirty="0"/>
              <a:t>4</a:t>
            </a:r>
            <a:r>
              <a:rPr lang="en-US" altLang="ko-KR" sz="4400" dirty="0" smtClean="0"/>
              <a:t>.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97400A9-11FB-4F7A-8DCC-874AA6F206C5}"/>
              </a:ext>
            </a:extLst>
          </p:cNvPr>
          <p:cNvSpPr txBox="1"/>
          <p:nvPr/>
        </p:nvSpPr>
        <p:spPr>
          <a:xfrm>
            <a:off x="374041" y="186593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그림 옆에 다른 요소 배치</a:t>
            </a:r>
            <a:endParaRPr lang="ko-KR" altLang="en-US" sz="2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F34EA2F4-CF48-401C-85AA-1EA3D7B5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" y="2868705"/>
            <a:ext cx="2885500" cy="16149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1FCEEF4-FF34-4FCD-9016-841CACB14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63" y="2830445"/>
            <a:ext cx="2350400" cy="1614952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xmlns="" id="{0B290F00-96B7-441D-9016-00F18036B092}"/>
              </a:ext>
            </a:extLst>
          </p:cNvPr>
          <p:cNvSpPr/>
          <p:nvPr/>
        </p:nvSpPr>
        <p:spPr>
          <a:xfrm>
            <a:off x="5698875" y="3327819"/>
            <a:ext cx="87696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8497C45-1507-4C17-9B15-568EE46D9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81" y="1865939"/>
            <a:ext cx="3462381" cy="108571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2BE0D3B-A9E5-4CBE-B848-998B85CBB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81" y="3327819"/>
            <a:ext cx="3029373" cy="18576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AEE52F5-3B1A-4DBE-A95D-F8FD9D2BA90E}"/>
              </a:ext>
            </a:extLst>
          </p:cNvPr>
          <p:cNvSpPr txBox="1"/>
          <p:nvPr/>
        </p:nvSpPr>
        <p:spPr>
          <a:xfrm>
            <a:off x="281602" y="5485396"/>
            <a:ext cx="724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img</a:t>
            </a:r>
            <a:r>
              <a:rPr lang="en-US" altLang="ko-KR" sz="2400" dirty="0"/>
              <a:t> </a:t>
            </a:r>
            <a:r>
              <a:rPr lang="ko-KR" altLang="en-US" sz="2400" dirty="0"/>
              <a:t>태그요소에 </a:t>
            </a:r>
            <a:r>
              <a:rPr lang="en-US" altLang="ko-KR" sz="2400" dirty="0"/>
              <a:t>float </a:t>
            </a:r>
            <a:r>
              <a:rPr lang="ko-KR" altLang="en-US" sz="2400" dirty="0"/>
              <a:t>속성을 주어 문자열들이 이미지 </a:t>
            </a:r>
            <a:endParaRPr lang="en-US" altLang="ko-KR" sz="2400" dirty="0"/>
          </a:p>
          <a:p>
            <a:r>
              <a:rPr lang="ko-KR" altLang="en-US" sz="2400" dirty="0"/>
              <a:t>공간만 제외한 채로</a:t>
            </a:r>
            <a:r>
              <a:rPr lang="en-US" altLang="ko-KR" sz="2400" dirty="0"/>
              <a:t>  </a:t>
            </a:r>
            <a:r>
              <a:rPr lang="ko-KR" altLang="en-US" sz="2400" dirty="0"/>
              <a:t>오른쪽에 배치됨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9147C03-4177-4E19-A054-C1E49E8A7B4A}"/>
              </a:ext>
            </a:extLst>
          </p:cNvPr>
          <p:cNvGrpSpPr/>
          <p:nvPr/>
        </p:nvGrpSpPr>
        <p:grpSpPr>
          <a:xfrm>
            <a:off x="75148" y="1131650"/>
            <a:ext cx="7073287" cy="180000"/>
            <a:chOff x="177745" y="987893"/>
            <a:chExt cx="7073287" cy="1800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33B18C59-1261-4732-A77A-A6811FD19B80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A57311DB-E6C1-40D0-8C04-C16142307DF8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AC68B7A-8653-49A4-8D79-6B70C357DBDC}"/>
              </a:ext>
            </a:extLst>
          </p:cNvPr>
          <p:cNvSpPr/>
          <p:nvPr/>
        </p:nvSpPr>
        <p:spPr>
          <a:xfrm>
            <a:off x="7076435" y="113165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88F1818-E629-41AC-AA37-21092E057217}"/>
              </a:ext>
            </a:extLst>
          </p:cNvPr>
          <p:cNvSpPr txBox="1"/>
          <p:nvPr/>
        </p:nvSpPr>
        <p:spPr>
          <a:xfrm>
            <a:off x="5449309" y="6282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8">
            <a:extLst>
              <a:ext uri="{FF2B5EF4-FFF2-40B4-BE49-F238E27FC236}">
                <a16:creationId xmlns:a16="http://schemas.microsoft.com/office/drawing/2014/main" xmlns="" id="{EC0D51CA-9259-420D-8BE0-47E1DF6D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522"/>
            <a:ext cx="8372485" cy="1311128"/>
          </a:xfrm>
        </p:spPr>
        <p:txBody>
          <a:bodyPr/>
          <a:lstStyle/>
          <a:p>
            <a:r>
              <a:rPr lang="en-US" altLang="ko-KR" sz="4400" dirty="0"/>
              <a:t>5</a:t>
            </a:r>
            <a:r>
              <a:rPr lang="en-US" altLang="ko-KR" sz="4400" dirty="0" smtClean="0"/>
              <a:t>.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margin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padding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border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ko-KR" altLang="en-US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384F5E5D-C4D0-4C6A-9437-04C3758E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2" y="1587712"/>
            <a:ext cx="4315427" cy="25340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A019B4A-8924-444E-A430-843D91846C3C}"/>
              </a:ext>
            </a:extLst>
          </p:cNvPr>
          <p:cNvSpPr txBox="1"/>
          <p:nvPr/>
        </p:nvSpPr>
        <p:spPr>
          <a:xfrm>
            <a:off x="4742684" y="1432789"/>
            <a:ext cx="5949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margin(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외부 여백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):0px 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</a:t>
            </a:r>
            <a:r>
              <a:rPr lang="en-US" altLang="ko-KR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</a:t>
            </a:r>
            <a:r>
              <a:rPr lang="en-US" altLang="ko-KR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  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		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오른쪽  아래 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왼쪽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margin:0px;      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상하좌우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모두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margin:10px 0px; 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상하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10px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좌우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margin:10px 0px 20px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;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10px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좌우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아래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20px</a:t>
            </a: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padding(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내부 여백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):0px </a:t>
            </a:r>
            <a:r>
              <a:rPr lang="en-US" altLang="ko-KR" sz="20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</a:t>
            </a:r>
            <a:r>
              <a:rPr lang="en-US" altLang="ko-KR" sz="20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</a:t>
            </a:r>
            <a:r>
              <a:rPr lang="en-US" altLang="ko-KR" sz="20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0px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			        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 오른쪽 아래  왼쪽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adding : margin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동일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92379D-7304-48A5-89E7-D9C0FBA9923F}"/>
              </a:ext>
            </a:extLst>
          </p:cNvPr>
          <p:cNvSpPr txBox="1"/>
          <p:nvPr/>
        </p:nvSpPr>
        <p:spPr>
          <a:xfrm>
            <a:off x="146405" y="6341223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방향의 위부터 시계방향으로 회전하여 위 오른쪽 아래 왼쪽 순서로 설정됨</a:t>
            </a:r>
          </a:p>
        </p:txBody>
      </p:sp>
    </p:spTree>
    <p:extLst>
      <p:ext uri="{BB962C8B-B14F-4D97-AF65-F5344CB8AC3E}">
        <p14:creationId xmlns:p14="http://schemas.microsoft.com/office/powerpoint/2010/main" val="9692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576</Words>
  <Application>Microsoft Office PowerPoint</Application>
  <PresentationFormat>사용자 지정</PresentationFormat>
  <Paragraphs>158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1. 주요기능 id class 선택자</vt:lpstr>
      <vt:lpstr>2. 주요기능 meta 태그의 속성</vt:lpstr>
      <vt:lpstr>3. 주요기능 외부문서(css)연결</vt:lpstr>
      <vt:lpstr>4. 주요기능 float  </vt:lpstr>
      <vt:lpstr>4. 주요기능 float  </vt:lpstr>
      <vt:lpstr>5. 주요기능 margin padding border  </vt:lpstr>
      <vt:lpstr>5. 주요기능 margin padding border  </vt:lpstr>
      <vt:lpstr>6. 주요기능 list-style </vt:lpstr>
      <vt:lpstr>7. 주요기능 text </vt:lpstr>
      <vt:lpstr>PowerPoint 프레젠테이션</vt:lpstr>
      <vt:lpstr>1. 추가할 기능 overflow</vt:lpstr>
      <vt:lpstr>2. 추가할 기능 multi column</vt:lpstr>
      <vt:lpstr>3. 추가할 기능 animation</vt:lpstr>
      <vt:lpstr>Reference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zer549</dc:creator>
  <cp:lastModifiedBy>D7702</cp:lastModifiedBy>
  <cp:revision>80</cp:revision>
  <dcterms:created xsi:type="dcterms:W3CDTF">2019-06-07T03:43:52Z</dcterms:created>
  <dcterms:modified xsi:type="dcterms:W3CDTF">2019-10-11T01:59:30Z</dcterms:modified>
</cp:coreProperties>
</file>