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9" r:id="rId3"/>
    <p:sldId id="283" r:id="rId4"/>
    <p:sldId id="260" r:id="rId5"/>
    <p:sldId id="274" r:id="rId6"/>
    <p:sldId id="284" r:id="rId7"/>
    <p:sldId id="285" r:id="rId8"/>
    <p:sldId id="286" r:id="rId9"/>
    <p:sldId id="287" r:id="rId10"/>
    <p:sldId id="288" r:id="rId11"/>
    <p:sldId id="289" r:id="rId12"/>
    <p:sldId id="291" r:id="rId13"/>
    <p:sldId id="290"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C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232" autoAdjust="0"/>
  </p:normalViewPr>
  <p:slideViewPr>
    <p:cSldViewPr snapToGrid="0">
      <p:cViewPr varScale="1">
        <p:scale>
          <a:sx n="82" d="100"/>
          <a:sy n="82" d="100"/>
        </p:scale>
        <p:origin x="624" y="58"/>
      </p:cViewPr>
      <p:guideLst/>
    </p:cSldViewPr>
  </p:slideViewPr>
  <p:outlineViewPr>
    <p:cViewPr>
      <p:scale>
        <a:sx n="33" d="100"/>
        <a:sy n="33" d="100"/>
      </p:scale>
      <p:origin x="0" y="-31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23496813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43825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389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32482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559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283440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3993055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27143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219729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823D92-4529-44B9-A5D4-2B26FD513F41}"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303587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23D92-4529-44B9-A5D4-2B26FD513F41}"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44514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23D92-4529-44B9-A5D4-2B26FD513F41}"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402192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23D92-4529-44B9-A5D4-2B26FD513F41}"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325248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23D92-4529-44B9-A5D4-2B26FD513F41}"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41996592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823D92-4529-44B9-A5D4-2B26FD513F41}"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8624761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823D92-4529-44B9-A5D4-2B26FD513F41}"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2A60F-3D03-4F23-BBFF-2DD268D6DA52}" type="slidenum">
              <a:rPr lang="en-US" smtClean="0"/>
              <a:t>‹#›</a:t>
            </a:fld>
            <a:endParaRPr lang="en-US"/>
          </a:p>
        </p:txBody>
      </p:sp>
    </p:spTree>
    <p:extLst>
      <p:ext uri="{BB962C8B-B14F-4D97-AF65-F5344CB8AC3E}">
        <p14:creationId xmlns:p14="http://schemas.microsoft.com/office/powerpoint/2010/main" val="426292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823D92-4529-44B9-A5D4-2B26FD513F41}" type="datetimeFigureOut">
              <a:rPr lang="en-US" smtClean="0"/>
              <a:t>3/4/2019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F2A60F-3D03-4F23-BBFF-2DD268D6DA52}" type="slidenum">
              <a:rPr lang="en-US" smtClean="0"/>
              <a:t>‹#›</a:t>
            </a:fld>
            <a:endParaRPr lang="en-US"/>
          </a:p>
        </p:txBody>
      </p:sp>
    </p:spTree>
    <p:extLst>
      <p:ext uri="{BB962C8B-B14F-4D97-AF65-F5344CB8AC3E}">
        <p14:creationId xmlns:p14="http://schemas.microsoft.com/office/powerpoint/2010/main" val="339076519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ber.org/data/cms-marketplace.html" TargetMode="External"/><Relationship Id="rId2" Type="http://schemas.openxmlformats.org/officeDocument/2006/relationships/hyperlink" Target="https://www.cms.gov/cciio/resources/data-resources/marketplace-puf.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8F867A-E9F6-453E-A165-C92BB8D81017}"/>
              </a:ext>
            </a:extLst>
          </p:cNvPr>
          <p:cNvPicPr/>
          <p:nvPr/>
        </p:nvPicPr>
        <p:blipFill>
          <a:blip r:embed="rId2">
            <a:alphaModFix amt="62000"/>
            <a:extLst>
              <a:ext uri="{BEBA8EAE-BF5A-486C-A8C5-ECC9F3942E4B}">
                <a14:imgProps xmlns:a14="http://schemas.microsoft.com/office/drawing/2010/main">
                  <a14:imgLayer r:embed="rId3">
                    <a14:imgEffect>
                      <a14:artisticCement/>
                    </a14:imgEffect>
                  </a14:imgLayer>
                </a14:imgProps>
              </a:ext>
            </a:extLst>
          </a:blip>
          <a:stretch>
            <a:fillRect/>
          </a:stretch>
        </p:blipFill>
        <p:spPr>
          <a:xfrm>
            <a:off x="904781" y="286464"/>
            <a:ext cx="8407894" cy="3024908"/>
          </a:xfrm>
          <a:prstGeom prst="rect">
            <a:avLst/>
          </a:prstGeom>
        </p:spPr>
      </p:pic>
      <p:sp>
        <p:nvSpPr>
          <p:cNvPr id="11" name="Rectangle 10">
            <a:extLst>
              <a:ext uri="{FF2B5EF4-FFF2-40B4-BE49-F238E27FC236}">
                <a16:creationId xmlns:a16="http://schemas.microsoft.com/office/drawing/2014/main" id="{7C5774A0-9CAE-4659-90CF-6E308B3D97F7}"/>
              </a:ext>
            </a:extLst>
          </p:cNvPr>
          <p:cNvSpPr/>
          <p:nvPr/>
        </p:nvSpPr>
        <p:spPr>
          <a:xfrm>
            <a:off x="602940" y="3844928"/>
            <a:ext cx="9695156" cy="954107"/>
          </a:xfrm>
          <a:prstGeom prst="rect">
            <a:avLst/>
          </a:prstGeom>
          <a:noFill/>
        </p:spPr>
        <p:txBody>
          <a:bodyPr wrap="square" lIns="91440" tIns="45720" rIns="91440" bIns="45720">
            <a:spAutoFit/>
          </a:bodyPr>
          <a:lstStyle/>
          <a:p>
            <a:pPr algn="ctr"/>
            <a:r>
              <a:rPr lang="en-US" sz="2800" dirty="0">
                <a:ln w="0"/>
                <a:solidFill>
                  <a:srgbClr val="00B0F0"/>
                </a:solidFill>
                <a:effectLst>
                  <a:outerShdw blurRad="38100" dist="25400" dir="5400000" algn="ctr" rotWithShape="0">
                    <a:srgbClr val="6E747A">
                      <a:alpha val="43000"/>
                    </a:srgbClr>
                  </a:outerShdw>
                </a:effectLst>
              </a:rPr>
              <a:t>Springboard Data Science Career Track Program</a:t>
            </a:r>
          </a:p>
          <a:p>
            <a:pPr algn="ctr"/>
            <a:r>
              <a:rPr lang="en-US" sz="2800" dirty="0">
                <a:ln w="0"/>
                <a:solidFill>
                  <a:srgbClr val="00B0F0"/>
                </a:solidFill>
                <a:effectLst>
                  <a:outerShdw blurRad="38100" dist="25400" dir="5400000" algn="ctr" rotWithShape="0">
                    <a:srgbClr val="6E747A">
                      <a:alpha val="43000"/>
                    </a:srgbClr>
                  </a:outerShdw>
                </a:effectLst>
              </a:rPr>
              <a:t>Capstone Project #1</a:t>
            </a:r>
          </a:p>
        </p:txBody>
      </p:sp>
      <p:sp>
        <p:nvSpPr>
          <p:cNvPr id="12" name="TextBox 11">
            <a:extLst>
              <a:ext uri="{FF2B5EF4-FFF2-40B4-BE49-F238E27FC236}">
                <a16:creationId xmlns:a16="http://schemas.microsoft.com/office/drawing/2014/main" id="{A246814C-C5B5-4518-8C49-E7717FDD0494}"/>
              </a:ext>
            </a:extLst>
          </p:cNvPr>
          <p:cNvSpPr txBox="1"/>
          <p:nvPr/>
        </p:nvSpPr>
        <p:spPr>
          <a:xfrm>
            <a:off x="3258105" y="5657671"/>
            <a:ext cx="4495822" cy="1200329"/>
          </a:xfrm>
          <a:prstGeom prst="rect">
            <a:avLst/>
          </a:prstGeom>
          <a:noFill/>
        </p:spPr>
        <p:txBody>
          <a:bodyPr wrap="square" rtlCol="0">
            <a:spAutoFit/>
          </a:bodyPr>
          <a:lstStyle/>
          <a:p>
            <a:r>
              <a:rPr lang="en-US" i="1" dirty="0">
                <a:solidFill>
                  <a:schemeClr val="accent4">
                    <a:lumMod val="75000"/>
                  </a:schemeClr>
                </a:solidFill>
              </a:rPr>
              <a:t>Author:                Ashish Mohan Sharma</a:t>
            </a:r>
          </a:p>
          <a:p>
            <a:r>
              <a:rPr lang="en-US" i="1" dirty="0">
                <a:solidFill>
                  <a:schemeClr val="accent4">
                    <a:lumMod val="75000"/>
                  </a:schemeClr>
                </a:solidFill>
              </a:rPr>
              <a:t>Reviewer:            </a:t>
            </a:r>
            <a:r>
              <a:rPr lang="en-US" i="1" dirty="0" err="1">
                <a:solidFill>
                  <a:schemeClr val="accent4">
                    <a:lumMod val="75000"/>
                  </a:schemeClr>
                </a:solidFill>
              </a:rPr>
              <a:t>Srdjan</a:t>
            </a:r>
            <a:r>
              <a:rPr lang="en-US" i="1" dirty="0">
                <a:solidFill>
                  <a:schemeClr val="accent4">
                    <a:lumMod val="75000"/>
                  </a:schemeClr>
                </a:solidFill>
              </a:rPr>
              <a:t> </a:t>
            </a:r>
            <a:r>
              <a:rPr lang="en-US" i="1" dirty="0" err="1">
                <a:solidFill>
                  <a:schemeClr val="accent4">
                    <a:lumMod val="75000"/>
                  </a:schemeClr>
                </a:solidFill>
              </a:rPr>
              <a:t>Santic</a:t>
            </a:r>
            <a:endParaRPr lang="en-US" i="1" dirty="0">
              <a:solidFill>
                <a:schemeClr val="accent4">
                  <a:lumMod val="75000"/>
                </a:schemeClr>
              </a:solidFill>
            </a:endParaRPr>
          </a:p>
          <a:p>
            <a:r>
              <a:rPr lang="en-US" i="1" dirty="0">
                <a:solidFill>
                  <a:schemeClr val="accent4">
                    <a:lumMod val="75000"/>
                  </a:schemeClr>
                </a:solidFill>
              </a:rPr>
              <a:t>Publish Date: 	02/27/2019</a:t>
            </a:r>
          </a:p>
          <a:p>
            <a:endParaRPr lang="en-US" dirty="0">
              <a:solidFill>
                <a:schemeClr val="accent6">
                  <a:lumMod val="60000"/>
                  <a:lumOff val="40000"/>
                </a:schemeClr>
              </a:solidFill>
            </a:endParaRPr>
          </a:p>
        </p:txBody>
      </p:sp>
    </p:spTree>
    <p:extLst>
      <p:ext uri="{BB962C8B-B14F-4D97-AF65-F5344CB8AC3E}">
        <p14:creationId xmlns:p14="http://schemas.microsoft.com/office/powerpoint/2010/main" val="274236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0"/>
            <a:ext cx="8596668" cy="659907"/>
          </a:xfrm>
        </p:spPr>
        <p:txBody>
          <a:bodyPr>
            <a:noAutofit/>
          </a:bodyPr>
          <a:lstStyle/>
          <a:p>
            <a:pPr algn="ctr"/>
            <a:r>
              <a:rPr lang="en-US" sz="4000" dirty="0"/>
              <a:t>EDA – Which State is expensive</a:t>
            </a:r>
          </a:p>
        </p:txBody>
      </p:sp>
      <p:sp>
        <p:nvSpPr>
          <p:cNvPr id="7" name="Content Placeholder 2">
            <a:extLst>
              <a:ext uri="{FF2B5EF4-FFF2-40B4-BE49-F238E27FC236}">
                <a16:creationId xmlns:a16="http://schemas.microsoft.com/office/drawing/2014/main" id="{50E539C3-59DB-4632-B488-5DA25BE27472}"/>
              </a:ext>
            </a:extLst>
          </p:cNvPr>
          <p:cNvSpPr>
            <a:spLocks noGrp="1"/>
          </p:cNvSpPr>
          <p:nvPr>
            <p:ph idx="1"/>
          </p:nvPr>
        </p:nvSpPr>
        <p:spPr>
          <a:xfrm>
            <a:off x="283416" y="3741576"/>
            <a:ext cx="9196485" cy="3116424"/>
          </a:xfrm>
        </p:spPr>
        <p:txBody>
          <a:bodyPr>
            <a:normAutofit/>
          </a:bodyPr>
          <a:lstStyle/>
          <a:p>
            <a:r>
              <a:rPr lang="en-US" dirty="0"/>
              <a:t>Out of 50 states only 40 states have participated in this exchange program</a:t>
            </a:r>
          </a:p>
          <a:p>
            <a:r>
              <a:rPr lang="en-US" dirty="0"/>
              <a:t>There are big differences between the states. It's clear that the individual rates in Alaska and Illinois are very high.</a:t>
            </a:r>
          </a:p>
          <a:p>
            <a:r>
              <a:rPr lang="en-US" dirty="0"/>
              <a:t>The Median of Alaska is also very high, which means that there are no Plans which comes cheaper in this state</a:t>
            </a:r>
          </a:p>
          <a:p>
            <a:r>
              <a:rPr lang="en-US" dirty="0"/>
              <a:t>Tennessee and Texas are the more reasonable states with regards to Individual Plans</a:t>
            </a:r>
          </a:p>
          <a:p>
            <a:r>
              <a:rPr lang="en-US" dirty="0"/>
              <a:t>Negative co-relation of Number of plans offered with monthly premium in a State</a:t>
            </a:r>
          </a:p>
        </p:txBody>
      </p:sp>
      <p:pic>
        <p:nvPicPr>
          <p:cNvPr id="2" name="Picture 1">
            <a:extLst>
              <a:ext uri="{FF2B5EF4-FFF2-40B4-BE49-F238E27FC236}">
                <a16:creationId xmlns:a16="http://schemas.microsoft.com/office/drawing/2014/main" id="{99307CDB-2952-4A42-BB44-62520C743E76}"/>
              </a:ext>
            </a:extLst>
          </p:cNvPr>
          <p:cNvPicPr>
            <a:picLocks noChangeAspect="1"/>
          </p:cNvPicPr>
          <p:nvPr/>
        </p:nvPicPr>
        <p:blipFill>
          <a:blip r:embed="rId2"/>
          <a:stretch>
            <a:fillRect/>
          </a:stretch>
        </p:blipFill>
        <p:spPr>
          <a:xfrm>
            <a:off x="283416" y="871537"/>
            <a:ext cx="9196485" cy="2730967"/>
          </a:xfrm>
          <a:prstGeom prst="rect">
            <a:avLst/>
          </a:prstGeom>
        </p:spPr>
      </p:pic>
    </p:spTree>
    <p:extLst>
      <p:ext uri="{BB962C8B-B14F-4D97-AF65-F5344CB8AC3E}">
        <p14:creationId xmlns:p14="http://schemas.microsoft.com/office/powerpoint/2010/main" val="214639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0"/>
            <a:ext cx="8596668" cy="659907"/>
          </a:xfrm>
        </p:spPr>
        <p:txBody>
          <a:bodyPr>
            <a:noAutofit/>
          </a:bodyPr>
          <a:lstStyle/>
          <a:p>
            <a:pPr algn="ctr"/>
            <a:r>
              <a:rPr lang="en-US" sz="4000" dirty="0"/>
              <a:t>EDA – Which State is expensive</a:t>
            </a:r>
          </a:p>
        </p:txBody>
      </p:sp>
      <p:sp>
        <p:nvSpPr>
          <p:cNvPr id="7" name="Content Placeholder 2">
            <a:extLst>
              <a:ext uri="{FF2B5EF4-FFF2-40B4-BE49-F238E27FC236}">
                <a16:creationId xmlns:a16="http://schemas.microsoft.com/office/drawing/2014/main" id="{50E539C3-59DB-4632-B488-5DA25BE27472}"/>
              </a:ext>
            </a:extLst>
          </p:cNvPr>
          <p:cNvSpPr>
            <a:spLocks noGrp="1"/>
          </p:cNvSpPr>
          <p:nvPr>
            <p:ph idx="1"/>
          </p:nvPr>
        </p:nvSpPr>
        <p:spPr>
          <a:xfrm>
            <a:off x="377425" y="3429000"/>
            <a:ext cx="9196485" cy="3116424"/>
          </a:xfrm>
        </p:spPr>
        <p:txBody>
          <a:bodyPr>
            <a:normAutofit/>
          </a:bodyPr>
          <a:lstStyle/>
          <a:p>
            <a:pPr lvl="0"/>
            <a:r>
              <a:rPr lang="en-US" dirty="0"/>
              <a:t>Few of the benefits are still in the Medical Benefit plan as they are the plans which give both Dental as well as Medical benefits</a:t>
            </a:r>
          </a:p>
          <a:p>
            <a:pPr lvl="0"/>
            <a:r>
              <a:rPr lang="en-US" dirty="0"/>
              <a:t>Number of Medical plans decreases from the year of inception.</a:t>
            </a:r>
          </a:p>
          <a:p>
            <a:pPr lvl="0"/>
            <a:r>
              <a:rPr lang="en-US" dirty="0"/>
              <a:t>Maximum number of plans were offered in 2015 but by 2019 it was reduced to 193 from 387, almost 50% reduction.</a:t>
            </a:r>
          </a:p>
          <a:p>
            <a:pPr lvl="0"/>
            <a:r>
              <a:rPr lang="en-US" dirty="0"/>
              <a:t>Same reduction is in Dental care as well.</a:t>
            </a:r>
          </a:p>
          <a:p>
            <a:pPr lvl="0"/>
            <a:r>
              <a:rPr lang="en-US" dirty="0"/>
              <a:t>This is not a good sign of the marketplace!!</a:t>
            </a:r>
          </a:p>
          <a:p>
            <a:endParaRPr lang="en-US" dirty="0"/>
          </a:p>
        </p:txBody>
      </p:sp>
      <p:graphicFrame>
        <p:nvGraphicFramePr>
          <p:cNvPr id="3" name="Table 2">
            <a:extLst>
              <a:ext uri="{FF2B5EF4-FFF2-40B4-BE49-F238E27FC236}">
                <a16:creationId xmlns:a16="http://schemas.microsoft.com/office/drawing/2014/main" id="{27B9161F-279A-423B-9A1D-5A4A931B2F43}"/>
              </a:ext>
            </a:extLst>
          </p:cNvPr>
          <p:cNvGraphicFramePr>
            <a:graphicFrameLocks noGrp="1"/>
          </p:cNvGraphicFramePr>
          <p:nvPr>
            <p:extLst>
              <p:ext uri="{D42A27DB-BD31-4B8C-83A1-F6EECF244321}">
                <p14:modId xmlns:p14="http://schemas.microsoft.com/office/powerpoint/2010/main" val="4200399327"/>
              </p:ext>
            </p:extLst>
          </p:nvPr>
        </p:nvGraphicFramePr>
        <p:xfrm>
          <a:off x="283416" y="901548"/>
          <a:ext cx="4848421" cy="1711019"/>
        </p:xfrm>
        <a:graphic>
          <a:graphicData uri="http://schemas.openxmlformats.org/drawingml/2006/table">
            <a:tbl>
              <a:tblPr firstRow="1" firstCol="1" bandRow="1">
                <a:tableStyleId>{5C22544A-7EE6-4342-B048-85BDC9FD1C3A}</a:tableStyleId>
              </a:tblPr>
              <a:tblGrid>
                <a:gridCol w="845588">
                  <a:extLst>
                    <a:ext uri="{9D8B030D-6E8A-4147-A177-3AD203B41FA5}">
                      <a16:colId xmlns:a16="http://schemas.microsoft.com/office/drawing/2014/main" val="3496531038"/>
                    </a:ext>
                  </a:extLst>
                </a:gridCol>
                <a:gridCol w="828430">
                  <a:extLst>
                    <a:ext uri="{9D8B030D-6E8A-4147-A177-3AD203B41FA5}">
                      <a16:colId xmlns:a16="http://schemas.microsoft.com/office/drawing/2014/main" val="470880329"/>
                    </a:ext>
                  </a:extLst>
                </a:gridCol>
                <a:gridCol w="841750">
                  <a:extLst>
                    <a:ext uri="{9D8B030D-6E8A-4147-A177-3AD203B41FA5}">
                      <a16:colId xmlns:a16="http://schemas.microsoft.com/office/drawing/2014/main" val="2899882149"/>
                    </a:ext>
                  </a:extLst>
                </a:gridCol>
                <a:gridCol w="1742475">
                  <a:extLst>
                    <a:ext uri="{9D8B030D-6E8A-4147-A177-3AD203B41FA5}">
                      <a16:colId xmlns:a16="http://schemas.microsoft.com/office/drawing/2014/main" val="883156461"/>
                    </a:ext>
                  </a:extLst>
                </a:gridCol>
                <a:gridCol w="590178">
                  <a:extLst>
                    <a:ext uri="{9D8B030D-6E8A-4147-A177-3AD203B41FA5}">
                      <a16:colId xmlns:a16="http://schemas.microsoft.com/office/drawing/2014/main" val="1257795774"/>
                    </a:ext>
                  </a:extLst>
                </a:gridCol>
              </a:tblGrid>
              <a:tr h="185821">
                <a:tc gridSpan="5">
                  <a:txBody>
                    <a:bodyPr/>
                    <a:lstStyle/>
                    <a:p>
                      <a:pPr marL="0" marR="0" algn="ctr">
                        <a:lnSpc>
                          <a:spcPct val="115000"/>
                        </a:lnSpc>
                        <a:spcBef>
                          <a:spcPts val="0"/>
                        </a:spcBef>
                        <a:spcAft>
                          <a:spcPts val="0"/>
                        </a:spcAft>
                      </a:pPr>
                      <a:r>
                        <a:rPr lang="en-US" sz="1100">
                          <a:effectLst/>
                        </a:rPr>
                        <a:t>Medical Plans benefits overview </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8927596"/>
                  </a:ext>
                </a:extLst>
              </a:tr>
              <a:tr h="135106">
                <a:tc rowSpan="2">
                  <a:txBody>
                    <a:bodyPr/>
                    <a:lstStyle/>
                    <a:p>
                      <a:pPr marL="0" marR="0" algn="ctr">
                        <a:lnSpc>
                          <a:spcPct val="115000"/>
                        </a:lnSpc>
                        <a:spcBef>
                          <a:spcPts val="0"/>
                        </a:spcBef>
                        <a:spcAft>
                          <a:spcPts val="0"/>
                        </a:spcAft>
                      </a:pPr>
                      <a:r>
                        <a:rPr lang="en-US" sz="800" dirty="0" err="1">
                          <a:effectLst/>
                        </a:rPr>
                        <a:t>BusinessYear</a:t>
                      </a:r>
                      <a:endParaRPr lang="en-US" sz="1100" dirty="0">
                        <a:effectLst/>
                        <a:latin typeface="Arial" panose="020B0604020202020204" pitchFamily="34" charset="0"/>
                        <a:ea typeface="Arial" panose="020B0604020202020204" pitchFamily="34" charset="0"/>
                      </a:endParaRPr>
                    </a:p>
                  </a:txBody>
                  <a:tcPr marL="68580" marR="68580" marT="0" marB="0" anchor="ctr"/>
                </a:tc>
                <a:tc gridSpan="4">
                  <a:txBody>
                    <a:bodyPr/>
                    <a:lstStyle/>
                    <a:p>
                      <a:pPr marL="0" marR="0" algn="ctr">
                        <a:lnSpc>
                          <a:spcPct val="115000"/>
                        </a:lnSpc>
                        <a:spcBef>
                          <a:spcPts val="0"/>
                        </a:spcBef>
                        <a:spcAft>
                          <a:spcPts val="0"/>
                        </a:spcAft>
                      </a:pPr>
                      <a:r>
                        <a:rPr lang="en-US" sz="800">
                          <a:effectLst/>
                        </a:rPr>
                        <a:t>Benefits</a:t>
                      </a:r>
                      <a:endParaRPr lang="en-US" sz="1100">
                        <a:effectLst/>
                        <a:latin typeface="Arial" panose="020B0604020202020204" pitchFamily="34" charset="0"/>
                        <a:ea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16674199"/>
                  </a:ext>
                </a:extLst>
              </a:tr>
              <a:tr h="249899">
                <a:tc vMerge="1">
                  <a:txBody>
                    <a:bodyPr/>
                    <a:lstStyle/>
                    <a:p>
                      <a:endParaRPr lang="en-US"/>
                    </a:p>
                  </a:txBody>
                  <a:tcPr/>
                </a:tc>
                <a:tc>
                  <a:txBody>
                    <a:bodyPr/>
                    <a:lstStyle/>
                    <a:p>
                      <a:pPr marL="0" marR="0" algn="ctr">
                        <a:lnSpc>
                          <a:spcPct val="115000"/>
                        </a:lnSpc>
                        <a:spcBef>
                          <a:spcPts val="0"/>
                        </a:spcBef>
                        <a:spcAft>
                          <a:spcPts val="0"/>
                        </a:spcAft>
                      </a:pPr>
                      <a:r>
                        <a:rPr lang="en-US" sz="800">
                          <a:effectLst/>
                        </a:rPr>
                        <a:t>count</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800">
                          <a:effectLst/>
                        </a:rPr>
                        <a:t>unique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800" dirty="0">
                          <a:effectLst/>
                        </a:rPr>
                        <a:t>top</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800">
                          <a:effectLst/>
                        </a:rPr>
                        <a:t>freq</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823929541"/>
                  </a:ext>
                </a:extLst>
              </a:tr>
              <a:tr h="188427">
                <a:tc>
                  <a:txBody>
                    <a:bodyPr/>
                    <a:lstStyle/>
                    <a:p>
                      <a:pPr marL="0" marR="0" algn="ctr">
                        <a:lnSpc>
                          <a:spcPct val="115000"/>
                        </a:lnSpc>
                        <a:spcBef>
                          <a:spcPts val="0"/>
                        </a:spcBef>
                        <a:spcAft>
                          <a:spcPts val="0"/>
                        </a:spcAft>
                      </a:pPr>
                      <a:r>
                        <a:rPr lang="en-US" sz="800">
                          <a:effectLst/>
                        </a:rPr>
                        <a:t>2014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1134699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339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Mental/Behavioral Health Outpatient Services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15247</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797484879"/>
                  </a:ext>
                </a:extLst>
              </a:tr>
              <a:tr h="135106">
                <a:tc>
                  <a:txBody>
                    <a:bodyPr/>
                    <a:lstStyle/>
                    <a:p>
                      <a:pPr marL="0" marR="0" algn="ctr">
                        <a:lnSpc>
                          <a:spcPct val="115000"/>
                        </a:lnSpc>
                        <a:spcBef>
                          <a:spcPts val="0"/>
                        </a:spcBef>
                        <a:spcAft>
                          <a:spcPts val="0"/>
                        </a:spcAft>
                      </a:pPr>
                      <a:r>
                        <a:rPr lang="en-US" sz="800">
                          <a:effectLst/>
                        </a:rPr>
                        <a:t>2015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2038625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387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Home Health Care Services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26991</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004835286"/>
                  </a:ext>
                </a:extLst>
              </a:tr>
              <a:tr h="135106">
                <a:tc>
                  <a:txBody>
                    <a:bodyPr/>
                    <a:lstStyle/>
                    <a:p>
                      <a:pPr marL="0" marR="0" algn="ctr">
                        <a:lnSpc>
                          <a:spcPct val="115000"/>
                        </a:lnSpc>
                        <a:spcBef>
                          <a:spcPts val="0"/>
                        </a:spcBef>
                        <a:spcAft>
                          <a:spcPts val="0"/>
                        </a:spcAft>
                      </a:pPr>
                      <a:r>
                        <a:rPr lang="en-US" sz="800">
                          <a:effectLst/>
                        </a:rPr>
                        <a:t>2016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1737894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317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Orthodontia - Adult</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23138</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909783334"/>
                  </a:ext>
                </a:extLst>
              </a:tr>
              <a:tr h="249899">
                <a:tc>
                  <a:txBody>
                    <a:bodyPr/>
                    <a:lstStyle/>
                    <a:p>
                      <a:pPr marL="0" marR="0" algn="ctr">
                        <a:lnSpc>
                          <a:spcPct val="115000"/>
                        </a:lnSpc>
                        <a:spcBef>
                          <a:spcPts val="0"/>
                        </a:spcBef>
                        <a:spcAft>
                          <a:spcPts val="0"/>
                        </a:spcAft>
                      </a:pPr>
                      <a:r>
                        <a:rPr lang="en-US" sz="800">
                          <a:effectLst/>
                        </a:rPr>
                        <a:t>2017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1298219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228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a:effectLst/>
                        </a:rPr>
                        <a:t>Accidental Dental</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18568</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44929481"/>
                  </a:ext>
                </a:extLst>
              </a:tr>
              <a:tr h="249899">
                <a:tc>
                  <a:txBody>
                    <a:bodyPr/>
                    <a:lstStyle/>
                    <a:p>
                      <a:pPr marL="0" marR="0" algn="ctr">
                        <a:lnSpc>
                          <a:spcPct val="115000"/>
                        </a:lnSpc>
                        <a:spcBef>
                          <a:spcPts val="0"/>
                        </a:spcBef>
                        <a:spcAft>
                          <a:spcPts val="0"/>
                        </a:spcAft>
                      </a:pPr>
                      <a:r>
                        <a:rPr lang="en-US" sz="800">
                          <a:effectLst/>
                        </a:rPr>
                        <a:t>2018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808437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191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Mental/Behavioral Health Outpatient Services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11565</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423031441"/>
                  </a:ext>
                </a:extLst>
              </a:tr>
              <a:tr h="135106">
                <a:tc>
                  <a:txBody>
                    <a:bodyPr/>
                    <a:lstStyle/>
                    <a:p>
                      <a:pPr marL="0" marR="0" algn="ctr">
                        <a:lnSpc>
                          <a:spcPct val="115000"/>
                        </a:lnSpc>
                        <a:spcBef>
                          <a:spcPts val="0"/>
                        </a:spcBef>
                        <a:spcAft>
                          <a:spcPts val="0"/>
                        </a:spcAft>
                      </a:pPr>
                      <a:r>
                        <a:rPr lang="en-US" sz="800">
                          <a:effectLst/>
                        </a:rPr>
                        <a:t>2019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947765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193</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a:effectLst/>
                        </a:rPr>
                        <a:t>Routine Dental Services (Adult)</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a:effectLst/>
                        </a:rPr>
                        <a:t>13618</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632481158"/>
                  </a:ext>
                </a:extLst>
              </a:tr>
            </a:tbl>
          </a:graphicData>
        </a:graphic>
      </p:graphicFrame>
      <p:graphicFrame>
        <p:nvGraphicFramePr>
          <p:cNvPr id="4" name="Table 3">
            <a:extLst>
              <a:ext uri="{FF2B5EF4-FFF2-40B4-BE49-F238E27FC236}">
                <a16:creationId xmlns:a16="http://schemas.microsoft.com/office/drawing/2014/main" id="{8DECCC06-1D8E-4578-A284-BE5FBEF2CBCA}"/>
              </a:ext>
            </a:extLst>
          </p:cNvPr>
          <p:cNvGraphicFramePr>
            <a:graphicFrameLocks noGrp="1"/>
          </p:cNvGraphicFramePr>
          <p:nvPr>
            <p:extLst>
              <p:ext uri="{D42A27DB-BD31-4B8C-83A1-F6EECF244321}">
                <p14:modId xmlns:p14="http://schemas.microsoft.com/office/powerpoint/2010/main" val="56964645"/>
              </p:ext>
            </p:extLst>
          </p:nvPr>
        </p:nvGraphicFramePr>
        <p:xfrm>
          <a:off x="5228640" y="879363"/>
          <a:ext cx="4848421" cy="1711017"/>
        </p:xfrm>
        <a:graphic>
          <a:graphicData uri="http://schemas.openxmlformats.org/drawingml/2006/table">
            <a:tbl>
              <a:tblPr firstRow="1" firstCol="1" bandRow="1">
                <a:tableStyleId>{5C22544A-7EE6-4342-B048-85BDC9FD1C3A}</a:tableStyleId>
              </a:tblPr>
              <a:tblGrid>
                <a:gridCol w="938895">
                  <a:extLst>
                    <a:ext uri="{9D8B030D-6E8A-4147-A177-3AD203B41FA5}">
                      <a16:colId xmlns:a16="http://schemas.microsoft.com/office/drawing/2014/main" val="730021960"/>
                    </a:ext>
                  </a:extLst>
                </a:gridCol>
                <a:gridCol w="485642">
                  <a:extLst>
                    <a:ext uri="{9D8B030D-6E8A-4147-A177-3AD203B41FA5}">
                      <a16:colId xmlns:a16="http://schemas.microsoft.com/office/drawing/2014/main" val="370245634"/>
                    </a:ext>
                  </a:extLst>
                </a:gridCol>
                <a:gridCol w="932611">
                  <a:extLst>
                    <a:ext uri="{9D8B030D-6E8A-4147-A177-3AD203B41FA5}">
                      <a16:colId xmlns:a16="http://schemas.microsoft.com/office/drawing/2014/main" val="1118046269"/>
                    </a:ext>
                  </a:extLst>
                </a:gridCol>
                <a:gridCol w="1418253">
                  <a:extLst>
                    <a:ext uri="{9D8B030D-6E8A-4147-A177-3AD203B41FA5}">
                      <a16:colId xmlns:a16="http://schemas.microsoft.com/office/drawing/2014/main" val="4154529022"/>
                    </a:ext>
                  </a:extLst>
                </a:gridCol>
                <a:gridCol w="1073020">
                  <a:extLst>
                    <a:ext uri="{9D8B030D-6E8A-4147-A177-3AD203B41FA5}">
                      <a16:colId xmlns:a16="http://schemas.microsoft.com/office/drawing/2014/main" val="1745298591"/>
                    </a:ext>
                  </a:extLst>
                </a:gridCol>
              </a:tblGrid>
              <a:tr h="207417">
                <a:tc gridSpan="5">
                  <a:txBody>
                    <a:bodyPr/>
                    <a:lstStyle/>
                    <a:p>
                      <a:pPr marL="0" marR="0" algn="ctr">
                        <a:lnSpc>
                          <a:spcPct val="115000"/>
                        </a:lnSpc>
                        <a:spcBef>
                          <a:spcPts val="0"/>
                        </a:spcBef>
                        <a:spcAft>
                          <a:spcPts val="0"/>
                        </a:spcAft>
                      </a:pPr>
                      <a:r>
                        <a:rPr lang="en-US" sz="1100">
                          <a:effectLst/>
                        </a:rPr>
                        <a:t>Dental Plans benefits overview </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707597"/>
                  </a:ext>
                </a:extLst>
              </a:tr>
              <a:tr h="161846">
                <a:tc rowSpan="2">
                  <a:txBody>
                    <a:bodyPr/>
                    <a:lstStyle/>
                    <a:p>
                      <a:pPr marL="0" marR="0" algn="ctr">
                        <a:lnSpc>
                          <a:spcPct val="115000"/>
                        </a:lnSpc>
                        <a:spcBef>
                          <a:spcPts val="0"/>
                        </a:spcBef>
                        <a:spcAft>
                          <a:spcPts val="0"/>
                        </a:spcAft>
                      </a:pPr>
                      <a:r>
                        <a:rPr lang="en-US" sz="800">
                          <a:effectLst/>
                        </a:rPr>
                        <a:t>BusinessYear</a:t>
                      </a:r>
                      <a:endParaRPr lang="en-US" sz="1100">
                        <a:effectLst/>
                        <a:latin typeface="Arial" panose="020B0604020202020204" pitchFamily="34" charset="0"/>
                        <a:ea typeface="Arial" panose="020B0604020202020204" pitchFamily="34" charset="0"/>
                      </a:endParaRPr>
                    </a:p>
                  </a:txBody>
                  <a:tcPr marL="68580" marR="68580" marT="0" marB="0" anchor="ctr"/>
                </a:tc>
                <a:tc gridSpan="4">
                  <a:txBody>
                    <a:bodyPr/>
                    <a:lstStyle/>
                    <a:p>
                      <a:pPr marL="0" marR="0" algn="ctr">
                        <a:lnSpc>
                          <a:spcPct val="115000"/>
                        </a:lnSpc>
                        <a:spcBef>
                          <a:spcPts val="0"/>
                        </a:spcBef>
                        <a:spcAft>
                          <a:spcPts val="0"/>
                        </a:spcAft>
                      </a:pPr>
                      <a:r>
                        <a:rPr lang="en-US" sz="800">
                          <a:effectLst/>
                        </a:rPr>
                        <a:t>Benefits</a:t>
                      </a:r>
                      <a:endParaRPr lang="en-US" sz="1100">
                        <a:effectLst/>
                        <a:latin typeface="Arial" panose="020B0604020202020204" pitchFamily="34" charset="0"/>
                        <a:ea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9747814"/>
                  </a:ext>
                </a:extLst>
              </a:tr>
              <a:tr h="161846">
                <a:tc vMerge="1">
                  <a:txBody>
                    <a:bodyPr/>
                    <a:lstStyle/>
                    <a:p>
                      <a:endParaRPr lang="en-US"/>
                    </a:p>
                  </a:txBody>
                  <a:tcPr/>
                </a:tc>
                <a:tc>
                  <a:txBody>
                    <a:bodyPr/>
                    <a:lstStyle/>
                    <a:p>
                      <a:pPr marL="0" marR="0" algn="ctr">
                        <a:lnSpc>
                          <a:spcPct val="115000"/>
                        </a:lnSpc>
                        <a:spcBef>
                          <a:spcPts val="0"/>
                        </a:spcBef>
                        <a:spcAft>
                          <a:spcPts val="0"/>
                        </a:spcAft>
                      </a:pPr>
                      <a:r>
                        <a:rPr lang="en-US" sz="800">
                          <a:effectLst/>
                        </a:rPr>
                        <a:t>count</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800">
                          <a:effectLst/>
                        </a:rPr>
                        <a:t>unique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800">
                          <a:effectLst/>
                        </a:rPr>
                        <a:t>top</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800">
                          <a:effectLst/>
                        </a:rPr>
                        <a:t>freq</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993408075"/>
                  </a:ext>
                </a:extLst>
              </a:tr>
              <a:tr h="214054">
                <a:tc>
                  <a:txBody>
                    <a:bodyPr/>
                    <a:lstStyle/>
                    <a:p>
                      <a:pPr marL="0" marR="0" algn="ctr">
                        <a:lnSpc>
                          <a:spcPct val="115000"/>
                        </a:lnSpc>
                        <a:spcBef>
                          <a:spcPts val="0"/>
                        </a:spcBef>
                        <a:spcAft>
                          <a:spcPts val="0"/>
                        </a:spcAft>
                      </a:pPr>
                      <a:r>
                        <a:rPr lang="en-US" sz="800">
                          <a:effectLst/>
                        </a:rPr>
                        <a:t>2014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34508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172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Basic Dental Care - Child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3532</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306269399"/>
                  </a:ext>
                </a:extLst>
              </a:tr>
              <a:tr h="161846">
                <a:tc>
                  <a:txBody>
                    <a:bodyPr/>
                    <a:lstStyle/>
                    <a:p>
                      <a:pPr marL="0" marR="0" algn="ctr">
                        <a:lnSpc>
                          <a:spcPct val="115000"/>
                        </a:lnSpc>
                        <a:spcBef>
                          <a:spcPts val="0"/>
                        </a:spcBef>
                        <a:spcAft>
                          <a:spcPts val="0"/>
                        </a:spcAft>
                      </a:pPr>
                      <a:r>
                        <a:rPr lang="en-US" sz="800">
                          <a:effectLst/>
                        </a:rPr>
                        <a:t>2015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40661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141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Orthodontia - Adult</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4278</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597279121"/>
                  </a:ext>
                </a:extLst>
              </a:tr>
              <a:tr h="161846">
                <a:tc>
                  <a:txBody>
                    <a:bodyPr/>
                    <a:lstStyle/>
                    <a:p>
                      <a:pPr marL="0" marR="0" algn="ctr">
                        <a:lnSpc>
                          <a:spcPct val="115000"/>
                        </a:lnSpc>
                        <a:spcBef>
                          <a:spcPts val="0"/>
                        </a:spcBef>
                        <a:spcAft>
                          <a:spcPts val="0"/>
                        </a:spcAft>
                      </a:pPr>
                      <a:r>
                        <a:rPr lang="en-US" sz="800">
                          <a:effectLst/>
                        </a:rPr>
                        <a:t>2016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36361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164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Orthodontia - Adult</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3859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666592819"/>
                  </a:ext>
                </a:extLst>
              </a:tr>
              <a:tr h="214054">
                <a:tc>
                  <a:txBody>
                    <a:bodyPr/>
                    <a:lstStyle/>
                    <a:p>
                      <a:pPr marL="0" marR="0" algn="ctr">
                        <a:lnSpc>
                          <a:spcPct val="115000"/>
                        </a:lnSpc>
                        <a:spcBef>
                          <a:spcPts val="0"/>
                        </a:spcBef>
                        <a:spcAft>
                          <a:spcPts val="0"/>
                        </a:spcAft>
                      </a:pPr>
                      <a:r>
                        <a:rPr lang="en-US" sz="800">
                          <a:effectLst/>
                        </a:rPr>
                        <a:t>2017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26056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62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Basic Dental Care - Child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2803</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825563547"/>
                  </a:ext>
                </a:extLst>
              </a:tr>
              <a:tr h="214054">
                <a:tc>
                  <a:txBody>
                    <a:bodyPr/>
                    <a:lstStyle/>
                    <a:p>
                      <a:pPr marL="0" marR="0" algn="ctr">
                        <a:lnSpc>
                          <a:spcPct val="115000"/>
                        </a:lnSpc>
                        <a:spcBef>
                          <a:spcPts val="0"/>
                        </a:spcBef>
                        <a:spcAft>
                          <a:spcPts val="0"/>
                        </a:spcAft>
                      </a:pPr>
                      <a:r>
                        <a:rPr lang="en-US" sz="800">
                          <a:effectLst/>
                        </a:rPr>
                        <a:t>2018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21215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70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Basic Dental Care - Child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2292</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561804485"/>
                  </a:ext>
                </a:extLst>
              </a:tr>
              <a:tr h="214054">
                <a:tc>
                  <a:txBody>
                    <a:bodyPr/>
                    <a:lstStyle/>
                    <a:p>
                      <a:pPr marL="0" marR="0" algn="ctr">
                        <a:lnSpc>
                          <a:spcPct val="115000"/>
                        </a:lnSpc>
                        <a:spcBef>
                          <a:spcPts val="0"/>
                        </a:spcBef>
                        <a:spcAft>
                          <a:spcPts val="0"/>
                        </a:spcAft>
                      </a:pPr>
                      <a:r>
                        <a:rPr lang="en-US" sz="800">
                          <a:effectLst/>
                        </a:rPr>
                        <a:t>2019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19285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60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Basic Dental Care - Child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a:effectLst/>
                        </a:rPr>
                        <a:t>2077</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111098545"/>
                  </a:ext>
                </a:extLst>
              </a:tr>
            </a:tbl>
          </a:graphicData>
        </a:graphic>
      </p:graphicFrame>
    </p:spTree>
    <p:extLst>
      <p:ext uri="{BB962C8B-B14F-4D97-AF65-F5344CB8AC3E}">
        <p14:creationId xmlns:p14="http://schemas.microsoft.com/office/powerpoint/2010/main" val="189724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0"/>
            <a:ext cx="8596668" cy="659907"/>
          </a:xfrm>
        </p:spPr>
        <p:txBody>
          <a:bodyPr>
            <a:noAutofit/>
          </a:bodyPr>
          <a:lstStyle/>
          <a:p>
            <a:pPr algn="ctr"/>
            <a:r>
              <a:rPr lang="en-US" sz="4000" dirty="0"/>
              <a:t>EDA – Which Plan type is expensive?</a:t>
            </a:r>
          </a:p>
        </p:txBody>
      </p:sp>
      <p:sp>
        <p:nvSpPr>
          <p:cNvPr id="7" name="Content Placeholder 2">
            <a:extLst>
              <a:ext uri="{FF2B5EF4-FFF2-40B4-BE49-F238E27FC236}">
                <a16:creationId xmlns:a16="http://schemas.microsoft.com/office/drawing/2014/main" id="{50E539C3-59DB-4632-B488-5DA25BE27472}"/>
              </a:ext>
            </a:extLst>
          </p:cNvPr>
          <p:cNvSpPr>
            <a:spLocks noGrp="1"/>
          </p:cNvSpPr>
          <p:nvPr>
            <p:ph idx="1"/>
          </p:nvPr>
        </p:nvSpPr>
        <p:spPr>
          <a:xfrm>
            <a:off x="377425" y="3802232"/>
            <a:ext cx="9196485" cy="3116424"/>
          </a:xfrm>
        </p:spPr>
        <p:txBody>
          <a:bodyPr>
            <a:normAutofit/>
          </a:bodyPr>
          <a:lstStyle/>
          <a:p>
            <a:endParaRPr lang="en-US" dirty="0"/>
          </a:p>
          <a:p>
            <a:r>
              <a:rPr lang="en-US" dirty="0"/>
              <a:t>As expected Platinum plan category is expensive</a:t>
            </a:r>
          </a:p>
          <a:p>
            <a:r>
              <a:rPr lang="en-US" dirty="0"/>
              <a:t>Bronze plan </a:t>
            </a:r>
            <a:r>
              <a:rPr lang="en-US" dirty="0" err="1"/>
              <a:t>catgory</a:t>
            </a:r>
            <a:r>
              <a:rPr lang="en-US" dirty="0"/>
              <a:t> is not the least expensive. Catastrophic plans are for specific needs only so they are cheaper but covers few benefits only</a:t>
            </a:r>
          </a:p>
          <a:p>
            <a:r>
              <a:rPr lang="en-US" dirty="0"/>
              <a:t>Plan Type ‘Low’ for the dental plan are expensive.</a:t>
            </a:r>
          </a:p>
          <a:p>
            <a:r>
              <a:rPr lang="en-US" dirty="0"/>
              <a:t>To our surprise Dental insurance is not expensive in Alaska. In fact it is way cheaper than many states. </a:t>
            </a:r>
          </a:p>
          <a:p>
            <a:endParaRPr lang="en-US" dirty="0"/>
          </a:p>
        </p:txBody>
      </p:sp>
      <p:grpSp>
        <p:nvGrpSpPr>
          <p:cNvPr id="8" name="Group 7">
            <a:extLst>
              <a:ext uri="{FF2B5EF4-FFF2-40B4-BE49-F238E27FC236}">
                <a16:creationId xmlns:a16="http://schemas.microsoft.com/office/drawing/2014/main" id="{BB0A9DA0-C651-4FED-A0FF-E384898959C5}"/>
              </a:ext>
            </a:extLst>
          </p:cNvPr>
          <p:cNvGrpSpPr/>
          <p:nvPr/>
        </p:nvGrpSpPr>
        <p:grpSpPr>
          <a:xfrm>
            <a:off x="377425" y="774157"/>
            <a:ext cx="9196485" cy="2790145"/>
            <a:chOff x="377425" y="531553"/>
            <a:chExt cx="8146583" cy="2897447"/>
          </a:xfrm>
        </p:grpSpPr>
        <p:pic>
          <p:nvPicPr>
            <p:cNvPr id="2" name="Picture 1">
              <a:extLst>
                <a:ext uri="{FF2B5EF4-FFF2-40B4-BE49-F238E27FC236}">
                  <a16:creationId xmlns:a16="http://schemas.microsoft.com/office/drawing/2014/main" id="{19505A46-9674-4DCF-AD5A-87953CE01E9B}"/>
                </a:ext>
              </a:extLst>
            </p:cNvPr>
            <p:cNvPicPr>
              <a:picLocks noChangeAspect="1"/>
            </p:cNvPicPr>
            <p:nvPr/>
          </p:nvPicPr>
          <p:blipFill>
            <a:blip r:embed="rId2"/>
            <a:stretch>
              <a:fillRect/>
            </a:stretch>
          </p:blipFill>
          <p:spPr>
            <a:xfrm>
              <a:off x="377425" y="531553"/>
              <a:ext cx="3923337" cy="2897447"/>
            </a:xfrm>
            <a:prstGeom prst="rect">
              <a:avLst/>
            </a:prstGeom>
          </p:spPr>
        </p:pic>
        <p:pic>
          <p:nvPicPr>
            <p:cNvPr id="5" name="Picture 4">
              <a:extLst>
                <a:ext uri="{FF2B5EF4-FFF2-40B4-BE49-F238E27FC236}">
                  <a16:creationId xmlns:a16="http://schemas.microsoft.com/office/drawing/2014/main" id="{F7A52870-9636-4D1D-B1B4-E1204DDC1F7F}"/>
                </a:ext>
              </a:extLst>
            </p:cNvPr>
            <p:cNvPicPr>
              <a:picLocks noChangeAspect="1"/>
            </p:cNvPicPr>
            <p:nvPr/>
          </p:nvPicPr>
          <p:blipFill>
            <a:blip r:embed="rId3"/>
            <a:stretch>
              <a:fillRect/>
            </a:stretch>
          </p:blipFill>
          <p:spPr>
            <a:xfrm>
              <a:off x="4600671" y="531553"/>
              <a:ext cx="3923337" cy="2869893"/>
            </a:xfrm>
            <a:prstGeom prst="rect">
              <a:avLst/>
            </a:prstGeom>
          </p:spPr>
        </p:pic>
      </p:grpSp>
    </p:spTree>
    <p:extLst>
      <p:ext uri="{BB962C8B-B14F-4D97-AF65-F5344CB8AC3E}">
        <p14:creationId xmlns:p14="http://schemas.microsoft.com/office/powerpoint/2010/main" val="367699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0"/>
            <a:ext cx="8596668" cy="659907"/>
          </a:xfrm>
        </p:spPr>
        <p:txBody>
          <a:bodyPr>
            <a:noAutofit/>
          </a:bodyPr>
          <a:lstStyle/>
          <a:p>
            <a:pPr algn="ctr"/>
            <a:r>
              <a:rPr lang="en-US" sz="4000" dirty="0"/>
              <a:t>EDA – Benefit Spread Across States</a:t>
            </a:r>
          </a:p>
        </p:txBody>
      </p:sp>
      <p:pic>
        <p:nvPicPr>
          <p:cNvPr id="8" name="Picture 7">
            <a:extLst>
              <a:ext uri="{FF2B5EF4-FFF2-40B4-BE49-F238E27FC236}">
                <a16:creationId xmlns:a16="http://schemas.microsoft.com/office/drawing/2014/main" id="{0A82FA21-5242-408E-91D3-20BA14CAEE15}"/>
              </a:ext>
            </a:extLst>
          </p:cNvPr>
          <p:cNvPicPr/>
          <p:nvPr/>
        </p:nvPicPr>
        <p:blipFill>
          <a:blip r:embed="rId2"/>
          <a:stretch>
            <a:fillRect/>
          </a:stretch>
        </p:blipFill>
        <p:spPr>
          <a:xfrm>
            <a:off x="677334" y="659906"/>
            <a:ext cx="8596667" cy="3818787"/>
          </a:xfrm>
          <a:prstGeom prst="rect">
            <a:avLst/>
          </a:prstGeom>
        </p:spPr>
      </p:pic>
      <p:sp>
        <p:nvSpPr>
          <p:cNvPr id="9" name="Content Placeholder 2">
            <a:extLst>
              <a:ext uri="{FF2B5EF4-FFF2-40B4-BE49-F238E27FC236}">
                <a16:creationId xmlns:a16="http://schemas.microsoft.com/office/drawing/2014/main" id="{8CE5D19D-28A4-4173-973D-304847E295EB}"/>
              </a:ext>
            </a:extLst>
          </p:cNvPr>
          <p:cNvSpPr>
            <a:spLocks noGrp="1"/>
          </p:cNvSpPr>
          <p:nvPr>
            <p:ph idx="1"/>
          </p:nvPr>
        </p:nvSpPr>
        <p:spPr>
          <a:xfrm>
            <a:off x="677334" y="5057191"/>
            <a:ext cx="8596667" cy="1824135"/>
          </a:xfrm>
        </p:spPr>
        <p:txBody>
          <a:bodyPr>
            <a:normAutofit/>
          </a:bodyPr>
          <a:lstStyle/>
          <a:p>
            <a:pPr lvl="0"/>
            <a:r>
              <a:rPr lang="en-US" dirty="0"/>
              <a:t>Wisconsin, Texas and Florida top 3 states to offer highest number of plans. </a:t>
            </a:r>
          </a:p>
          <a:p>
            <a:pPr lvl="0"/>
            <a:r>
              <a:rPr lang="en-US" dirty="0"/>
              <a:t>In 5 years total of 7.2 Million plan benefits offered to the American people.</a:t>
            </a:r>
          </a:p>
          <a:p>
            <a:pPr lvl="0"/>
            <a:r>
              <a:rPr lang="en-US" dirty="0"/>
              <a:t>Out of those 7.2 Million plan benefits 964 were unique</a:t>
            </a:r>
          </a:p>
        </p:txBody>
      </p:sp>
    </p:spTree>
    <p:extLst>
      <p:ext uri="{BB962C8B-B14F-4D97-AF65-F5344CB8AC3E}">
        <p14:creationId xmlns:p14="http://schemas.microsoft.com/office/powerpoint/2010/main" val="202720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a:xfrm>
            <a:off x="602689" y="3823340"/>
            <a:ext cx="8596668" cy="5171370"/>
          </a:xfrm>
        </p:spPr>
        <p:txBody>
          <a:bodyPr>
            <a:normAutofit/>
          </a:bodyPr>
          <a:lstStyle/>
          <a:p>
            <a:r>
              <a:rPr lang="en-US" dirty="0"/>
              <a:t>Build Regression models to predict the individual premium rates for the Florida State. </a:t>
            </a:r>
          </a:p>
          <a:p>
            <a:r>
              <a:rPr lang="en-US" dirty="0"/>
              <a:t>Change ‘</a:t>
            </a:r>
            <a:r>
              <a:rPr lang="en-US" i="1" dirty="0"/>
              <a:t>int64’</a:t>
            </a:r>
            <a:r>
              <a:rPr lang="en-US" dirty="0"/>
              <a:t> to ‘</a:t>
            </a:r>
            <a:r>
              <a:rPr lang="en-US" i="1" dirty="0"/>
              <a:t>int32’</a:t>
            </a:r>
            <a:r>
              <a:rPr lang="en-US" dirty="0"/>
              <a:t>, ‘</a:t>
            </a:r>
            <a:r>
              <a:rPr lang="en-US" i="1" dirty="0"/>
              <a:t>float64’</a:t>
            </a:r>
            <a:r>
              <a:rPr lang="en-US" dirty="0"/>
              <a:t> to ‘</a:t>
            </a:r>
            <a:r>
              <a:rPr lang="en-US" i="1" dirty="0"/>
              <a:t>float32’</a:t>
            </a:r>
            <a:r>
              <a:rPr lang="en-US" dirty="0"/>
              <a:t> and object/categorical type of data to ‘</a:t>
            </a:r>
            <a:r>
              <a:rPr lang="en-US" i="1" dirty="0"/>
              <a:t>category</a:t>
            </a:r>
            <a:r>
              <a:rPr lang="en-US" dirty="0"/>
              <a:t>’ data type to save space. </a:t>
            </a:r>
          </a:p>
          <a:p>
            <a:r>
              <a:rPr lang="en-US" dirty="0"/>
              <a:t>Convert the total premium rate to the ‘</a:t>
            </a:r>
            <a:r>
              <a:rPr lang="en-US" i="1" dirty="0"/>
              <a:t>log</a:t>
            </a:r>
            <a:r>
              <a:rPr lang="en-US" dirty="0"/>
              <a:t>’ scale so that its distribution is Normal. </a:t>
            </a:r>
          </a:p>
          <a:p>
            <a:r>
              <a:rPr lang="en-US" dirty="0"/>
              <a:t>One Hot Encoding on all my categorical variables.</a:t>
            </a:r>
          </a:p>
          <a:p>
            <a:endParaRPr lang="en-US" dirty="0"/>
          </a:p>
          <a:p>
            <a:endParaRPr lang="en-US" dirty="0"/>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485191" y="609600"/>
            <a:ext cx="9097347" cy="659907"/>
          </a:xfrm>
        </p:spPr>
        <p:txBody>
          <a:bodyPr>
            <a:noAutofit/>
          </a:bodyPr>
          <a:lstStyle/>
          <a:p>
            <a:pPr algn="ctr"/>
            <a:r>
              <a:rPr lang="en-US" sz="4000" dirty="0"/>
              <a:t>Machine Learning : Data Preprocessing</a:t>
            </a:r>
          </a:p>
        </p:txBody>
      </p:sp>
      <p:pic>
        <p:nvPicPr>
          <p:cNvPr id="4" name="Picture 3">
            <a:extLst>
              <a:ext uri="{FF2B5EF4-FFF2-40B4-BE49-F238E27FC236}">
                <a16:creationId xmlns:a16="http://schemas.microsoft.com/office/drawing/2014/main" id="{A8117DEF-1943-49B1-86BC-7F014D227133}"/>
              </a:ext>
            </a:extLst>
          </p:cNvPr>
          <p:cNvPicPr/>
          <p:nvPr/>
        </p:nvPicPr>
        <p:blipFill>
          <a:blip r:embed="rId2"/>
          <a:stretch>
            <a:fillRect/>
          </a:stretch>
        </p:blipFill>
        <p:spPr>
          <a:xfrm>
            <a:off x="602689" y="1505976"/>
            <a:ext cx="8596668" cy="2080895"/>
          </a:xfrm>
          <a:prstGeom prst="rect">
            <a:avLst/>
          </a:prstGeom>
        </p:spPr>
      </p:pic>
    </p:spTree>
    <p:extLst>
      <p:ext uri="{BB962C8B-B14F-4D97-AF65-F5344CB8AC3E}">
        <p14:creationId xmlns:p14="http://schemas.microsoft.com/office/powerpoint/2010/main" val="113935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a:xfrm>
            <a:off x="593358" y="1761274"/>
            <a:ext cx="8596668" cy="5096726"/>
          </a:xfrm>
        </p:spPr>
        <p:txBody>
          <a:bodyPr>
            <a:normAutofit/>
          </a:bodyPr>
          <a:lstStyle/>
          <a:p>
            <a:r>
              <a:rPr lang="en-US" dirty="0"/>
              <a:t>Training , Validation and Test Dataset</a:t>
            </a:r>
          </a:p>
          <a:p>
            <a:pPr lvl="1"/>
            <a:r>
              <a:rPr lang="en-US" dirty="0"/>
              <a:t>2019 dataset will be used for as Hold Out dataset. Model evaluation will be done on this test dataset</a:t>
            </a:r>
          </a:p>
          <a:p>
            <a:pPr lvl="1"/>
            <a:r>
              <a:rPr lang="en-US" dirty="0"/>
              <a:t>2014-2018 datasets will be used as the training dataset </a:t>
            </a:r>
          </a:p>
          <a:p>
            <a:pPr lvl="1"/>
            <a:r>
              <a:rPr lang="en-US" dirty="0"/>
              <a:t>2014-2018 training dataset will be split into training and validation dataset for hyper parameter tuning or Cross validation purpose</a:t>
            </a:r>
          </a:p>
          <a:p>
            <a:r>
              <a:rPr lang="en-US" dirty="0"/>
              <a:t>Models will be evaluated on R-square, Mean Square Error, Mean Absolute Error and Accuracy metrics.</a:t>
            </a:r>
          </a:p>
          <a:p>
            <a:r>
              <a:rPr lang="en-US" dirty="0"/>
              <a:t>Baseline Prediction : Predict average of monthly Premium of all the plans from 2014-2018 for the 2019 premium for all plans. Received Negative R-Square value, which suggests it cannot explain any variation in the Test Dataset</a:t>
            </a:r>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609600"/>
            <a:ext cx="8596668" cy="659907"/>
          </a:xfrm>
        </p:spPr>
        <p:txBody>
          <a:bodyPr>
            <a:noAutofit/>
          </a:bodyPr>
          <a:lstStyle/>
          <a:p>
            <a:pPr algn="ctr"/>
            <a:r>
              <a:rPr lang="en-US" sz="4000" dirty="0"/>
              <a:t>ML : Model Training Strategy</a:t>
            </a:r>
          </a:p>
        </p:txBody>
      </p:sp>
    </p:spTree>
    <p:extLst>
      <p:ext uri="{BB962C8B-B14F-4D97-AF65-F5344CB8AC3E}">
        <p14:creationId xmlns:p14="http://schemas.microsoft.com/office/powerpoint/2010/main" val="311672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86664" y="217715"/>
            <a:ext cx="8596668" cy="659907"/>
          </a:xfrm>
        </p:spPr>
        <p:txBody>
          <a:bodyPr>
            <a:noAutofit/>
          </a:bodyPr>
          <a:lstStyle/>
          <a:p>
            <a:pPr algn="ctr"/>
            <a:r>
              <a:rPr lang="en-US" sz="4000" dirty="0"/>
              <a:t>ML : Ordinary Least Squares (OLS) </a:t>
            </a:r>
          </a:p>
        </p:txBody>
      </p:sp>
      <p:graphicFrame>
        <p:nvGraphicFramePr>
          <p:cNvPr id="5" name="Table 4">
            <a:extLst>
              <a:ext uri="{FF2B5EF4-FFF2-40B4-BE49-F238E27FC236}">
                <a16:creationId xmlns:a16="http://schemas.microsoft.com/office/drawing/2014/main" id="{C99EEFC2-4E71-4DE0-9534-5041CB4C8870}"/>
              </a:ext>
            </a:extLst>
          </p:cNvPr>
          <p:cNvGraphicFramePr>
            <a:graphicFrameLocks noGrp="1"/>
          </p:cNvGraphicFramePr>
          <p:nvPr>
            <p:extLst>
              <p:ext uri="{D42A27DB-BD31-4B8C-83A1-F6EECF244321}">
                <p14:modId xmlns:p14="http://schemas.microsoft.com/office/powerpoint/2010/main" val="1898453794"/>
              </p:ext>
            </p:extLst>
          </p:nvPr>
        </p:nvGraphicFramePr>
        <p:xfrm>
          <a:off x="686664" y="1032979"/>
          <a:ext cx="5545557" cy="1411641"/>
        </p:xfrm>
        <a:graphic>
          <a:graphicData uri="http://schemas.openxmlformats.org/drawingml/2006/table">
            <a:tbl>
              <a:tblPr firstRow="1" firstCol="1" bandRow="1">
                <a:tableStyleId>{5C22544A-7EE6-4342-B048-85BDC9FD1C3A}</a:tableStyleId>
              </a:tblPr>
              <a:tblGrid>
                <a:gridCol w="881348">
                  <a:extLst>
                    <a:ext uri="{9D8B030D-6E8A-4147-A177-3AD203B41FA5}">
                      <a16:colId xmlns:a16="http://schemas.microsoft.com/office/drawing/2014/main" val="981845776"/>
                    </a:ext>
                  </a:extLst>
                </a:gridCol>
                <a:gridCol w="659085">
                  <a:extLst>
                    <a:ext uri="{9D8B030D-6E8A-4147-A177-3AD203B41FA5}">
                      <a16:colId xmlns:a16="http://schemas.microsoft.com/office/drawing/2014/main" val="3012328561"/>
                    </a:ext>
                  </a:extLst>
                </a:gridCol>
                <a:gridCol w="480285">
                  <a:extLst>
                    <a:ext uri="{9D8B030D-6E8A-4147-A177-3AD203B41FA5}">
                      <a16:colId xmlns:a16="http://schemas.microsoft.com/office/drawing/2014/main" val="2000488181"/>
                    </a:ext>
                  </a:extLst>
                </a:gridCol>
                <a:gridCol w="549055">
                  <a:extLst>
                    <a:ext uri="{9D8B030D-6E8A-4147-A177-3AD203B41FA5}">
                      <a16:colId xmlns:a16="http://schemas.microsoft.com/office/drawing/2014/main" val="613977986"/>
                    </a:ext>
                  </a:extLst>
                </a:gridCol>
                <a:gridCol w="648632">
                  <a:extLst>
                    <a:ext uri="{9D8B030D-6E8A-4147-A177-3AD203B41FA5}">
                      <a16:colId xmlns:a16="http://schemas.microsoft.com/office/drawing/2014/main" val="2956397602"/>
                    </a:ext>
                  </a:extLst>
                </a:gridCol>
                <a:gridCol w="891250">
                  <a:extLst>
                    <a:ext uri="{9D8B030D-6E8A-4147-A177-3AD203B41FA5}">
                      <a16:colId xmlns:a16="http://schemas.microsoft.com/office/drawing/2014/main" val="4165708324"/>
                    </a:ext>
                  </a:extLst>
                </a:gridCol>
                <a:gridCol w="693194">
                  <a:extLst>
                    <a:ext uri="{9D8B030D-6E8A-4147-A177-3AD203B41FA5}">
                      <a16:colId xmlns:a16="http://schemas.microsoft.com/office/drawing/2014/main" val="1225068069"/>
                    </a:ext>
                  </a:extLst>
                </a:gridCol>
                <a:gridCol w="742708">
                  <a:extLst>
                    <a:ext uri="{9D8B030D-6E8A-4147-A177-3AD203B41FA5}">
                      <a16:colId xmlns:a16="http://schemas.microsoft.com/office/drawing/2014/main" val="3229029400"/>
                    </a:ext>
                  </a:extLst>
                </a:gridCol>
              </a:tblGrid>
              <a:tr h="198703">
                <a:tc gridSpan="8">
                  <a:txBody>
                    <a:bodyPr/>
                    <a:lstStyle/>
                    <a:p>
                      <a:pPr marL="0" marR="0" algn="ctr">
                        <a:lnSpc>
                          <a:spcPct val="115000"/>
                        </a:lnSpc>
                        <a:spcBef>
                          <a:spcPts val="0"/>
                        </a:spcBef>
                        <a:spcAft>
                          <a:spcPts val="0"/>
                        </a:spcAft>
                      </a:pPr>
                      <a:r>
                        <a:rPr lang="en-US" sz="1100">
                          <a:effectLst/>
                        </a:rPr>
                        <a:t>OLS Summary Result 1</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704342"/>
                  </a:ext>
                </a:extLst>
              </a:tr>
              <a:tr h="361538">
                <a:tc>
                  <a:txBody>
                    <a:bodyPr/>
                    <a:lstStyle/>
                    <a:p>
                      <a:pPr marL="0" marR="0" algn="ctr">
                        <a:lnSpc>
                          <a:spcPct val="115000"/>
                        </a:lnSpc>
                        <a:spcBef>
                          <a:spcPts val="0"/>
                        </a:spcBef>
                        <a:spcAft>
                          <a:spcPts val="0"/>
                        </a:spcAft>
                      </a:pPr>
                      <a:r>
                        <a:rPr lang="en-US" sz="700">
                          <a:effectLst/>
                        </a:rPr>
                        <a:t>Dep. Variable: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Model: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Method: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Date: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Time: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No. Observations: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Df Residuals: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Df Model:</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59477506"/>
                  </a:ext>
                </a:extLst>
              </a:tr>
              <a:tr h="264508">
                <a:tc>
                  <a:txBody>
                    <a:bodyPr/>
                    <a:lstStyle/>
                    <a:p>
                      <a:pPr marL="0" marR="0" algn="ctr">
                        <a:lnSpc>
                          <a:spcPct val="115000"/>
                        </a:lnSpc>
                        <a:spcBef>
                          <a:spcPts val="0"/>
                        </a:spcBef>
                        <a:spcAft>
                          <a:spcPts val="0"/>
                        </a:spcAft>
                      </a:pPr>
                      <a:r>
                        <a:rPr lang="en-US" sz="700" dirty="0" err="1">
                          <a:effectLst/>
                        </a:rPr>
                        <a:t>IndividualRateTotallog</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OLS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Least Squares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Mon, 25 Feb 2019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22:08:05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4531151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4531136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14</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284880037"/>
                  </a:ext>
                </a:extLst>
              </a:tr>
              <a:tr h="402550">
                <a:tc>
                  <a:txBody>
                    <a:bodyPr/>
                    <a:lstStyle/>
                    <a:p>
                      <a:pPr marL="0" marR="0" algn="ctr">
                        <a:lnSpc>
                          <a:spcPct val="115000"/>
                        </a:lnSpc>
                        <a:spcBef>
                          <a:spcPts val="0"/>
                        </a:spcBef>
                        <a:spcAft>
                          <a:spcPts val="0"/>
                        </a:spcAft>
                      </a:pPr>
                      <a:r>
                        <a:rPr lang="en-US" sz="700">
                          <a:effectLst/>
                        </a:rPr>
                        <a:t>R-squared: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Adj. R-squared: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F-statistic:</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Prob (F-statistic):</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a:effectLst/>
                        </a:rPr>
                        <a:t>Log-Likelihood:</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a:effectLst/>
                        </a:rPr>
                        <a:t>AIC:</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BIC:</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Covariance Type:</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80505780"/>
                  </a:ext>
                </a:extLst>
              </a:tr>
              <a:tr h="184342">
                <a:tc>
                  <a:txBody>
                    <a:bodyPr/>
                    <a:lstStyle/>
                    <a:p>
                      <a:pPr marL="0" marR="0" algn="ctr">
                        <a:lnSpc>
                          <a:spcPct val="115000"/>
                        </a:lnSpc>
                        <a:spcBef>
                          <a:spcPts val="0"/>
                        </a:spcBef>
                        <a:spcAft>
                          <a:spcPts val="0"/>
                        </a:spcAft>
                      </a:pPr>
                      <a:r>
                        <a:rPr lang="en-US" sz="700">
                          <a:effectLst/>
                        </a:rPr>
                        <a:t>0.848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0.848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1812000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682010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-1364000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a:effectLst/>
                        </a:rPr>
                        <a:t>-1364000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700" dirty="0" err="1">
                          <a:effectLst/>
                        </a:rPr>
                        <a:t>nonrobust</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35187165"/>
                  </a:ext>
                </a:extLst>
              </a:tr>
            </a:tbl>
          </a:graphicData>
        </a:graphic>
      </p:graphicFrame>
      <p:graphicFrame>
        <p:nvGraphicFramePr>
          <p:cNvPr id="7" name="Table 6">
            <a:extLst>
              <a:ext uri="{FF2B5EF4-FFF2-40B4-BE49-F238E27FC236}">
                <a16:creationId xmlns:a16="http://schemas.microsoft.com/office/drawing/2014/main" id="{8180020F-4D5E-4F30-BDAF-0D878DE658BC}"/>
              </a:ext>
            </a:extLst>
          </p:cNvPr>
          <p:cNvGraphicFramePr>
            <a:graphicFrameLocks noGrp="1"/>
          </p:cNvGraphicFramePr>
          <p:nvPr>
            <p:extLst>
              <p:ext uri="{D42A27DB-BD31-4B8C-83A1-F6EECF244321}">
                <p14:modId xmlns:p14="http://schemas.microsoft.com/office/powerpoint/2010/main" val="1005932712"/>
              </p:ext>
            </p:extLst>
          </p:nvPr>
        </p:nvGraphicFramePr>
        <p:xfrm>
          <a:off x="3365277" y="2775738"/>
          <a:ext cx="2866944" cy="739140"/>
        </p:xfrm>
        <a:graphic>
          <a:graphicData uri="http://schemas.openxmlformats.org/drawingml/2006/table">
            <a:tbl>
              <a:tblPr firstRow="1" firstCol="1" bandRow="1">
                <a:tableStyleId>{5C22544A-7EE6-4342-B048-85BDC9FD1C3A}</a:tableStyleId>
              </a:tblPr>
              <a:tblGrid>
                <a:gridCol w="1712818">
                  <a:extLst>
                    <a:ext uri="{9D8B030D-6E8A-4147-A177-3AD203B41FA5}">
                      <a16:colId xmlns:a16="http://schemas.microsoft.com/office/drawing/2014/main" val="667601946"/>
                    </a:ext>
                  </a:extLst>
                </a:gridCol>
                <a:gridCol w="1154126">
                  <a:extLst>
                    <a:ext uri="{9D8B030D-6E8A-4147-A177-3AD203B41FA5}">
                      <a16:colId xmlns:a16="http://schemas.microsoft.com/office/drawing/2014/main" val="3308370821"/>
                    </a:ext>
                  </a:extLst>
                </a:gridCol>
              </a:tblGrid>
              <a:tr h="182880">
                <a:tc gridSpan="2">
                  <a:txBody>
                    <a:bodyPr/>
                    <a:lstStyle/>
                    <a:p>
                      <a:pPr marL="0" marR="0" algn="ctr">
                        <a:lnSpc>
                          <a:spcPct val="115000"/>
                        </a:lnSpc>
                        <a:spcBef>
                          <a:spcPts val="0"/>
                        </a:spcBef>
                        <a:spcAft>
                          <a:spcPts val="0"/>
                        </a:spcAft>
                      </a:pPr>
                      <a:r>
                        <a:rPr lang="en-US" sz="1100" dirty="0">
                          <a:effectLst/>
                        </a:rPr>
                        <a:t>OLS Train Run Metrics</a:t>
                      </a:r>
                      <a:endParaRPr lang="en-US" sz="1100" dirty="0">
                        <a:effectLst/>
                        <a:latin typeface="Arial" panose="020B0604020202020204" pitchFamily="34" charset="0"/>
                        <a:ea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18787720"/>
                  </a:ext>
                </a:extLst>
              </a:tr>
              <a:tr h="182880">
                <a:tc>
                  <a:txBody>
                    <a:bodyPr/>
                    <a:lstStyle/>
                    <a:p>
                      <a:pPr marL="0" marR="0" algn="ctr">
                        <a:lnSpc>
                          <a:spcPct val="115000"/>
                        </a:lnSpc>
                        <a:spcBef>
                          <a:spcPts val="0"/>
                        </a:spcBef>
                        <a:spcAft>
                          <a:spcPts val="0"/>
                        </a:spcAft>
                      </a:pPr>
                      <a:r>
                        <a:rPr lang="en-US" sz="1100" dirty="0">
                          <a:effectLst/>
                        </a:rPr>
                        <a:t>Mean Absolute Error</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0.159717</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0505113"/>
                  </a:ext>
                </a:extLst>
              </a:tr>
              <a:tr h="182880">
                <a:tc>
                  <a:txBody>
                    <a:bodyPr/>
                    <a:lstStyle/>
                    <a:p>
                      <a:pPr marL="0" marR="0" algn="ctr">
                        <a:lnSpc>
                          <a:spcPct val="115000"/>
                        </a:lnSpc>
                        <a:spcBef>
                          <a:spcPts val="0"/>
                        </a:spcBef>
                        <a:spcAft>
                          <a:spcPts val="0"/>
                        </a:spcAft>
                      </a:pPr>
                      <a:r>
                        <a:rPr lang="en-US" sz="1100">
                          <a:effectLst/>
                        </a:rPr>
                        <a:t>Mean Square Error</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0.04333</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290662781"/>
                  </a:ext>
                </a:extLst>
              </a:tr>
              <a:tr h="190500">
                <a:tc>
                  <a:txBody>
                    <a:bodyPr/>
                    <a:lstStyle/>
                    <a:p>
                      <a:pPr marL="0" marR="0" algn="ctr">
                        <a:lnSpc>
                          <a:spcPct val="115000"/>
                        </a:lnSpc>
                        <a:spcBef>
                          <a:spcPts val="0"/>
                        </a:spcBef>
                        <a:spcAft>
                          <a:spcPts val="0"/>
                        </a:spcAft>
                      </a:pPr>
                      <a:r>
                        <a:rPr lang="en-US" sz="1100">
                          <a:effectLst/>
                        </a:rPr>
                        <a:t>R square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0.848488</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435408772"/>
                  </a:ext>
                </a:extLst>
              </a:tr>
            </a:tbl>
          </a:graphicData>
        </a:graphic>
      </p:graphicFrame>
      <p:graphicFrame>
        <p:nvGraphicFramePr>
          <p:cNvPr id="8" name="Table 7">
            <a:extLst>
              <a:ext uri="{FF2B5EF4-FFF2-40B4-BE49-F238E27FC236}">
                <a16:creationId xmlns:a16="http://schemas.microsoft.com/office/drawing/2014/main" id="{6EC262EE-26ED-4B20-848A-16B92B5C22CF}"/>
              </a:ext>
            </a:extLst>
          </p:cNvPr>
          <p:cNvGraphicFramePr>
            <a:graphicFrameLocks noGrp="1"/>
          </p:cNvGraphicFramePr>
          <p:nvPr>
            <p:extLst>
              <p:ext uri="{D42A27DB-BD31-4B8C-83A1-F6EECF244321}">
                <p14:modId xmlns:p14="http://schemas.microsoft.com/office/powerpoint/2010/main" val="3956647452"/>
              </p:ext>
            </p:extLst>
          </p:nvPr>
        </p:nvGraphicFramePr>
        <p:xfrm>
          <a:off x="686664" y="2784166"/>
          <a:ext cx="2586442" cy="739140"/>
        </p:xfrm>
        <a:graphic>
          <a:graphicData uri="http://schemas.openxmlformats.org/drawingml/2006/table">
            <a:tbl>
              <a:tblPr firstRow="1" firstCol="1" bandRow="1">
                <a:tableStyleId>{5C22544A-7EE6-4342-B048-85BDC9FD1C3A}</a:tableStyleId>
              </a:tblPr>
              <a:tblGrid>
                <a:gridCol w="1596527">
                  <a:extLst>
                    <a:ext uri="{9D8B030D-6E8A-4147-A177-3AD203B41FA5}">
                      <a16:colId xmlns:a16="http://schemas.microsoft.com/office/drawing/2014/main" val="36203979"/>
                    </a:ext>
                  </a:extLst>
                </a:gridCol>
                <a:gridCol w="989915">
                  <a:extLst>
                    <a:ext uri="{9D8B030D-6E8A-4147-A177-3AD203B41FA5}">
                      <a16:colId xmlns:a16="http://schemas.microsoft.com/office/drawing/2014/main" val="2543039510"/>
                    </a:ext>
                  </a:extLst>
                </a:gridCol>
              </a:tblGrid>
              <a:tr h="182880">
                <a:tc gridSpan="2">
                  <a:txBody>
                    <a:bodyPr/>
                    <a:lstStyle/>
                    <a:p>
                      <a:pPr marL="0" marR="0" algn="ctr">
                        <a:lnSpc>
                          <a:spcPct val="115000"/>
                        </a:lnSpc>
                        <a:spcBef>
                          <a:spcPts val="0"/>
                        </a:spcBef>
                        <a:spcAft>
                          <a:spcPts val="0"/>
                        </a:spcAft>
                      </a:pPr>
                      <a:r>
                        <a:rPr lang="en-US" sz="1100" dirty="0">
                          <a:effectLst/>
                        </a:rPr>
                        <a:t>OLS Test Run Metrics</a:t>
                      </a:r>
                      <a:endParaRPr lang="en-US" sz="1100" dirty="0">
                        <a:effectLst/>
                        <a:latin typeface="Arial" panose="020B0604020202020204" pitchFamily="34" charset="0"/>
                        <a:ea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820364003"/>
                  </a:ext>
                </a:extLst>
              </a:tr>
              <a:tr h="182880">
                <a:tc>
                  <a:txBody>
                    <a:bodyPr/>
                    <a:lstStyle/>
                    <a:p>
                      <a:pPr marL="0" marR="0" algn="ctr">
                        <a:lnSpc>
                          <a:spcPct val="115000"/>
                        </a:lnSpc>
                        <a:spcBef>
                          <a:spcPts val="0"/>
                        </a:spcBef>
                        <a:spcAft>
                          <a:spcPts val="0"/>
                        </a:spcAft>
                      </a:pPr>
                      <a:r>
                        <a:rPr lang="en-US" sz="1100">
                          <a:effectLst/>
                        </a:rPr>
                        <a:t>Mean Absolute Error</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0.166688</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526628145"/>
                  </a:ext>
                </a:extLst>
              </a:tr>
              <a:tr h="182880">
                <a:tc>
                  <a:txBody>
                    <a:bodyPr/>
                    <a:lstStyle/>
                    <a:p>
                      <a:pPr marL="0" marR="0" algn="ctr">
                        <a:lnSpc>
                          <a:spcPct val="115000"/>
                        </a:lnSpc>
                        <a:spcBef>
                          <a:spcPts val="0"/>
                        </a:spcBef>
                        <a:spcAft>
                          <a:spcPts val="0"/>
                        </a:spcAft>
                      </a:pPr>
                      <a:r>
                        <a:rPr lang="en-US" sz="1100">
                          <a:effectLst/>
                        </a:rPr>
                        <a:t>Mean Square Error</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0.041974</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533478796"/>
                  </a:ext>
                </a:extLst>
              </a:tr>
              <a:tr h="190500">
                <a:tc>
                  <a:txBody>
                    <a:bodyPr/>
                    <a:lstStyle/>
                    <a:p>
                      <a:pPr marL="0" marR="0" algn="ctr">
                        <a:lnSpc>
                          <a:spcPct val="115000"/>
                        </a:lnSpc>
                        <a:spcBef>
                          <a:spcPts val="0"/>
                        </a:spcBef>
                        <a:spcAft>
                          <a:spcPts val="0"/>
                        </a:spcAft>
                      </a:pPr>
                      <a:r>
                        <a:rPr lang="en-US" sz="1100">
                          <a:effectLst/>
                        </a:rPr>
                        <a:t>R square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0.823046</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595000527"/>
                  </a:ext>
                </a:extLst>
              </a:tr>
            </a:tbl>
          </a:graphicData>
        </a:graphic>
      </p:graphicFrame>
      <p:pic>
        <p:nvPicPr>
          <p:cNvPr id="9" name="Picture 8">
            <a:extLst>
              <a:ext uri="{FF2B5EF4-FFF2-40B4-BE49-F238E27FC236}">
                <a16:creationId xmlns:a16="http://schemas.microsoft.com/office/drawing/2014/main" id="{975E19DA-C499-46FB-BC82-2E4E4DEBA8DA}"/>
              </a:ext>
            </a:extLst>
          </p:cNvPr>
          <p:cNvPicPr/>
          <p:nvPr/>
        </p:nvPicPr>
        <p:blipFill>
          <a:blip r:embed="rId2"/>
          <a:stretch>
            <a:fillRect/>
          </a:stretch>
        </p:blipFill>
        <p:spPr>
          <a:xfrm>
            <a:off x="6324393" y="1032980"/>
            <a:ext cx="3556725" cy="2481898"/>
          </a:xfrm>
          <a:prstGeom prst="rect">
            <a:avLst/>
          </a:prstGeom>
        </p:spPr>
      </p:pic>
      <p:sp>
        <p:nvSpPr>
          <p:cNvPr id="10" name="Content Placeholder 2">
            <a:extLst>
              <a:ext uri="{FF2B5EF4-FFF2-40B4-BE49-F238E27FC236}">
                <a16:creationId xmlns:a16="http://schemas.microsoft.com/office/drawing/2014/main" id="{F3ABF52B-10CE-444B-B52C-1496E22DA44F}"/>
              </a:ext>
            </a:extLst>
          </p:cNvPr>
          <p:cNvSpPr>
            <a:spLocks noGrp="1"/>
          </p:cNvSpPr>
          <p:nvPr>
            <p:ph idx="1"/>
          </p:nvPr>
        </p:nvSpPr>
        <p:spPr>
          <a:xfrm rot="10800000" flipV="1">
            <a:off x="686664" y="4056559"/>
            <a:ext cx="9194454" cy="2661482"/>
          </a:xfrm>
        </p:spPr>
        <p:txBody>
          <a:bodyPr>
            <a:normAutofit/>
          </a:bodyPr>
          <a:lstStyle/>
          <a:p>
            <a:r>
              <a:rPr lang="en-US" dirty="0"/>
              <a:t>R-Square value on the training dataset is .848 </a:t>
            </a:r>
          </a:p>
          <a:p>
            <a:r>
              <a:rPr lang="en-US" dirty="0"/>
              <a:t>Residual Distribution is almost normal with a bit of right skewness.</a:t>
            </a:r>
          </a:p>
          <a:p>
            <a:r>
              <a:rPr lang="en-US" dirty="0"/>
              <a:t>R-Square on Hold-Out dataset is .823, which of course better than our Base Model.</a:t>
            </a:r>
          </a:p>
          <a:p>
            <a:r>
              <a:rPr lang="en-US" dirty="0"/>
              <a:t>Right skewness suggests that OLS or linear Regression is not the best model to explain the variance. It encourages us to explore other methods now.</a:t>
            </a:r>
          </a:p>
          <a:p>
            <a:endParaRPr lang="en-US" dirty="0"/>
          </a:p>
          <a:p>
            <a:endParaRPr lang="en-US" dirty="0"/>
          </a:p>
        </p:txBody>
      </p:sp>
    </p:spTree>
    <p:extLst>
      <p:ext uri="{BB962C8B-B14F-4D97-AF65-F5344CB8AC3E}">
        <p14:creationId xmlns:p14="http://schemas.microsoft.com/office/powerpoint/2010/main" val="44200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86664" y="217715"/>
            <a:ext cx="8596668" cy="659907"/>
          </a:xfrm>
        </p:spPr>
        <p:txBody>
          <a:bodyPr>
            <a:noAutofit/>
          </a:bodyPr>
          <a:lstStyle/>
          <a:p>
            <a:pPr algn="ctr"/>
            <a:r>
              <a:rPr lang="en-US" sz="4000" dirty="0"/>
              <a:t>ML : Decision Tree Regression</a:t>
            </a:r>
          </a:p>
        </p:txBody>
      </p:sp>
      <p:sp>
        <p:nvSpPr>
          <p:cNvPr id="10" name="Content Placeholder 2">
            <a:extLst>
              <a:ext uri="{FF2B5EF4-FFF2-40B4-BE49-F238E27FC236}">
                <a16:creationId xmlns:a16="http://schemas.microsoft.com/office/drawing/2014/main" id="{F3ABF52B-10CE-444B-B52C-1496E22DA44F}"/>
              </a:ext>
            </a:extLst>
          </p:cNvPr>
          <p:cNvSpPr>
            <a:spLocks noGrp="1"/>
          </p:cNvSpPr>
          <p:nvPr>
            <p:ph idx="1"/>
          </p:nvPr>
        </p:nvSpPr>
        <p:spPr>
          <a:xfrm rot="10800000" flipV="1">
            <a:off x="686664" y="4056559"/>
            <a:ext cx="9194454" cy="2661482"/>
          </a:xfrm>
        </p:spPr>
        <p:txBody>
          <a:bodyPr>
            <a:normAutofit/>
          </a:bodyPr>
          <a:lstStyle/>
          <a:p>
            <a:r>
              <a:rPr lang="en-US" dirty="0"/>
              <a:t>Decision Tree regression helped us to identify the most important features in our dataset</a:t>
            </a:r>
          </a:p>
          <a:p>
            <a:r>
              <a:rPr lang="en-US" dirty="0"/>
              <a:t>Cumulative Importance graph suggest that 95% of the variance can be explained by half of the variables in the dataset.</a:t>
            </a:r>
          </a:p>
          <a:p>
            <a:r>
              <a:rPr lang="en-US" dirty="0"/>
              <a:t>‘Age’ alone explains more than 50% of the variation. So it is the most important variable. It also confirms our EDA finding as well about the ‘Age’.</a:t>
            </a:r>
          </a:p>
          <a:p>
            <a:endParaRPr lang="en-US" dirty="0"/>
          </a:p>
          <a:p>
            <a:endParaRPr lang="en-US" dirty="0"/>
          </a:p>
        </p:txBody>
      </p:sp>
      <p:pic>
        <p:nvPicPr>
          <p:cNvPr id="11" name="image12.png">
            <a:extLst>
              <a:ext uri="{FF2B5EF4-FFF2-40B4-BE49-F238E27FC236}">
                <a16:creationId xmlns:a16="http://schemas.microsoft.com/office/drawing/2014/main" id="{E2ABF4EF-256C-4F9C-B1B9-B6BDAE56E6EB}"/>
              </a:ext>
            </a:extLst>
          </p:cNvPr>
          <p:cNvPicPr/>
          <p:nvPr/>
        </p:nvPicPr>
        <p:blipFill>
          <a:blip r:embed="rId2"/>
          <a:srcRect/>
          <a:stretch>
            <a:fillRect/>
          </a:stretch>
        </p:blipFill>
        <p:spPr>
          <a:xfrm>
            <a:off x="686663" y="877622"/>
            <a:ext cx="8596667" cy="3178937"/>
          </a:xfrm>
          <a:prstGeom prst="rect">
            <a:avLst/>
          </a:prstGeom>
          <a:ln/>
        </p:spPr>
      </p:pic>
    </p:spTree>
    <p:extLst>
      <p:ext uri="{BB962C8B-B14F-4D97-AF65-F5344CB8AC3E}">
        <p14:creationId xmlns:p14="http://schemas.microsoft.com/office/powerpoint/2010/main" val="229399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86664" y="217715"/>
            <a:ext cx="8596668" cy="659907"/>
          </a:xfrm>
        </p:spPr>
        <p:txBody>
          <a:bodyPr>
            <a:noAutofit/>
          </a:bodyPr>
          <a:lstStyle/>
          <a:p>
            <a:pPr algn="ctr"/>
            <a:r>
              <a:rPr lang="en-US" sz="4000" dirty="0"/>
              <a:t>ML : Model Evaluation</a:t>
            </a:r>
          </a:p>
        </p:txBody>
      </p:sp>
      <p:sp>
        <p:nvSpPr>
          <p:cNvPr id="10" name="Content Placeholder 2">
            <a:extLst>
              <a:ext uri="{FF2B5EF4-FFF2-40B4-BE49-F238E27FC236}">
                <a16:creationId xmlns:a16="http://schemas.microsoft.com/office/drawing/2014/main" id="{F3ABF52B-10CE-444B-B52C-1496E22DA44F}"/>
              </a:ext>
            </a:extLst>
          </p:cNvPr>
          <p:cNvSpPr>
            <a:spLocks noGrp="1"/>
          </p:cNvSpPr>
          <p:nvPr>
            <p:ph idx="1"/>
          </p:nvPr>
        </p:nvSpPr>
        <p:spPr>
          <a:xfrm rot="10800000" flipV="1">
            <a:off x="784627" y="4557534"/>
            <a:ext cx="8596668" cy="2300466"/>
          </a:xfrm>
        </p:spPr>
        <p:txBody>
          <a:bodyPr>
            <a:normAutofit/>
          </a:bodyPr>
          <a:lstStyle/>
          <a:p>
            <a:r>
              <a:rPr lang="en-US" dirty="0"/>
              <a:t>Evaluate different models on Training dataset using 5-fold cross-validation technique</a:t>
            </a:r>
          </a:p>
          <a:p>
            <a:r>
              <a:rPr lang="en-US" dirty="0"/>
              <a:t>Evaluated ‘Ridge (RD)’, ‘</a:t>
            </a:r>
            <a:r>
              <a:rPr lang="en-US" dirty="0" err="1"/>
              <a:t>LassoCV</a:t>
            </a:r>
            <a:r>
              <a:rPr lang="en-US" dirty="0"/>
              <a:t> (LCV)’, ‘Random Forest (RF)’ and ‘Gradient Boost (GB)’</a:t>
            </a:r>
          </a:p>
          <a:p>
            <a:r>
              <a:rPr lang="en-US" dirty="0"/>
              <a:t>Random forest produced the best R-Square of 0.966 comparing to other models. So we concentrate on Random Forest to optimize the result and training time.</a:t>
            </a:r>
          </a:p>
        </p:txBody>
      </p:sp>
      <p:pic>
        <p:nvPicPr>
          <p:cNvPr id="5" name="Picture 4">
            <a:extLst>
              <a:ext uri="{FF2B5EF4-FFF2-40B4-BE49-F238E27FC236}">
                <a16:creationId xmlns:a16="http://schemas.microsoft.com/office/drawing/2014/main" id="{D8E57A02-85F8-420B-A113-DD43600563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4627" y="877622"/>
            <a:ext cx="8596668" cy="2360099"/>
          </a:xfrm>
          <a:prstGeom prst="rect">
            <a:avLst/>
          </a:prstGeom>
          <a:noFill/>
          <a:ln>
            <a:noFill/>
          </a:ln>
        </p:spPr>
      </p:pic>
      <p:graphicFrame>
        <p:nvGraphicFramePr>
          <p:cNvPr id="2" name="Table 1">
            <a:extLst>
              <a:ext uri="{FF2B5EF4-FFF2-40B4-BE49-F238E27FC236}">
                <a16:creationId xmlns:a16="http://schemas.microsoft.com/office/drawing/2014/main" id="{F94F9F40-8FDA-465A-BC0B-43C7140080FE}"/>
              </a:ext>
            </a:extLst>
          </p:cNvPr>
          <p:cNvGraphicFramePr>
            <a:graphicFrameLocks noGrp="1"/>
          </p:cNvGraphicFramePr>
          <p:nvPr>
            <p:extLst>
              <p:ext uri="{D42A27DB-BD31-4B8C-83A1-F6EECF244321}">
                <p14:modId xmlns:p14="http://schemas.microsoft.com/office/powerpoint/2010/main" val="3143053438"/>
              </p:ext>
            </p:extLst>
          </p:nvPr>
        </p:nvGraphicFramePr>
        <p:xfrm>
          <a:off x="784627" y="3326413"/>
          <a:ext cx="8596669" cy="1142429"/>
        </p:xfrm>
        <a:graphic>
          <a:graphicData uri="http://schemas.openxmlformats.org/drawingml/2006/table">
            <a:tbl>
              <a:tblPr firstRow="1" firstCol="1" bandRow="1">
                <a:tableStyleId>{5C22544A-7EE6-4342-B048-85BDC9FD1C3A}</a:tableStyleId>
              </a:tblPr>
              <a:tblGrid>
                <a:gridCol w="1383372">
                  <a:extLst>
                    <a:ext uri="{9D8B030D-6E8A-4147-A177-3AD203B41FA5}">
                      <a16:colId xmlns:a16="http://schemas.microsoft.com/office/drawing/2014/main" val="1625083244"/>
                    </a:ext>
                  </a:extLst>
                </a:gridCol>
                <a:gridCol w="1679809">
                  <a:extLst>
                    <a:ext uri="{9D8B030D-6E8A-4147-A177-3AD203B41FA5}">
                      <a16:colId xmlns:a16="http://schemas.microsoft.com/office/drawing/2014/main" val="2287819096"/>
                    </a:ext>
                  </a:extLst>
                </a:gridCol>
                <a:gridCol w="1482184">
                  <a:extLst>
                    <a:ext uri="{9D8B030D-6E8A-4147-A177-3AD203B41FA5}">
                      <a16:colId xmlns:a16="http://schemas.microsoft.com/office/drawing/2014/main" val="437473212"/>
                    </a:ext>
                  </a:extLst>
                </a:gridCol>
                <a:gridCol w="1284560">
                  <a:extLst>
                    <a:ext uri="{9D8B030D-6E8A-4147-A177-3AD203B41FA5}">
                      <a16:colId xmlns:a16="http://schemas.microsoft.com/office/drawing/2014/main" val="4048071278"/>
                    </a:ext>
                  </a:extLst>
                </a:gridCol>
                <a:gridCol w="1284560">
                  <a:extLst>
                    <a:ext uri="{9D8B030D-6E8A-4147-A177-3AD203B41FA5}">
                      <a16:colId xmlns:a16="http://schemas.microsoft.com/office/drawing/2014/main" val="347677029"/>
                    </a:ext>
                  </a:extLst>
                </a:gridCol>
                <a:gridCol w="1482184">
                  <a:extLst>
                    <a:ext uri="{9D8B030D-6E8A-4147-A177-3AD203B41FA5}">
                      <a16:colId xmlns:a16="http://schemas.microsoft.com/office/drawing/2014/main" val="358407806"/>
                    </a:ext>
                  </a:extLst>
                </a:gridCol>
              </a:tblGrid>
              <a:tr h="196215">
                <a:tc gridSpan="6">
                  <a:txBody>
                    <a:bodyPr/>
                    <a:lstStyle/>
                    <a:p>
                      <a:pPr marL="0" marR="0" algn="ctr">
                        <a:lnSpc>
                          <a:spcPct val="115000"/>
                        </a:lnSpc>
                        <a:spcBef>
                          <a:spcPts val="0"/>
                        </a:spcBef>
                        <a:spcAft>
                          <a:spcPts val="0"/>
                        </a:spcAft>
                      </a:pPr>
                      <a:r>
                        <a:rPr lang="en-US" sz="1100">
                          <a:effectLst/>
                        </a:rPr>
                        <a:t>Model Evaluation result by K-fold</a:t>
                      </a:r>
                      <a:endParaRPr lang="en-US" sz="1100">
                        <a:effectLst/>
                        <a:latin typeface="Arial" panose="020B0604020202020204" pitchFamily="34" charset="0"/>
                        <a:ea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7072704"/>
                  </a:ext>
                </a:extLst>
              </a:tr>
              <a:tr h="188595">
                <a:tc>
                  <a:txBody>
                    <a:bodyPr/>
                    <a:lstStyle/>
                    <a:p>
                      <a:pPr marL="0" marR="0" algn="ctr">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CV1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CV2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CV3</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CV4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CV5</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853321207"/>
                  </a:ext>
                </a:extLst>
              </a:tr>
              <a:tr h="196215">
                <a:tc>
                  <a:txBody>
                    <a:bodyPr/>
                    <a:lstStyle/>
                    <a:p>
                      <a:pPr marL="0" marR="0" algn="ctr">
                        <a:lnSpc>
                          <a:spcPct val="115000"/>
                        </a:lnSpc>
                        <a:spcBef>
                          <a:spcPts val="0"/>
                        </a:spcBef>
                        <a:spcAft>
                          <a:spcPts val="0"/>
                        </a:spcAft>
                      </a:pPr>
                      <a:r>
                        <a:rPr lang="en-US" sz="1100">
                          <a:effectLst/>
                        </a:rPr>
                        <a:t>RD</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0.847774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0.848656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0.848949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0.848799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0.848521</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819093062"/>
                  </a:ext>
                </a:extLst>
              </a:tr>
              <a:tr h="188595">
                <a:tc>
                  <a:txBody>
                    <a:bodyPr/>
                    <a:lstStyle/>
                    <a:p>
                      <a:pPr marL="0" marR="0" algn="ctr">
                        <a:lnSpc>
                          <a:spcPct val="115000"/>
                        </a:lnSpc>
                        <a:spcBef>
                          <a:spcPts val="0"/>
                        </a:spcBef>
                        <a:spcAft>
                          <a:spcPts val="0"/>
                        </a:spcAft>
                      </a:pPr>
                      <a:r>
                        <a:rPr lang="en-US" sz="1100">
                          <a:effectLst/>
                        </a:rPr>
                        <a:t>LCV</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0.604713</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0.60523</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0.606447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0.60607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0.606141</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56307619"/>
                  </a:ext>
                </a:extLst>
              </a:tr>
              <a:tr h="196215">
                <a:tc>
                  <a:txBody>
                    <a:bodyPr/>
                    <a:lstStyle/>
                    <a:p>
                      <a:pPr marL="0" marR="0" algn="ctr">
                        <a:lnSpc>
                          <a:spcPct val="115000"/>
                        </a:lnSpc>
                        <a:spcBef>
                          <a:spcPts val="0"/>
                        </a:spcBef>
                        <a:spcAft>
                          <a:spcPts val="0"/>
                        </a:spcAft>
                      </a:pPr>
                      <a:r>
                        <a:rPr lang="en-US" sz="1100">
                          <a:effectLst/>
                        </a:rPr>
                        <a:t>RF</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0.966181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0.966406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0.966495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0.966441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0.966278</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670647197"/>
                  </a:ext>
                </a:extLst>
              </a:tr>
              <a:tr h="31115">
                <a:tc>
                  <a:txBody>
                    <a:bodyPr/>
                    <a:lstStyle/>
                    <a:p>
                      <a:pPr marL="0" marR="0" algn="ctr">
                        <a:lnSpc>
                          <a:spcPct val="115000"/>
                        </a:lnSpc>
                        <a:spcBef>
                          <a:spcPts val="0"/>
                        </a:spcBef>
                        <a:spcAft>
                          <a:spcPts val="0"/>
                        </a:spcAft>
                      </a:pPr>
                      <a:r>
                        <a:rPr lang="en-US" sz="1100">
                          <a:effectLst/>
                        </a:rPr>
                        <a:t>GB</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0.924355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0.923462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0.924485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0.923539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0.923008</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951871362"/>
                  </a:ext>
                </a:extLst>
              </a:tr>
            </a:tbl>
          </a:graphicData>
        </a:graphic>
      </p:graphicFrame>
    </p:spTree>
    <p:extLst>
      <p:ext uri="{BB962C8B-B14F-4D97-AF65-F5344CB8AC3E}">
        <p14:creationId xmlns:p14="http://schemas.microsoft.com/office/powerpoint/2010/main" val="340569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86664" y="217715"/>
            <a:ext cx="8596668" cy="659907"/>
          </a:xfrm>
        </p:spPr>
        <p:txBody>
          <a:bodyPr>
            <a:noAutofit/>
          </a:bodyPr>
          <a:lstStyle/>
          <a:p>
            <a:pPr algn="ctr"/>
            <a:r>
              <a:rPr lang="en-US" sz="4000" dirty="0"/>
              <a:t>ML : Hyperparameter tuning (RF)</a:t>
            </a:r>
          </a:p>
        </p:txBody>
      </p:sp>
      <p:sp>
        <p:nvSpPr>
          <p:cNvPr id="10" name="Content Placeholder 2">
            <a:extLst>
              <a:ext uri="{FF2B5EF4-FFF2-40B4-BE49-F238E27FC236}">
                <a16:creationId xmlns:a16="http://schemas.microsoft.com/office/drawing/2014/main" id="{F3ABF52B-10CE-444B-B52C-1496E22DA44F}"/>
              </a:ext>
            </a:extLst>
          </p:cNvPr>
          <p:cNvSpPr>
            <a:spLocks noGrp="1"/>
          </p:cNvSpPr>
          <p:nvPr>
            <p:ph idx="1"/>
          </p:nvPr>
        </p:nvSpPr>
        <p:spPr>
          <a:xfrm rot="10800000" flipV="1">
            <a:off x="735644" y="4081672"/>
            <a:ext cx="8596668" cy="2300466"/>
          </a:xfrm>
        </p:spPr>
        <p:txBody>
          <a:bodyPr>
            <a:normAutofit/>
          </a:bodyPr>
          <a:lstStyle/>
          <a:p>
            <a:r>
              <a:rPr lang="en-US" dirty="0"/>
              <a:t>Split the 2014-2018 dataset into Train and validation dataset.</a:t>
            </a:r>
          </a:p>
          <a:p>
            <a:r>
              <a:rPr lang="en-US" dirty="0"/>
              <a:t>Run the base model with </a:t>
            </a:r>
            <a:r>
              <a:rPr lang="en-US" dirty="0" err="1"/>
              <a:t>n_estimator</a:t>
            </a:r>
            <a:r>
              <a:rPr lang="en-US" dirty="0"/>
              <a:t> = 10 and check  its performance on our metrics</a:t>
            </a:r>
          </a:p>
          <a:p>
            <a:r>
              <a:rPr lang="en-US" dirty="0"/>
              <a:t>Run the Random Search and then Grid Search to tune the Hyperparameters.</a:t>
            </a:r>
          </a:p>
          <a:p>
            <a:r>
              <a:rPr lang="en-US" dirty="0"/>
              <a:t>Best performance was received after doing Grid Search CV.</a:t>
            </a:r>
          </a:p>
          <a:p>
            <a:r>
              <a:rPr lang="en-US" dirty="0"/>
              <a:t>Marginal difference then Random Search CV results</a:t>
            </a:r>
          </a:p>
        </p:txBody>
      </p:sp>
      <p:graphicFrame>
        <p:nvGraphicFramePr>
          <p:cNvPr id="4" name="Table 3">
            <a:extLst>
              <a:ext uri="{FF2B5EF4-FFF2-40B4-BE49-F238E27FC236}">
                <a16:creationId xmlns:a16="http://schemas.microsoft.com/office/drawing/2014/main" id="{C288532A-86D6-42C3-A8BE-03234ABB5C00}"/>
              </a:ext>
            </a:extLst>
          </p:cNvPr>
          <p:cNvGraphicFramePr>
            <a:graphicFrameLocks noGrp="1"/>
          </p:cNvGraphicFramePr>
          <p:nvPr>
            <p:extLst>
              <p:ext uri="{D42A27DB-BD31-4B8C-83A1-F6EECF244321}">
                <p14:modId xmlns:p14="http://schemas.microsoft.com/office/powerpoint/2010/main" val="2597605792"/>
              </p:ext>
            </p:extLst>
          </p:nvPr>
        </p:nvGraphicFramePr>
        <p:xfrm>
          <a:off x="784626" y="952500"/>
          <a:ext cx="8498705" cy="2476500"/>
        </p:xfrm>
        <a:graphic>
          <a:graphicData uri="http://schemas.openxmlformats.org/drawingml/2006/table">
            <a:tbl>
              <a:tblPr/>
              <a:tblGrid>
                <a:gridCol w="1941738">
                  <a:extLst>
                    <a:ext uri="{9D8B030D-6E8A-4147-A177-3AD203B41FA5}">
                      <a16:colId xmlns:a16="http://schemas.microsoft.com/office/drawing/2014/main" val="892137845"/>
                    </a:ext>
                  </a:extLst>
                </a:gridCol>
                <a:gridCol w="1941738">
                  <a:extLst>
                    <a:ext uri="{9D8B030D-6E8A-4147-A177-3AD203B41FA5}">
                      <a16:colId xmlns:a16="http://schemas.microsoft.com/office/drawing/2014/main" val="2282878881"/>
                    </a:ext>
                  </a:extLst>
                </a:gridCol>
                <a:gridCol w="1890096">
                  <a:extLst>
                    <a:ext uri="{9D8B030D-6E8A-4147-A177-3AD203B41FA5}">
                      <a16:colId xmlns:a16="http://schemas.microsoft.com/office/drawing/2014/main" val="4116627643"/>
                    </a:ext>
                  </a:extLst>
                </a:gridCol>
                <a:gridCol w="2725133">
                  <a:extLst>
                    <a:ext uri="{9D8B030D-6E8A-4147-A177-3AD203B41FA5}">
                      <a16:colId xmlns:a16="http://schemas.microsoft.com/office/drawing/2014/main" val="4166364665"/>
                    </a:ext>
                  </a:extLst>
                </a:gridCol>
              </a:tblGrid>
              <a:tr h="190500">
                <a:tc gridSpan="4">
                  <a:txBody>
                    <a:bodyPr/>
                    <a:lstStyle/>
                    <a:p>
                      <a:pPr algn="ctr" fontAlgn="b"/>
                      <a:r>
                        <a:rPr lang="en-US" sz="1100" b="1" i="0" u="none" strike="noStrike">
                          <a:solidFill>
                            <a:srgbClr val="000000"/>
                          </a:solidFill>
                          <a:effectLst/>
                          <a:latin typeface="Calibri" panose="020F0502020204030204" pitchFamily="34" charset="0"/>
                        </a:rPr>
                        <a:t>HyperParameters Values for different models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7889434"/>
                  </a:ext>
                </a:extLst>
              </a:tr>
              <a:tr h="190500">
                <a:tc>
                  <a:txBody>
                    <a:bodyPr/>
                    <a:lstStyle/>
                    <a:p>
                      <a:pPr algn="ctr" fontAlgn="ctr"/>
                      <a:r>
                        <a:rPr lang="en-US" sz="1100" b="1" i="0" u="none" strike="noStrike">
                          <a:solidFill>
                            <a:srgbClr val="000000"/>
                          </a:solidFill>
                          <a:effectLst/>
                          <a:latin typeface="Calibri" panose="020F0502020204030204" pitchFamily="34" charset="0"/>
                        </a:rPr>
                        <a:t>HyperParameters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Base Model Values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Random Search CV Values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Grid Search CV Values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233574183"/>
                  </a:ext>
                </a:extLst>
              </a:tr>
              <a:tr h="190500">
                <a:tc>
                  <a:txBody>
                    <a:bodyPr/>
                    <a:lstStyle/>
                    <a:p>
                      <a:pPr algn="ctr" fontAlgn="ctr"/>
                      <a:r>
                        <a:rPr lang="en-US" sz="1100" b="1" i="0" u="none" strike="noStrike">
                          <a:solidFill>
                            <a:srgbClr val="000000"/>
                          </a:solidFill>
                          <a:effectLst/>
                          <a:latin typeface="Calibri" panose="020F0502020204030204" pitchFamily="34" charset="0"/>
                        </a:rPr>
                        <a:t>bootstrap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764350468"/>
                  </a:ext>
                </a:extLst>
              </a:tr>
              <a:tr h="190500">
                <a:tc>
                  <a:txBody>
                    <a:bodyPr/>
                    <a:lstStyle/>
                    <a:p>
                      <a:pPr algn="ctr" fontAlgn="ctr"/>
                      <a:r>
                        <a:rPr lang="en-US" sz="1100" b="1" i="0" u="none" strike="noStrike">
                          <a:solidFill>
                            <a:srgbClr val="000000"/>
                          </a:solidFill>
                          <a:effectLst/>
                          <a:latin typeface="Calibri" panose="020F0502020204030204" pitchFamily="34" charset="0"/>
                        </a:rPr>
                        <a:t>max_depth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NONE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120669184"/>
                  </a:ext>
                </a:extLst>
              </a:tr>
              <a:tr h="190500">
                <a:tc>
                  <a:txBody>
                    <a:bodyPr/>
                    <a:lstStyle/>
                    <a:p>
                      <a:pPr algn="ctr" fontAlgn="ctr"/>
                      <a:r>
                        <a:rPr lang="en-US" sz="1100" b="1" i="0" u="none" strike="noStrike">
                          <a:solidFill>
                            <a:srgbClr val="000000"/>
                          </a:solidFill>
                          <a:effectLst/>
                          <a:latin typeface="Calibri" panose="020F0502020204030204" pitchFamily="34" charset="0"/>
                        </a:rPr>
                        <a:t>max_features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auto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auto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dirty="0">
                          <a:solidFill>
                            <a:srgbClr val="000000"/>
                          </a:solidFill>
                          <a:effectLst/>
                          <a:latin typeface="Calibri" panose="020F0502020204030204" pitchFamily="34" charset="0"/>
                        </a:rPr>
                        <a:t>auto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145193735"/>
                  </a:ext>
                </a:extLst>
              </a:tr>
              <a:tr h="190500">
                <a:tc>
                  <a:txBody>
                    <a:bodyPr/>
                    <a:lstStyle/>
                    <a:p>
                      <a:pPr algn="ctr" fontAlgn="ctr"/>
                      <a:r>
                        <a:rPr lang="en-US" sz="1100" b="1" i="0" u="none" strike="noStrike">
                          <a:solidFill>
                            <a:srgbClr val="000000"/>
                          </a:solidFill>
                          <a:effectLst/>
                          <a:latin typeface="Calibri" panose="020F0502020204030204" pitchFamily="34" charset="0"/>
                        </a:rPr>
                        <a:t>min_samples_leaf</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928399311"/>
                  </a:ext>
                </a:extLst>
              </a:tr>
              <a:tr h="190500">
                <a:tc>
                  <a:txBody>
                    <a:bodyPr/>
                    <a:lstStyle/>
                    <a:p>
                      <a:pPr algn="ctr" fontAlgn="ctr"/>
                      <a:r>
                        <a:rPr lang="en-US" sz="1100" b="1" i="0" u="none" strike="noStrike">
                          <a:solidFill>
                            <a:srgbClr val="000000"/>
                          </a:solidFill>
                          <a:effectLst/>
                          <a:latin typeface="Calibri" panose="020F0502020204030204" pitchFamily="34" charset="0"/>
                        </a:rPr>
                        <a:t>min_samples_split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995549152"/>
                  </a:ext>
                </a:extLst>
              </a:tr>
              <a:tr h="190500">
                <a:tc>
                  <a:txBody>
                    <a:bodyPr/>
                    <a:lstStyle/>
                    <a:p>
                      <a:pPr algn="ctr" fontAlgn="ctr"/>
                      <a:r>
                        <a:rPr lang="en-US" sz="1100" b="1" i="0" u="none" strike="noStrike">
                          <a:solidFill>
                            <a:srgbClr val="000000"/>
                          </a:solidFill>
                          <a:effectLst/>
                          <a:latin typeface="Calibri" panose="020F0502020204030204" pitchFamily="34" charset="0"/>
                        </a:rPr>
                        <a:t>n_estimators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dirty="0">
                          <a:solidFill>
                            <a:srgbClr val="000000"/>
                          </a:solidFill>
                          <a:effectLst/>
                          <a:latin typeface="Calibri" panose="020F0502020204030204" pitchFamily="34" charset="0"/>
                        </a:rPr>
                        <a:t>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120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150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922492165"/>
                  </a:ext>
                </a:extLst>
              </a:tr>
              <a:tr h="190500">
                <a:tc gridSpan="4">
                  <a:txBody>
                    <a:bodyPr/>
                    <a:lstStyle/>
                    <a:p>
                      <a:pPr algn="ctr" fontAlgn="b"/>
                      <a:r>
                        <a:rPr lang="en-US" sz="1100" b="1" i="0" u="none" strike="noStrike" dirty="0">
                          <a:solidFill>
                            <a:srgbClr val="000000"/>
                          </a:solidFill>
                          <a:effectLst/>
                          <a:latin typeface="Calibri" panose="020F0502020204030204" pitchFamily="34" charset="0"/>
                        </a:rPr>
                        <a:t>Validation Test Run Results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82859911"/>
                  </a:ext>
                </a:extLst>
              </a:tr>
              <a:tr h="190500">
                <a:tc>
                  <a:txBody>
                    <a:bodyPr/>
                    <a:lstStyle/>
                    <a:p>
                      <a:pPr algn="ctr" fontAlgn="ctr"/>
                      <a:r>
                        <a:rPr lang="en-US" sz="1100" b="1" i="0" u="none" strike="noStrike">
                          <a:solidFill>
                            <a:srgbClr val="000000"/>
                          </a:solidFill>
                          <a:effectLst/>
                          <a:latin typeface="Calibri" panose="020F0502020204030204" pitchFamily="34" charset="0"/>
                        </a:rPr>
                        <a:t>Mean Absolute Error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0.0634619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0.059109038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0.059177773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2222013780"/>
                  </a:ext>
                </a:extLst>
              </a:tr>
              <a:tr h="190500">
                <a:tc>
                  <a:txBody>
                    <a:bodyPr/>
                    <a:lstStyle/>
                    <a:p>
                      <a:pPr algn="ctr" fontAlgn="ctr"/>
                      <a:r>
                        <a:rPr lang="en-US" sz="1100" b="1" i="0" u="none" strike="noStrike">
                          <a:solidFill>
                            <a:srgbClr val="000000"/>
                          </a:solidFill>
                          <a:effectLst/>
                          <a:latin typeface="Calibri" panose="020F0502020204030204" pitchFamily="34" charset="0"/>
                        </a:rPr>
                        <a:t>Mean Square Error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0.0117556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0.00838429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0.008342143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2633760056"/>
                  </a:ext>
                </a:extLst>
              </a:tr>
              <a:tr h="190500">
                <a:tc>
                  <a:txBody>
                    <a:bodyPr/>
                    <a:lstStyle/>
                    <a:p>
                      <a:pPr algn="ctr" fontAlgn="ctr"/>
                      <a:r>
                        <a:rPr lang="en-US" sz="1100" b="1" i="0" u="none" strike="noStrike">
                          <a:solidFill>
                            <a:srgbClr val="000000"/>
                          </a:solidFill>
                          <a:effectLst/>
                          <a:latin typeface="Calibri" panose="020F0502020204030204" pitchFamily="34" charset="0"/>
                        </a:rPr>
                        <a:t>R square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0.9588077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0.970620925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0.970768613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76505443"/>
                  </a:ext>
                </a:extLst>
              </a:tr>
              <a:tr h="190500">
                <a:tc>
                  <a:txBody>
                    <a:bodyPr/>
                    <a:lstStyle/>
                    <a:p>
                      <a:pPr algn="ctr" fontAlgn="ctr"/>
                      <a:r>
                        <a:rPr lang="en-US" sz="1100" b="1" i="0" u="none" strike="noStrike">
                          <a:solidFill>
                            <a:srgbClr val="000000"/>
                          </a:solidFill>
                          <a:effectLst/>
                          <a:latin typeface="Calibri" panose="020F0502020204030204" pitchFamily="34" charset="0"/>
                        </a:rPr>
                        <a:t>Accuracy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95.88%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a:solidFill>
                            <a:srgbClr val="000000"/>
                          </a:solidFill>
                          <a:effectLst/>
                          <a:latin typeface="Calibri" panose="020F0502020204030204" pitchFamily="34" charset="0"/>
                        </a:rPr>
                        <a:t>99.14%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US" sz="1100" b="1" i="0" u="none" strike="noStrike" dirty="0">
                          <a:solidFill>
                            <a:srgbClr val="000000"/>
                          </a:solidFill>
                          <a:effectLst/>
                          <a:latin typeface="Calibri" panose="020F0502020204030204" pitchFamily="34" charset="0"/>
                        </a:rPr>
                        <a:t>99.14%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449638530"/>
                  </a:ext>
                </a:extLst>
              </a:tr>
            </a:tbl>
          </a:graphicData>
        </a:graphic>
      </p:graphicFrame>
    </p:spTree>
    <p:extLst>
      <p:ext uri="{BB962C8B-B14F-4D97-AF65-F5344CB8AC3E}">
        <p14:creationId xmlns:p14="http://schemas.microsoft.com/office/powerpoint/2010/main" val="421025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9DA2-6F83-42E0-AE4B-017891C485F5}"/>
              </a:ext>
            </a:extLst>
          </p:cNvPr>
          <p:cNvSpPr>
            <a:spLocks noGrp="1"/>
          </p:cNvSpPr>
          <p:nvPr>
            <p:ph type="title"/>
          </p:nvPr>
        </p:nvSpPr>
        <p:spPr>
          <a:xfrm>
            <a:off x="646111" y="452718"/>
            <a:ext cx="9404723" cy="728012"/>
          </a:xfrm>
        </p:spPr>
        <p:txBody>
          <a:bodyPr>
            <a:noAutofit/>
          </a:bodyPr>
          <a:lstStyle/>
          <a:p>
            <a:pPr algn="ctr"/>
            <a:r>
              <a:rPr lang="en-US" sz="5400" dirty="0"/>
              <a:t>INTRODUCTION</a:t>
            </a:r>
          </a:p>
        </p:txBody>
      </p:sp>
      <p:sp>
        <p:nvSpPr>
          <p:cNvPr id="3" name="Content Placeholder 2">
            <a:extLst>
              <a:ext uri="{FF2B5EF4-FFF2-40B4-BE49-F238E27FC236}">
                <a16:creationId xmlns:a16="http://schemas.microsoft.com/office/drawing/2014/main" id="{14EA38A7-5257-4F3A-ADC3-700D4542F3AB}"/>
              </a:ext>
            </a:extLst>
          </p:cNvPr>
          <p:cNvSpPr>
            <a:spLocks noGrp="1"/>
          </p:cNvSpPr>
          <p:nvPr>
            <p:ph idx="1"/>
          </p:nvPr>
        </p:nvSpPr>
        <p:spPr>
          <a:xfrm>
            <a:off x="1041319" y="1358284"/>
            <a:ext cx="8596668" cy="4700834"/>
          </a:xfrm>
        </p:spPr>
        <p:txBody>
          <a:bodyPr>
            <a:normAutofit/>
          </a:bodyPr>
          <a:lstStyle/>
          <a:p>
            <a:endParaRPr lang="en-US" dirty="0"/>
          </a:p>
          <a:p>
            <a:r>
              <a:rPr lang="en-US" dirty="0"/>
              <a:t>Health insurance marketplaces, also called health exchanges, are organizations in each state through which people can purchase health insurance. </a:t>
            </a:r>
          </a:p>
          <a:p>
            <a:r>
              <a:rPr lang="en-US" dirty="0"/>
              <a:t>A service that helps people shop for and enroll in affordable health insurance.</a:t>
            </a:r>
          </a:p>
          <a:p>
            <a:r>
              <a:rPr lang="en-US" dirty="0"/>
              <a:t>The federal government operates the Marketplace, available at HealthCare.gov, for most states. Some states run their own Marketplaces. </a:t>
            </a:r>
          </a:p>
          <a:p>
            <a:r>
              <a:rPr lang="en-US" dirty="0"/>
              <a:t>Small businesses can use the Small Business Health Options Program (SHOP) Marketplace to provide health insurance for their employees.</a:t>
            </a:r>
          </a:p>
          <a:p>
            <a:r>
              <a:rPr lang="en-US" dirty="0"/>
              <a:t>ACA(Affordable Care Act) or Obamacare, health exchanges were fully certified and operational by January 1, 2014, under federal law.</a:t>
            </a:r>
          </a:p>
          <a:p>
            <a:r>
              <a:rPr lang="en-US" dirty="0"/>
              <a:t>Since the inception of the exchange, in year 2014, ACA has been the hot topic of discussion across the U.S.</a:t>
            </a:r>
          </a:p>
        </p:txBody>
      </p:sp>
    </p:spTree>
    <p:extLst>
      <p:ext uri="{BB962C8B-B14F-4D97-AF65-F5344CB8AC3E}">
        <p14:creationId xmlns:p14="http://schemas.microsoft.com/office/powerpoint/2010/main" val="314307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86664" y="217715"/>
            <a:ext cx="8596668" cy="659907"/>
          </a:xfrm>
        </p:spPr>
        <p:txBody>
          <a:bodyPr>
            <a:noAutofit/>
          </a:bodyPr>
          <a:lstStyle/>
          <a:p>
            <a:pPr algn="ctr"/>
            <a:r>
              <a:rPr lang="en-US" sz="4000" dirty="0"/>
              <a:t>ML : Optimizing </a:t>
            </a:r>
            <a:r>
              <a:rPr lang="en-US" sz="4000" dirty="0" err="1"/>
              <a:t>n_estimamtor</a:t>
            </a:r>
            <a:endParaRPr lang="en-US" sz="4000" dirty="0"/>
          </a:p>
        </p:txBody>
      </p:sp>
      <p:sp>
        <p:nvSpPr>
          <p:cNvPr id="10" name="Content Placeholder 2">
            <a:extLst>
              <a:ext uri="{FF2B5EF4-FFF2-40B4-BE49-F238E27FC236}">
                <a16:creationId xmlns:a16="http://schemas.microsoft.com/office/drawing/2014/main" id="{F3ABF52B-10CE-444B-B52C-1496E22DA44F}"/>
              </a:ext>
            </a:extLst>
          </p:cNvPr>
          <p:cNvSpPr>
            <a:spLocks noGrp="1"/>
          </p:cNvSpPr>
          <p:nvPr>
            <p:ph idx="1"/>
          </p:nvPr>
        </p:nvSpPr>
        <p:spPr>
          <a:xfrm rot="10800000" flipV="1">
            <a:off x="735644" y="4081672"/>
            <a:ext cx="8596668" cy="2300466"/>
          </a:xfrm>
        </p:spPr>
        <p:txBody>
          <a:bodyPr>
            <a:normAutofit/>
          </a:bodyPr>
          <a:lstStyle/>
          <a:p>
            <a:r>
              <a:rPr lang="en-US" dirty="0"/>
              <a:t>Kept all other best hyperparameters received from Grid Search CV, and try to tune the </a:t>
            </a:r>
            <a:r>
              <a:rPr lang="en-US" dirty="0" err="1"/>
              <a:t>n_estimator</a:t>
            </a:r>
            <a:r>
              <a:rPr lang="en-US" dirty="0"/>
              <a:t>.</a:t>
            </a:r>
          </a:p>
          <a:p>
            <a:r>
              <a:rPr lang="en-US" dirty="0"/>
              <a:t>As </a:t>
            </a:r>
            <a:r>
              <a:rPr lang="en-US" dirty="0" err="1"/>
              <a:t>n_estimamtor</a:t>
            </a:r>
            <a:r>
              <a:rPr lang="en-US" dirty="0"/>
              <a:t> increases there is not much difference in the performance.</a:t>
            </a:r>
          </a:p>
          <a:p>
            <a:r>
              <a:rPr lang="en-US" dirty="0"/>
              <a:t>Time to run the model increase steeply as we increase the number of trees. </a:t>
            </a:r>
          </a:p>
          <a:p>
            <a:r>
              <a:rPr lang="en-US" dirty="0"/>
              <a:t>Above graph suggest that the optimum number of trees seems to be 120.</a:t>
            </a:r>
          </a:p>
        </p:txBody>
      </p:sp>
      <p:pic>
        <p:nvPicPr>
          <p:cNvPr id="5" name="Picture 4">
            <a:extLst>
              <a:ext uri="{FF2B5EF4-FFF2-40B4-BE49-F238E27FC236}">
                <a16:creationId xmlns:a16="http://schemas.microsoft.com/office/drawing/2014/main" id="{32C3A5FC-AAE9-4B38-8FB7-C7B6664DA971}"/>
              </a:ext>
            </a:extLst>
          </p:cNvPr>
          <p:cNvPicPr/>
          <p:nvPr/>
        </p:nvPicPr>
        <p:blipFill>
          <a:blip r:embed="rId2"/>
          <a:stretch>
            <a:fillRect/>
          </a:stretch>
        </p:blipFill>
        <p:spPr>
          <a:xfrm>
            <a:off x="980212" y="1184246"/>
            <a:ext cx="8303120" cy="2743941"/>
          </a:xfrm>
          <a:prstGeom prst="rect">
            <a:avLst/>
          </a:prstGeom>
        </p:spPr>
      </p:pic>
    </p:spTree>
    <p:extLst>
      <p:ext uri="{BB962C8B-B14F-4D97-AF65-F5344CB8AC3E}">
        <p14:creationId xmlns:p14="http://schemas.microsoft.com/office/powerpoint/2010/main" val="3702414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1" y="217715"/>
            <a:ext cx="11560629" cy="659907"/>
          </a:xfrm>
        </p:spPr>
        <p:txBody>
          <a:bodyPr>
            <a:noAutofit/>
          </a:bodyPr>
          <a:lstStyle/>
          <a:p>
            <a:pPr algn="ctr"/>
            <a:r>
              <a:rPr lang="en-US" sz="4000" dirty="0"/>
              <a:t>ML : Performance Evaluation on Hold-Out Data</a:t>
            </a:r>
          </a:p>
        </p:txBody>
      </p:sp>
      <p:pic>
        <p:nvPicPr>
          <p:cNvPr id="7" name="Picture 6">
            <a:extLst>
              <a:ext uri="{FF2B5EF4-FFF2-40B4-BE49-F238E27FC236}">
                <a16:creationId xmlns:a16="http://schemas.microsoft.com/office/drawing/2014/main" id="{3466D680-4379-4AF7-8AE9-BB82DE3E32CE}"/>
              </a:ext>
            </a:extLst>
          </p:cNvPr>
          <p:cNvPicPr/>
          <p:nvPr/>
        </p:nvPicPr>
        <p:blipFill>
          <a:blip r:embed="rId2"/>
          <a:stretch>
            <a:fillRect/>
          </a:stretch>
        </p:blipFill>
        <p:spPr>
          <a:xfrm>
            <a:off x="0" y="877621"/>
            <a:ext cx="5943600" cy="3927643"/>
          </a:xfrm>
          <a:prstGeom prst="rect">
            <a:avLst/>
          </a:prstGeom>
        </p:spPr>
      </p:pic>
      <p:graphicFrame>
        <p:nvGraphicFramePr>
          <p:cNvPr id="2" name="Table 1">
            <a:extLst>
              <a:ext uri="{FF2B5EF4-FFF2-40B4-BE49-F238E27FC236}">
                <a16:creationId xmlns:a16="http://schemas.microsoft.com/office/drawing/2014/main" id="{B7799718-26D3-4E9F-878B-E808C6E73E21}"/>
              </a:ext>
            </a:extLst>
          </p:cNvPr>
          <p:cNvGraphicFramePr>
            <a:graphicFrameLocks noGrp="1"/>
          </p:cNvGraphicFramePr>
          <p:nvPr>
            <p:extLst>
              <p:ext uri="{D42A27DB-BD31-4B8C-83A1-F6EECF244321}">
                <p14:modId xmlns:p14="http://schemas.microsoft.com/office/powerpoint/2010/main" val="4145037696"/>
              </p:ext>
            </p:extLst>
          </p:nvPr>
        </p:nvGraphicFramePr>
        <p:xfrm>
          <a:off x="6096000" y="1469280"/>
          <a:ext cx="4428931" cy="1501140"/>
        </p:xfrm>
        <a:graphic>
          <a:graphicData uri="http://schemas.openxmlformats.org/drawingml/2006/table">
            <a:tbl>
              <a:tblPr firstRow="1" firstCol="1" bandRow="1">
                <a:tableStyleId>{5C22544A-7EE6-4342-B048-85BDC9FD1C3A}</a:tableStyleId>
              </a:tblPr>
              <a:tblGrid>
                <a:gridCol w="1261256">
                  <a:extLst>
                    <a:ext uri="{9D8B030D-6E8A-4147-A177-3AD203B41FA5}">
                      <a16:colId xmlns:a16="http://schemas.microsoft.com/office/drawing/2014/main" val="1383046813"/>
                    </a:ext>
                  </a:extLst>
                </a:gridCol>
                <a:gridCol w="777171">
                  <a:extLst>
                    <a:ext uri="{9D8B030D-6E8A-4147-A177-3AD203B41FA5}">
                      <a16:colId xmlns:a16="http://schemas.microsoft.com/office/drawing/2014/main" val="2540950897"/>
                    </a:ext>
                  </a:extLst>
                </a:gridCol>
                <a:gridCol w="729261">
                  <a:extLst>
                    <a:ext uri="{9D8B030D-6E8A-4147-A177-3AD203B41FA5}">
                      <a16:colId xmlns:a16="http://schemas.microsoft.com/office/drawing/2014/main" val="3146002756"/>
                    </a:ext>
                  </a:extLst>
                </a:gridCol>
                <a:gridCol w="776560">
                  <a:extLst>
                    <a:ext uri="{9D8B030D-6E8A-4147-A177-3AD203B41FA5}">
                      <a16:colId xmlns:a16="http://schemas.microsoft.com/office/drawing/2014/main" val="184904056"/>
                    </a:ext>
                  </a:extLst>
                </a:gridCol>
                <a:gridCol w="884683">
                  <a:extLst>
                    <a:ext uri="{9D8B030D-6E8A-4147-A177-3AD203B41FA5}">
                      <a16:colId xmlns:a16="http://schemas.microsoft.com/office/drawing/2014/main" val="2928256976"/>
                    </a:ext>
                  </a:extLst>
                </a:gridCol>
              </a:tblGrid>
              <a:tr h="190500">
                <a:tc gridSpan="5">
                  <a:txBody>
                    <a:bodyPr/>
                    <a:lstStyle/>
                    <a:p>
                      <a:pPr marL="0" marR="0" algn="ctr">
                        <a:lnSpc>
                          <a:spcPct val="115000"/>
                        </a:lnSpc>
                        <a:spcBef>
                          <a:spcPts val="0"/>
                        </a:spcBef>
                        <a:spcAft>
                          <a:spcPts val="0"/>
                        </a:spcAft>
                      </a:pPr>
                      <a:r>
                        <a:rPr lang="en-US" sz="1100">
                          <a:effectLst/>
                        </a:rPr>
                        <a:t>All Models Performace on Hold Out Data</a:t>
                      </a:r>
                      <a:endParaRPr lang="en-US" sz="1100">
                        <a:effectLst/>
                        <a:latin typeface="Arial" panose="020B0604020202020204" pitchFamily="34" charset="0"/>
                        <a:ea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2321225"/>
                  </a:ext>
                </a:extLst>
              </a:tr>
              <a:tr h="190500">
                <a:tc>
                  <a:txBody>
                    <a:bodyPr/>
                    <a:lstStyle/>
                    <a:p>
                      <a:pPr marL="0" marR="0" algn="ctr">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R2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MAE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MSE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997766756"/>
                  </a:ext>
                </a:extLst>
              </a:tr>
              <a:tr h="182880">
                <a:tc>
                  <a:txBody>
                    <a:bodyPr/>
                    <a:lstStyle/>
                    <a:p>
                      <a:pPr marL="0" marR="0" algn="ctr">
                        <a:lnSpc>
                          <a:spcPct val="115000"/>
                        </a:lnSpc>
                        <a:spcBef>
                          <a:spcPts val="0"/>
                        </a:spcBef>
                        <a:spcAft>
                          <a:spcPts val="0"/>
                        </a:spcAft>
                      </a:pPr>
                      <a:r>
                        <a:rPr lang="en-US" sz="1100">
                          <a:effectLst/>
                        </a:rPr>
                        <a:t>OLS</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0.823046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0.166688</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0.041974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97.69262</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880709425"/>
                  </a:ext>
                </a:extLst>
              </a:tr>
              <a:tr h="190500">
                <a:tc>
                  <a:txBody>
                    <a:bodyPr/>
                    <a:lstStyle/>
                    <a:p>
                      <a:pPr marL="0" marR="0" algn="ctr">
                        <a:lnSpc>
                          <a:spcPct val="115000"/>
                        </a:lnSpc>
                        <a:spcBef>
                          <a:spcPts val="0"/>
                        </a:spcBef>
                        <a:spcAft>
                          <a:spcPts val="0"/>
                        </a:spcAft>
                      </a:pPr>
                      <a:r>
                        <a:rPr lang="en-US" sz="1100">
                          <a:effectLst/>
                        </a:rPr>
                        <a:t>Lin Reg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0.823035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0.166697</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0.041976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97.69254</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727923765"/>
                  </a:ext>
                </a:extLst>
              </a:tr>
              <a:tr h="190500">
                <a:tc>
                  <a:txBody>
                    <a:bodyPr/>
                    <a:lstStyle/>
                    <a:p>
                      <a:pPr marL="0" marR="0" algn="ctr">
                        <a:lnSpc>
                          <a:spcPct val="115000"/>
                        </a:lnSpc>
                        <a:spcBef>
                          <a:spcPts val="0"/>
                        </a:spcBef>
                        <a:spcAft>
                          <a:spcPts val="0"/>
                        </a:spcAft>
                      </a:pPr>
                      <a:r>
                        <a:rPr lang="en-US" sz="1100">
                          <a:effectLst/>
                        </a:rPr>
                        <a:t>base_model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0.871604</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0.126529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0.030456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98.23696</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758764527"/>
                  </a:ext>
                </a:extLst>
              </a:tr>
              <a:tr h="182880">
                <a:tc>
                  <a:txBody>
                    <a:bodyPr/>
                    <a:lstStyle/>
                    <a:p>
                      <a:pPr marL="0" marR="0" algn="ctr">
                        <a:lnSpc>
                          <a:spcPct val="115000"/>
                        </a:lnSpc>
                        <a:spcBef>
                          <a:spcPts val="0"/>
                        </a:spcBef>
                        <a:spcAft>
                          <a:spcPts val="0"/>
                        </a:spcAft>
                      </a:pPr>
                      <a:r>
                        <a:rPr lang="en-US" sz="1100">
                          <a:effectLst/>
                        </a:rPr>
                        <a:t>RandomCV</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0.899587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0.119905</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0.023818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98.32891</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554518425"/>
                  </a:ext>
                </a:extLst>
              </a:tr>
              <a:tr h="182880">
                <a:tc>
                  <a:txBody>
                    <a:bodyPr/>
                    <a:lstStyle/>
                    <a:p>
                      <a:pPr marL="0" marR="0" algn="ctr">
                        <a:lnSpc>
                          <a:spcPct val="115000"/>
                        </a:lnSpc>
                        <a:spcBef>
                          <a:spcPts val="0"/>
                        </a:spcBef>
                        <a:spcAft>
                          <a:spcPts val="0"/>
                        </a:spcAft>
                      </a:pPr>
                      <a:r>
                        <a:rPr lang="en-US" sz="1100">
                          <a:effectLst/>
                        </a:rPr>
                        <a:t>GridCV1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0.899701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0.119929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0.023791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98.32855</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250210907"/>
                  </a:ext>
                </a:extLst>
              </a:tr>
              <a:tr h="190500">
                <a:tc>
                  <a:txBody>
                    <a:bodyPr/>
                    <a:lstStyle/>
                    <a:p>
                      <a:pPr marL="0" marR="0" algn="ctr">
                        <a:lnSpc>
                          <a:spcPct val="115000"/>
                        </a:lnSpc>
                        <a:spcBef>
                          <a:spcPts val="0"/>
                        </a:spcBef>
                        <a:spcAft>
                          <a:spcPts val="0"/>
                        </a:spcAft>
                      </a:pPr>
                      <a:r>
                        <a:rPr lang="en-US" sz="1100">
                          <a:effectLst/>
                        </a:rPr>
                        <a:t>GridCV2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0.899701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0.119929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0.023791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rPr>
                        <a:t>98.32854</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458858783"/>
                  </a:ext>
                </a:extLst>
              </a:tr>
            </a:tbl>
          </a:graphicData>
        </a:graphic>
      </p:graphicFrame>
      <p:sp>
        <p:nvSpPr>
          <p:cNvPr id="12" name="Content Placeholder 2">
            <a:extLst>
              <a:ext uri="{FF2B5EF4-FFF2-40B4-BE49-F238E27FC236}">
                <a16:creationId xmlns:a16="http://schemas.microsoft.com/office/drawing/2014/main" id="{B2EA1601-8B56-42EE-AC7F-45B85570C46C}"/>
              </a:ext>
            </a:extLst>
          </p:cNvPr>
          <p:cNvSpPr>
            <a:spLocks noGrp="1"/>
          </p:cNvSpPr>
          <p:nvPr>
            <p:ph idx="1"/>
          </p:nvPr>
        </p:nvSpPr>
        <p:spPr>
          <a:xfrm rot="10800000" flipV="1">
            <a:off x="521040" y="4949418"/>
            <a:ext cx="8596668" cy="2300466"/>
          </a:xfrm>
        </p:spPr>
        <p:txBody>
          <a:bodyPr>
            <a:normAutofit/>
          </a:bodyPr>
          <a:lstStyle/>
          <a:p>
            <a:r>
              <a:rPr lang="en-US" dirty="0"/>
              <a:t>Now run all the models on the Hold Out dataset and check their performances</a:t>
            </a:r>
          </a:p>
          <a:p>
            <a:r>
              <a:rPr lang="en-US" dirty="0"/>
              <a:t>Linear Models again did not perform well on the Hold-Out dataset. </a:t>
            </a:r>
          </a:p>
          <a:p>
            <a:r>
              <a:rPr lang="en-US" dirty="0"/>
              <a:t>As we search better Hyperparameters for Random Forest, we get better results on Hold-Out dataset.</a:t>
            </a:r>
          </a:p>
        </p:txBody>
      </p:sp>
    </p:spTree>
    <p:extLst>
      <p:ext uri="{BB962C8B-B14F-4D97-AF65-F5344CB8AC3E}">
        <p14:creationId xmlns:p14="http://schemas.microsoft.com/office/powerpoint/2010/main" val="17688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0" y="-103369"/>
            <a:ext cx="11560629" cy="1275183"/>
          </a:xfrm>
        </p:spPr>
        <p:txBody>
          <a:bodyPr>
            <a:noAutofit/>
          </a:bodyPr>
          <a:lstStyle/>
          <a:p>
            <a:pPr algn="ctr"/>
            <a:r>
              <a:rPr lang="en-US" sz="4000" dirty="0"/>
              <a:t>ML : Performance on Hold-Out Data</a:t>
            </a:r>
            <a:br>
              <a:rPr lang="en-US" sz="4000" dirty="0"/>
            </a:br>
            <a:r>
              <a:rPr lang="en-US" sz="4000" dirty="0"/>
              <a:t>Change only </a:t>
            </a:r>
            <a:r>
              <a:rPr lang="en-US" sz="4000" dirty="0" err="1"/>
              <a:t>n_estimamtor</a:t>
            </a:r>
            <a:endParaRPr lang="en-US" sz="4000" dirty="0"/>
          </a:p>
        </p:txBody>
      </p:sp>
      <p:sp>
        <p:nvSpPr>
          <p:cNvPr id="12" name="Content Placeholder 2">
            <a:extLst>
              <a:ext uri="{FF2B5EF4-FFF2-40B4-BE49-F238E27FC236}">
                <a16:creationId xmlns:a16="http://schemas.microsoft.com/office/drawing/2014/main" id="{B2EA1601-8B56-42EE-AC7F-45B85570C46C}"/>
              </a:ext>
            </a:extLst>
          </p:cNvPr>
          <p:cNvSpPr>
            <a:spLocks noGrp="1"/>
          </p:cNvSpPr>
          <p:nvPr>
            <p:ph idx="1"/>
          </p:nvPr>
        </p:nvSpPr>
        <p:spPr>
          <a:xfrm rot="10800000" flipV="1">
            <a:off x="521040" y="4072340"/>
            <a:ext cx="9229454" cy="2300466"/>
          </a:xfrm>
        </p:spPr>
        <p:txBody>
          <a:bodyPr>
            <a:normAutofit/>
          </a:bodyPr>
          <a:lstStyle/>
          <a:p>
            <a:r>
              <a:rPr lang="en-US" dirty="0"/>
              <a:t>Ran the Random forest model with best </a:t>
            </a:r>
            <a:r>
              <a:rPr lang="en-US" dirty="0" err="1"/>
              <a:t>HyperParameters</a:t>
            </a:r>
            <a:r>
              <a:rPr lang="en-US" dirty="0"/>
              <a:t> received from Grid Search CV. Only changing the </a:t>
            </a:r>
            <a:r>
              <a:rPr lang="en-US" dirty="0" err="1"/>
              <a:t>n_estimamtors</a:t>
            </a:r>
            <a:r>
              <a:rPr lang="en-US" dirty="0"/>
              <a:t> from 1 to 150</a:t>
            </a:r>
          </a:p>
          <a:p>
            <a:r>
              <a:rPr lang="en-US" dirty="0"/>
              <a:t>This graph helps to trade off the accuracy of the model to expensive computational time.</a:t>
            </a:r>
          </a:p>
          <a:p>
            <a:r>
              <a:rPr lang="en-US" dirty="0"/>
              <a:t>There is not much difference in the R-square as we increase </a:t>
            </a:r>
            <a:r>
              <a:rPr lang="en-US" dirty="0" err="1"/>
              <a:t>n_estimator</a:t>
            </a:r>
            <a:r>
              <a:rPr lang="en-US" dirty="0"/>
              <a:t> =100</a:t>
            </a:r>
          </a:p>
          <a:p>
            <a:endParaRPr lang="en-US" dirty="0"/>
          </a:p>
        </p:txBody>
      </p:sp>
      <p:grpSp>
        <p:nvGrpSpPr>
          <p:cNvPr id="4" name="Group 3">
            <a:extLst>
              <a:ext uri="{FF2B5EF4-FFF2-40B4-BE49-F238E27FC236}">
                <a16:creationId xmlns:a16="http://schemas.microsoft.com/office/drawing/2014/main" id="{8A09690E-05F8-450E-8594-68A032FB823C}"/>
              </a:ext>
            </a:extLst>
          </p:cNvPr>
          <p:cNvGrpSpPr/>
          <p:nvPr/>
        </p:nvGrpSpPr>
        <p:grpSpPr>
          <a:xfrm>
            <a:off x="167954" y="1368273"/>
            <a:ext cx="9582539" cy="2429128"/>
            <a:chOff x="0" y="1424098"/>
            <a:chExt cx="11887200" cy="2511645"/>
          </a:xfrm>
        </p:grpSpPr>
        <p:pic>
          <p:nvPicPr>
            <p:cNvPr id="8" name="image28.png">
              <a:extLst>
                <a:ext uri="{FF2B5EF4-FFF2-40B4-BE49-F238E27FC236}">
                  <a16:creationId xmlns:a16="http://schemas.microsoft.com/office/drawing/2014/main" id="{0366314D-79D5-4BFA-87F5-6CA6B8F36C17}"/>
                </a:ext>
              </a:extLst>
            </p:cNvPr>
            <p:cNvPicPr/>
            <p:nvPr/>
          </p:nvPicPr>
          <p:blipFill>
            <a:blip r:embed="rId2"/>
            <a:srcRect/>
            <a:stretch>
              <a:fillRect/>
            </a:stretch>
          </p:blipFill>
          <p:spPr>
            <a:xfrm>
              <a:off x="0" y="1424098"/>
              <a:ext cx="5943600" cy="2511645"/>
            </a:xfrm>
            <a:prstGeom prst="rect">
              <a:avLst/>
            </a:prstGeom>
            <a:ln/>
          </p:spPr>
        </p:pic>
        <p:pic>
          <p:nvPicPr>
            <p:cNvPr id="9" name="image11.png">
              <a:extLst>
                <a:ext uri="{FF2B5EF4-FFF2-40B4-BE49-F238E27FC236}">
                  <a16:creationId xmlns:a16="http://schemas.microsoft.com/office/drawing/2014/main" id="{419DEE42-1BF3-49C2-AEDE-5C1D849F173B}"/>
                </a:ext>
              </a:extLst>
            </p:cNvPr>
            <p:cNvPicPr/>
            <p:nvPr/>
          </p:nvPicPr>
          <p:blipFill>
            <a:blip r:embed="rId3"/>
            <a:srcRect/>
            <a:stretch>
              <a:fillRect/>
            </a:stretch>
          </p:blipFill>
          <p:spPr>
            <a:xfrm>
              <a:off x="5943600" y="1424098"/>
              <a:ext cx="5943600" cy="2477246"/>
            </a:xfrm>
            <a:prstGeom prst="rect">
              <a:avLst/>
            </a:prstGeom>
            <a:ln/>
          </p:spPr>
        </p:pic>
      </p:grpSp>
    </p:spTree>
    <p:extLst>
      <p:ext uri="{BB962C8B-B14F-4D97-AF65-F5344CB8AC3E}">
        <p14:creationId xmlns:p14="http://schemas.microsoft.com/office/powerpoint/2010/main" val="174168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a:xfrm>
            <a:off x="593358" y="1481356"/>
            <a:ext cx="8596668" cy="4592873"/>
          </a:xfrm>
        </p:spPr>
        <p:txBody>
          <a:bodyPr>
            <a:normAutofit/>
          </a:bodyPr>
          <a:lstStyle/>
          <a:p>
            <a:r>
              <a:rPr lang="en-US" dirty="0"/>
              <a:t>Linear Models are not that accurate in predictions. Though It helped us in identifying the outliers in our dataset.</a:t>
            </a:r>
          </a:p>
          <a:p>
            <a:r>
              <a:rPr lang="en-US" dirty="0"/>
              <a:t>Among the Ensemble methods, Random forest is the best model for our dataset</a:t>
            </a:r>
          </a:p>
          <a:p>
            <a:r>
              <a:rPr lang="en-US" dirty="0"/>
              <a:t>Tune the hyperparameter for the Random forest using different cross validation dataset</a:t>
            </a:r>
          </a:p>
          <a:p>
            <a:r>
              <a:rPr lang="en-US" dirty="0"/>
              <a:t>Random Search CV helped us in narrow down the huge grid of hyperparameters with minimal grid</a:t>
            </a:r>
          </a:p>
          <a:p>
            <a:r>
              <a:rPr lang="en-US" dirty="0"/>
              <a:t>Grid Search CV is more stringent and search on all possible combination of the grid provided. </a:t>
            </a:r>
          </a:p>
          <a:p>
            <a:r>
              <a:rPr lang="en-US" dirty="0"/>
              <a:t>With Best parameters, we got the accuracy of 98.34% with R-Square as .9037 on our Hold Out dataset i.e. 2019 dataset.</a:t>
            </a:r>
          </a:p>
          <a:p>
            <a:r>
              <a:rPr lang="en-US" dirty="0"/>
              <a:t>We may get better result then this but with more computation and time.</a:t>
            </a:r>
          </a:p>
          <a:p>
            <a:endParaRPr lang="en-US" dirty="0"/>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609600"/>
            <a:ext cx="8596668" cy="659907"/>
          </a:xfrm>
        </p:spPr>
        <p:txBody>
          <a:bodyPr>
            <a:noAutofit/>
          </a:bodyPr>
          <a:lstStyle/>
          <a:p>
            <a:pPr algn="ctr"/>
            <a:r>
              <a:rPr lang="en-US" sz="4000" dirty="0"/>
              <a:t>ML : Conclusion</a:t>
            </a:r>
          </a:p>
        </p:txBody>
      </p:sp>
    </p:spTree>
    <p:extLst>
      <p:ext uri="{BB962C8B-B14F-4D97-AF65-F5344CB8AC3E}">
        <p14:creationId xmlns:p14="http://schemas.microsoft.com/office/powerpoint/2010/main" val="253854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a:xfrm>
            <a:off x="513184" y="989046"/>
            <a:ext cx="9265298" cy="5868954"/>
          </a:xfrm>
        </p:spPr>
        <p:txBody>
          <a:bodyPr>
            <a:normAutofit fontScale="92500" lnSpcReduction="10000"/>
          </a:bodyPr>
          <a:lstStyle/>
          <a:p>
            <a:pPr marL="0" indent="0">
              <a:buNone/>
            </a:pPr>
            <a:r>
              <a:rPr lang="en-US" b="1" u="sng" dirty="0"/>
              <a:t>Recommendations:</a:t>
            </a:r>
          </a:p>
          <a:p>
            <a:r>
              <a:rPr lang="en-US" dirty="0"/>
              <a:t>Issuers can target states where the number of plans are less, to expand the business and can provided competitive monthly premium options. </a:t>
            </a:r>
          </a:p>
          <a:p>
            <a:r>
              <a:rPr lang="en-US" dirty="0"/>
              <a:t>The model can be scaled to predict the monthly premiums of family groups, like couple with one dependent and couple with two dependent and so on. </a:t>
            </a:r>
          </a:p>
          <a:p>
            <a:r>
              <a:rPr lang="en-US" dirty="0"/>
              <a:t>This helps in proper decision making for the consumers before buying heath insurance with their budget and kind of coverage they need.</a:t>
            </a:r>
          </a:p>
          <a:p>
            <a:pPr marL="0" indent="0">
              <a:buNone/>
            </a:pPr>
            <a:r>
              <a:rPr lang="en-US" b="1" u="sng" dirty="0"/>
              <a:t>Limitations:</a:t>
            </a:r>
          </a:p>
          <a:p>
            <a:r>
              <a:rPr lang="en-US" dirty="0"/>
              <a:t>There are few data points which cannot be shared in public platform because of PHI and HIPPA rules. These data points can help us in getting the better predictions for the premium. </a:t>
            </a:r>
          </a:p>
          <a:p>
            <a:r>
              <a:rPr lang="en-US" dirty="0"/>
              <a:t>Due to huge dataset, we limited our modeling to Florida State. Though EDA was done for whole Dataset</a:t>
            </a:r>
          </a:p>
          <a:p>
            <a:pPr marL="0" indent="0">
              <a:buNone/>
            </a:pPr>
            <a:r>
              <a:rPr lang="en-US" b="1" u="sng" dirty="0"/>
              <a:t>Suggestions:</a:t>
            </a:r>
          </a:p>
          <a:p>
            <a:r>
              <a:rPr lang="en-US" dirty="0"/>
              <a:t>Availability of data about the enrollment in the health insurance market place will help in better analysis, by comparing the actual enrollment with the available options.</a:t>
            </a:r>
          </a:p>
          <a:p>
            <a:r>
              <a:rPr lang="en-US" dirty="0"/>
              <a:t>Scale out the model to predict many other premium rates with family group option.</a:t>
            </a:r>
          </a:p>
          <a:p>
            <a:r>
              <a:rPr lang="en-US" dirty="0"/>
              <a:t>Dental plan considerations which was not part of this project.</a:t>
            </a:r>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0" y="192560"/>
            <a:ext cx="10804849" cy="659907"/>
          </a:xfrm>
        </p:spPr>
        <p:txBody>
          <a:bodyPr>
            <a:noAutofit/>
          </a:bodyPr>
          <a:lstStyle/>
          <a:p>
            <a:pPr algn="ctr"/>
            <a:r>
              <a:rPr lang="en-US" sz="4000" dirty="0"/>
              <a:t>Recommendations &amp; Limitations &amp; Suggestions</a:t>
            </a:r>
            <a:br>
              <a:rPr lang="en-US" sz="4000" dirty="0"/>
            </a:br>
            <a:endParaRPr lang="en-US" sz="4000" dirty="0"/>
          </a:p>
        </p:txBody>
      </p:sp>
    </p:spTree>
    <p:extLst>
      <p:ext uri="{BB962C8B-B14F-4D97-AF65-F5344CB8AC3E}">
        <p14:creationId xmlns:p14="http://schemas.microsoft.com/office/powerpoint/2010/main" val="103927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B47EF8-D572-4D37-A95D-A5C0270C2E28}"/>
              </a:ext>
            </a:extLst>
          </p:cNvPr>
          <p:cNvSpPr/>
          <p:nvPr/>
        </p:nvSpPr>
        <p:spPr>
          <a:xfrm>
            <a:off x="1306287" y="2505670"/>
            <a:ext cx="733386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
        <p:nvSpPr>
          <p:cNvPr id="9" name="TextBox 8">
            <a:extLst>
              <a:ext uri="{FF2B5EF4-FFF2-40B4-BE49-F238E27FC236}">
                <a16:creationId xmlns:a16="http://schemas.microsoft.com/office/drawing/2014/main" id="{447E82CD-2A63-40F5-8F7E-B728C07BEC70}"/>
              </a:ext>
            </a:extLst>
          </p:cNvPr>
          <p:cNvSpPr txBox="1"/>
          <p:nvPr/>
        </p:nvSpPr>
        <p:spPr>
          <a:xfrm>
            <a:off x="1791478" y="3429000"/>
            <a:ext cx="6550089" cy="369332"/>
          </a:xfrm>
          <a:prstGeom prst="rect">
            <a:avLst/>
          </a:prstGeom>
          <a:noFill/>
        </p:spPr>
        <p:txBody>
          <a:bodyPr wrap="square" rtlCol="0">
            <a:spAutoFit/>
          </a:bodyPr>
          <a:lstStyle/>
          <a:p>
            <a:r>
              <a:rPr lang="en-US" dirty="0"/>
              <a:t>Any questions , suggestions or feedback will be appreciated</a:t>
            </a:r>
          </a:p>
        </p:txBody>
      </p:sp>
    </p:spTree>
    <p:extLst>
      <p:ext uri="{BB962C8B-B14F-4D97-AF65-F5344CB8AC3E}">
        <p14:creationId xmlns:p14="http://schemas.microsoft.com/office/powerpoint/2010/main" val="165863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9DA2-6F83-42E0-AE4B-017891C485F5}"/>
              </a:ext>
            </a:extLst>
          </p:cNvPr>
          <p:cNvSpPr>
            <a:spLocks noGrp="1"/>
          </p:cNvSpPr>
          <p:nvPr>
            <p:ph type="title"/>
          </p:nvPr>
        </p:nvSpPr>
        <p:spPr>
          <a:xfrm>
            <a:off x="646111" y="452718"/>
            <a:ext cx="9404723" cy="728012"/>
          </a:xfrm>
        </p:spPr>
        <p:txBody>
          <a:bodyPr>
            <a:noAutofit/>
          </a:bodyPr>
          <a:lstStyle/>
          <a:p>
            <a:pPr algn="ctr"/>
            <a:r>
              <a:rPr lang="en-US" sz="5400" dirty="0"/>
              <a:t>Problem Statement</a:t>
            </a:r>
          </a:p>
        </p:txBody>
      </p:sp>
      <p:sp>
        <p:nvSpPr>
          <p:cNvPr id="3" name="Content Placeholder 2">
            <a:extLst>
              <a:ext uri="{FF2B5EF4-FFF2-40B4-BE49-F238E27FC236}">
                <a16:creationId xmlns:a16="http://schemas.microsoft.com/office/drawing/2014/main" id="{14EA38A7-5257-4F3A-ADC3-700D4542F3AB}"/>
              </a:ext>
            </a:extLst>
          </p:cNvPr>
          <p:cNvSpPr>
            <a:spLocks noGrp="1"/>
          </p:cNvSpPr>
          <p:nvPr>
            <p:ph idx="1"/>
          </p:nvPr>
        </p:nvSpPr>
        <p:spPr>
          <a:xfrm>
            <a:off x="646111" y="1752216"/>
            <a:ext cx="8551155" cy="3121625"/>
          </a:xfrm>
        </p:spPr>
        <p:txBody>
          <a:bodyPr>
            <a:normAutofit/>
          </a:bodyPr>
          <a:lstStyle/>
          <a:p>
            <a:r>
              <a:rPr lang="en-US" dirty="0"/>
              <a:t>Many type of plans are offered in various states of United States.</a:t>
            </a:r>
          </a:p>
          <a:p>
            <a:r>
              <a:rPr lang="en-US" dirty="0"/>
              <a:t>Each Plan is attached to different Benefits and Limitations</a:t>
            </a:r>
          </a:p>
          <a:p>
            <a:r>
              <a:rPr lang="en-US" dirty="0"/>
              <a:t>According to the plan and their associated benefits, monthly premium price is tagged to each plan. </a:t>
            </a:r>
          </a:p>
          <a:p>
            <a:r>
              <a:rPr lang="en-US" dirty="0"/>
              <a:t>Nightmare for the member to choose and buy right kind of plan which can serve more benefits with less premium.</a:t>
            </a:r>
          </a:p>
          <a:p>
            <a:r>
              <a:rPr lang="en-US" dirty="0"/>
              <a:t>My work will help in understanding the trend of monthly premium in different states and assist in knowing which states are offering best plans with optimum premium </a:t>
            </a:r>
          </a:p>
        </p:txBody>
      </p:sp>
    </p:spTree>
    <p:extLst>
      <p:ext uri="{BB962C8B-B14F-4D97-AF65-F5344CB8AC3E}">
        <p14:creationId xmlns:p14="http://schemas.microsoft.com/office/powerpoint/2010/main" val="305005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9B74-A019-459A-8C9B-0FAA44AE379D}"/>
              </a:ext>
            </a:extLst>
          </p:cNvPr>
          <p:cNvSpPr>
            <a:spLocks noGrp="1"/>
          </p:cNvSpPr>
          <p:nvPr>
            <p:ph type="title"/>
          </p:nvPr>
        </p:nvSpPr>
        <p:spPr>
          <a:xfrm>
            <a:off x="677334" y="609600"/>
            <a:ext cx="8596668" cy="695417"/>
          </a:xfrm>
        </p:spPr>
        <p:txBody>
          <a:bodyPr>
            <a:noAutofit/>
          </a:bodyPr>
          <a:lstStyle/>
          <a:p>
            <a:pPr algn="ctr"/>
            <a:r>
              <a:rPr lang="en-US" sz="5400" dirty="0"/>
              <a:t>Potential Clientele </a:t>
            </a:r>
          </a:p>
        </p:txBody>
      </p:sp>
      <p:sp>
        <p:nvSpPr>
          <p:cNvPr id="3" name="Content Placeholder 2">
            <a:extLst>
              <a:ext uri="{FF2B5EF4-FFF2-40B4-BE49-F238E27FC236}">
                <a16:creationId xmlns:a16="http://schemas.microsoft.com/office/drawing/2014/main" id="{6D3F324A-4378-4C97-8BE8-AD8B88114C7F}"/>
              </a:ext>
            </a:extLst>
          </p:cNvPr>
          <p:cNvSpPr>
            <a:spLocks noGrp="1"/>
          </p:cNvSpPr>
          <p:nvPr>
            <p:ph idx="1"/>
          </p:nvPr>
        </p:nvSpPr>
        <p:spPr/>
        <p:txBody>
          <a:bodyPr/>
          <a:lstStyle/>
          <a:p>
            <a:r>
              <a:rPr lang="en-US" dirty="0"/>
              <a:t>Companies selling health insurance in state based marketplace or federal run exchange or private plan outside the marketplace.</a:t>
            </a:r>
          </a:p>
          <a:p>
            <a:endParaRPr lang="en-US" dirty="0"/>
          </a:p>
          <a:p>
            <a:r>
              <a:rPr lang="en-US" dirty="0"/>
              <a:t>Few examples: Freedom Life Insurance Company of America, CIGNA Health and Life Insurance Company, Celtic Insurance Company, Blue Cross and Blue Shield, Aetna Life Insurance Company.</a:t>
            </a:r>
          </a:p>
          <a:p>
            <a:endParaRPr lang="en-US" dirty="0"/>
          </a:p>
          <a:p>
            <a:r>
              <a:rPr lang="en-US" dirty="0"/>
              <a:t>It may also help the members for future budgeting of their health cost.</a:t>
            </a:r>
          </a:p>
        </p:txBody>
      </p:sp>
    </p:spTree>
    <p:extLst>
      <p:ext uri="{BB962C8B-B14F-4D97-AF65-F5344CB8AC3E}">
        <p14:creationId xmlns:p14="http://schemas.microsoft.com/office/powerpoint/2010/main" val="84309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p:txBody>
          <a:bodyPr/>
          <a:lstStyle/>
          <a:p>
            <a:r>
              <a:rPr lang="en-US" dirty="0"/>
              <a:t>The Health Insurance Exchange Public Use Files (Exchange PUFs) are available for plan years 2014 to 2019 to support timely benefit and rate analysis.</a:t>
            </a:r>
          </a:p>
          <a:p>
            <a:r>
              <a:rPr lang="en-US" dirty="0"/>
              <a:t>The link to the datasets are: </a:t>
            </a:r>
          </a:p>
          <a:p>
            <a:pPr marL="0" indent="0">
              <a:buNone/>
            </a:pPr>
            <a:r>
              <a:rPr lang="en-US" u="sng" dirty="0">
                <a:hlinkClick r:id="rId2"/>
              </a:rPr>
              <a:t>https://www.cms.gov/cciio/resources/data-resources/marketplace-puf.html</a:t>
            </a:r>
            <a:endParaRPr lang="en-US" dirty="0"/>
          </a:p>
          <a:p>
            <a:pPr marL="0" indent="0">
              <a:buNone/>
            </a:pPr>
            <a:r>
              <a:rPr lang="en-US" u="sng" dirty="0">
                <a:hlinkClick r:id="rId3"/>
              </a:rPr>
              <a:t>http://www.nber.org/data/cms-marketplace.html</a:t>
            </a:r>
            <a:endParaRPr lang="en-US" dirty="0"/>
          </a:p>
          <a:p>
            <a:r>
              <a:rPr lang="en-US" dirty="0"/>
              <a:t>Files used for the analysis are: </a:t>
            </a:r>
          </a:p>
          <a:p>
            <a:pPr lvl="1"/>
            <a:r>
              <a:rPr lang="en-US" b="1" u="sng" dirty="0"/>
              <a:t>Rate File</a:t>
            </a:r>
            <a:r>
              <a:rPr lang="en-US" dirty="0"/>
              <a:t> </a:t>
            </a:r>
            <a:endParaRPr lang="en-US" b="1" u="sng" dirty="0"/>
          </a:p>
          <a:p>
            <a:pPr lvl="1"/>
            <a:r>
              <a:rPr lang="en-US" b="1" u="sng" dirty="0"/>
              <a:t>Plan Attributes file</a:t>
            </a:r>
          </a:p>
          <a:p>
            <a:pPr lvl="1"/>
            <a:r>
              <a:rPr lang="en-US" b="1" u="sng" dirty="0"/>
              <a:t>Benefits and Cost Sharing file</a:t>
            </a:r>
            <a:endParaRPr lang="en-US" dirty="0"/>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609600"/>
            <a:ext cx="8596668" cy="695417"/>
          </a:xfrm>
        </p:spPr>
        <p:txBody>
          <a:bodyPr>
            <a:noAutofit/>
          </a:bodyPr>
          <a:lstStyle/>
          <a:p>
            <a:pPr algn="ctr"/>
            <a:r>
              <a:rPr lang="en-US" sz="5400" dirty="0"/>
              <a:t>DATA ACQUISITION</a:t>
            </a:r>
          </a:p>
        </p:txBody>
      </p:sp>
    </p:spTree>
    <p:extLst>
      <p:ext uri="{BB962C8B-B14F-4D97-AF65-F5344CB8AC3E}">
        <p14:creationId xmlns:p14="http://schemas.microsoft.com/office/powerpoint/2010/main" val="10935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a:xfrm>
            <a:off x="677334" y="1807928"/>
            <a:ext cx="8596668" cy="5171370"/>
          </a:xfrm>
        </p:spPr>
        <p:txBody>
          <a:bodyPr>
            <a:normAutofit/>
          </a:bodyPr>
          <a:lstStyle/>
          <a:p>
            <a:r>
              <a:rPr lang="en-US" dirty="0"/>
              <a:t>Bringing the data to the desired format:</a:t>
            </a:r>
          </a:p>
          <a:p>
            <a:pPr lvl="1"/>
            <a:r>
              <a:rPr lang="en-US" dirty="0"/>
              <a:t>Merge the datasets from the different years into 1 dataset.</a:t>
            </a:r>
          </a:p>
          <a:p>
            <a:pPr lvl="1"/>
            <a:r>
              <a:rPr lang="en-US" dirty="0"/>
              <a:t>2017-2019 data columns were different then previous year, so either removed them or changed into desired naming convention</a:t>
            </a:r>
          </a:p>
          <a:p>
            <a:pPr lvl="1"/>
            <a:r>
              <a:rPr lang="en-US" dirty="0"/>
              <a:t>Removed columns which were not required to for analysis purpose</a:t>
            </a:r>
          </a:p>
          <a:p>
            <a:r>
              <a:rPr lang="en-US" b="1" u="sng" dirty="0"/>
              <a:t>Imputation</a:t>
            </a:r>
            <a:r>
              <a:rPr lang="en-US" dirty="0"/>
              <a:t> </a:t>
            </a:r>
          </a:p>
          <a:p>
            <a:pPr lvl="1"/>
            <a:r>
              <a:rPr lang="en-US" dirty="0"/>
              <a:t>Replace the missing or NAN values with logical imputation</a:t>
            </a:r>
          </a:p>
          <a:p>
            <a:r>
              <a:rPr lang="en-US" b="1" u="sng" dirty="0"/>
              <a:t>Outliers</a:t>
            </a:r>
            <a:r>
              <a:rPr lang="en-US" dirty="0"/>
              <a:t> </a:t>
            </a:r>
          </a:p>
          <a:p>
            <a:pPr lvl="1"/>
            <a:r>
              <a:rPr lang="en-US" dirty="0"/>
              <a:t>As the amount of data is huge and very small number of data is outlier, so I deleted the record.</a:t>
            </a:r>
          </a:p>
          <a:p>
            <a:r>
              <a:rPr lang="en-US" b="1" u="sng" dirty="0"/>
              <a:t>Duplicate Rows</a:t>
            </a:r>
          </a:p>
          <a:p>
            <a:pPr lvl="1"/>
            <a:r>
              <a:rPr lang="en-US" dirty="0"/>
              <a:t>Delete the duplicate rows as it may lead to overfitting and will work badly on the unseen data	 </a:t>
            </a:r>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609600"/>
            <a:ext cx="8596668" cy="659907"/>
          </a:xfrm>
        </p:spPr>
        <p:txBody>
          <a:bodyPr>
            <a:noAutofit/>
          </a:bodyPr>
          <a:lstStyle/>
          <a:p>
            <a:pPr algn="ctr"/>
            <a:r>
              <a:rPr lang="en-US" sz="4000" dirty="0"/>
              <a:t>DATA WRNAGLING AND CLEANING - 1 </a:t>
            </a:r>
          </a:p>
        </p:txBody>
      </p:sp>
    </p:spTree>
    <p:extLst>
      <p:ext uri="{BB962C8B-B14F-4D97-AF65-F5344CB8AC3E}">
        <p14:creationId xmlns:p14="http://schemas.microsoft.com/office/powerpoint/2010/main" val="44694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25D73-8626-40AC-91FD-5CE763FA1231}"/>
              </a:ext>
            </a:extLst>
          </p:cNvPr>
          <p:cNvSpPr>
            <a:spLocks noGrp="1"/>
          </p:cNvSpPr>
          <p:nvPr>
            <p:ph idx="1"/>
          </p:nvPr>
        </p:nvSpPr>
        <p:spPr>
          <a:xfrm>
            <a:off x="677334" y="1807928"/>
            <a:ext cx="8596668" cy="5171370"/>
          </a:xfrm>
        </p:spPr>
        <p:txBody>
          <a:bodyPr>
            <a:normAutofit/>
          </a:bodyPr>
          <a:lstStyle/>
          <a:p>
            <a:r>
              <a:rPr lang="en-US" dirty="0"/>
              <a:t>Columns with “$” sign: to remove the prefix “$”, used replace function and pandas ‘</a:t>
            </a:r>
            <a:r>
              <a:rPr lang="en-US" i="1" dirty="0" err="1"/>
              <a:t>to_numeric</a:t>
            </a:r>
            <a:r>
              <a:rPr lang="en-US" dirty="0"/>
              <a:t>’ function. </a:t>
            </a:r>
          </a:p>
          <a:p>
            <a:r>
              <a:rPr lang="en-US" dirty="0"/>
              <a:t>‘</a:t>
            </a:r>
            <a:r>
              <a:rPr lang="en-US" i="1" dirty="0"/>
              <a:t>Age</a:t>
            </a:r>
            <a:r>
              <a:rPr lang="en-US" dirty="0"/>
              <a:t>’ and ‘</a:t>
            </a:r>
            <a:r>
              <a:rPr lang="en-US" i="1" dirty="0" err="1"/>
              <a:t>RatingAreaId</a:t>
            </a:r>
            <a:r>
              <a:rPr lang="en-US" dirty="0"/>
              <a:t>’ columns changed from object data type to numeric for prediction model. </a:t>
            </a:r>
          </a:p>
          <a:p>
            <a:r>
              <a:rPr lang="en-US" dirty="0"/>
              <a:t>‘</a:t>
            </a:r>
            <a:r>
              <a:rPr lang="en-US" i="1" dirty="0" err="1"/>
              <a:t>MetalLevel</a:t>
            </a:r>
            <a:r>
              <a:rPr lang="en-US" i="1" dirty="0"/>
              <a:t>’</a:t>
            </a:r>
            <a:r>
              <a:rPr lang="en-US" dirty="0"/>
              <a:t> column changed to numeric data type using </a:t>
            </a:r>
            <a:r>
              <a:rPr lang="en-US" dirty="0" err="1"/>
              <a:t>OneHotEncoder</a:t>
            </a:r>
            <a:r>
              <a:rPr lang="en-US" dirty="0"/>
              <a:t>.</a:t>
            </a:r>
          </a:p>
          <a:p>
            <a:r>
              <a:rPr lang="en-US" b="1" u="sng" dirty="0"/>
              <a:t>Feature Engineering </a:t>
            </a:r>
            <a:endParaRPr lang="en-US" dirty="0"/>
          </a:p>
          <a:p>
            <a:pPr lvl="1"/>
            <a:r>
              <a:rPr lang="en-US" dirty="0"/>
              <a:t>Took the difference of Plan Start Date and Plan End Date and create the new feature ‘</a:t>
            </a:r>
            <a:r>
              <a:rPr lang="en-US" i="1" dirty="0"/>
              <a:t>Duration</a:t>
            </a:r>
            <a:r>
              <a:rPr lang="en-US" dirty="0"/>
              <a:t>’</a:t>
            </a:r>
          </a:p>
          <a:p>
            <a:pPr lvl="1"/>
            <a:r>
              <a:rPr lang="en-US" dirty="0"/>
              <a:t>Create a new column ‘</a:t>
            </a:r>
            <a:r>
              <a:rPr lang="en-US" i="1" dirty="0"/>
              <a:t>Number of benefits</a:t>
            </a:r>
            <a:r>
              <a:rPr lang="en-US" dirty="0"/>
              <a:t>’ by counting the number of benefits offered in the plan</a:t>
            </a:r>
          </a:p>
          <a:p>
            <a:pPr lvl="1"/>
            <a:r>
              <a:rPr lang="en-US" dirty="0"/>
              <a:t>Sum up the ‘</a:t>
            </a:r>
            <a:r>
              <a:rPr lang="en-US" i="1" dirty="0" err="1"/>
              <a:t>IndividualRate</a:t>
            </a:r>
            <a:r>
              <a:rPr lang="en-US" dirty="0"/>
              <a:t>’ and ‘</a:t>
            </a:r>
            <a:r>
              <a:rPr lang="en-US" i="1" dirty="0" err="1"/>
              <a:t>IndividualTobaccoRate</a:t>
            </a:r>
            <a:r>
              <a:rPr lang="en-US" dirty="0"/>
              <a:t>’, to create the new target variable as ‘</a:t>
            </a:r>
            <a:r>
              <a:rPr lang="en-US" i="1" dirty="0" err="1"/>
              <a:t>IndividualRateTotal</a:t>
            </a:r>
            <a:r>
              <a:rPr lang="en-US" dirty="0"/>
              <a:t>’</a:t>
            </a:r>
          </a:p>
          <a:p>
            <a:pPr lvl="1"/>
            <a:r>
              <a:rPr lang="en-US" dirty="0"/>
              <a:t>Target Variable is changed to Logarithmic as ‘</a:t>
            </a:r>
            <a:r>
              <a:rPr lang="en-US" i="1" dirty="0" err="1"/>
              <a:t>IndividualRateTotalLog</a:t>
            </a:r>
            <a:r>
              <a:rPr lang="en-US" i="1" dirty="0"/>
              <a:t>’ </a:t>
            </a:r>
            <a:endParaRPr lang="en-US" dirty="0"/>
          </a:p>
        </p:txBody>
      </p:sp>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677334" y="609600"/>
            <a:ext cx="8596668" cy="659907"/>
          </a:xfrm>
        </p:spPr>
        <p:txBody>
          <a:bodyPr>
            <a:noAutofit/>
          </a:bodyPr>
          <a:lstStyle/>
          <a:p>
            <a:pPr algn="ctr"/>
            <a:r>
              <a:rPr lang="en-US" sz="4000" dirty="0"/>
              <a:t>DATA WRNAGLING AND CLEANING - 2 </a:t>
            </a:r>
          </a:p>
        </p:txBody>
      </p:sp>
    </p:spTree>
    <p:extLst>
      <p:ext uri="{BB962C8B-B14F-4D97-AF65-F5344CB8AC3E}">
        <p14:creationId xmlns:p14="http://schemas.microsoft.com/office/powerpoint/2010/main" val="278986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283416" y="0"/>
            <a:ext cx="8990586" cy="659907"/>
          </a:xfrm>
        </p:spPr>
        <p:txBody>
          <a:bodyPr>
            <a:noAutofit/>
          </a:bodyPr>
          <a:lstStyle/>
          <a:p>
            <a:pPr algn="ctr"/>
            <a:r>
              <a:rPr lang="en-US" sz="4000" dirty="0"/>
              <a:t>EDA – Plans offering per state per year </a:t>
            </a:r>
          </a:p>
        </p:txBody>
      </p:sp>
      <p:pic>
        <p:nvPicPr>
          <p:cNvPr id="2" name="Picture 1">
            <a:extLst>
              <a:ext uri="{FF2B5EF4-FFF2-40B4-BE49-F238E27FC236}">
                <a16:creationId xmlns:a16="http://schemas.microsoft.com/office/drawing/2014/main" id="{9B6BFD9C-5DEB-44C3-ABE8-6CB98DA74A5B}"/>
              </a:ext>
            </a:extLst>
          </p:cNvPr>
          <p:cNvPicPr>
            <a:picLocks noChangeAspect="1"/>
          </p:cNvPicPr>
          <p:nvPr/>
        </p:nvPicPr>
        <p:blipFill>
          <a:blip r:embed="rId2"/>
          <a:stretch>
            <a:fillRect/>
          </a:stretch>
        </p:blipFill>
        <p:spPr>
          <a:xfrm>
            <a:off x="283417" y="865182"/>
            <a:ext cx="3299538" cy="2225872"/>
          </a:xfrm>
          <a:prstGeom prst="rect">
            <a:avLst/>
          </a:prstGeom>
        </p:spPr>
      </p:pic>
      <p:sp>
        <p:nvSpPr>
          <p:cNvPr id="7" name="Content Placeholder 2">
            <a:extLst>
              <a:ext uri="{FF2B5EF4-FFF2-40B4-BE49-F238E27FC236}">
                <a16:creationId xmlns:a16="http://schemas.microsoft.com/office/drawing/2014/main" id="{50E539C3-59DB-4632-B488-5DA25BE27472}"/>
              </a:ext>
            </a:extLst>
          </p:cNvPr>
          <p:cNvSpPr>
            <a:spLocks noGrp="1"/>
          </p:cNvSpPr>
          <p:nvPr>
            <p:ph idx="1"/>
          </p:nvPr>
        </p:nvSpPr>
        <p:spPr>
          <a:xfrm>
            <a:off x="283416" y="3741577"/>
            <a:ext cx="9196485" cy="2484154"/>
          </a:xfrm>
        </p:spPr>
        <p:txBody>
          <a:bodyPr>
            <a:normAutofit/>
          </a:bodyPr>
          <a:lstStyle/>
          <a:p>
            <a:r>
              <a:rPr lang="en-US" dirty="0"/>
              <a:t>There is a dramatic change in the number of plans offered in Healthcare market. </a:t>
            </a:r>
          </a:p>
          <a:p>
            <a:r>
              <a:rPr lang="en-US" dirty="0"/>
              <a:t>More than 10,000 plans were offered in 2015, reduced to 4,000 in 2019.</a:t>
            </a:r>
          </a:p>
          <a:p>
            <a:r>
              <a:rPr lang="en-US" dirty="0"/>
              <a:t>Florida is one of the state which offers the maximum number of Plans to its population</a:t>
            </a:r>
          </a:p>
          <a:p>
            <a:r>
              <a:rPr lang="en-US" dirty="0"/>
              <a:t>Alaska and Illinois are not offering that many plans. As these states are sparsely populated so they don’t have leverage to provide so much of choice in Plans  </a:t>
            </a:r>
          </a:p>
        </p:txBody>
      </p:sp>
      <p:pic>
        <p:nvPicPr>
          <p:cNvPr id="8" name="Picture 7">
            <a:extLst>
              <a:ext uri="{FF2B5EF4-FFF2-40B4-BE49-F238E27FC236}">
                <a16:creationId xmlns:a16="http://schemas.microsoft.com/office/drawing/2014/main" id="{348BDACB-D237-4640-9127-6C712CB45683}"/>
              </a:ext>
            </a:extLst>
          </p:cNvPr>
          <p:cNvPicPr>
            <a:picLocks noChangeAspect="1"/>
          </p:cNvPicPr>
          <p:nvPr/>
        </p:nvPicPr>
        <p:blipFill>
          <a:blip r:embed="rId3"/>
          <a:stretch>
            <a:fillRect/>
          </a:stretch>
        </p:blipFill>
        <p:spPr>
          <a:xfrm>
            <a:off x="3648270" y="865182"/>
            <a:ext cx="5625732" cy="2221432"/>
          </a:xfrm>
          <a:prstGeom prst="rect">
            <a:avLst/>
          </a:prstGeom>
        </p:spPr>
      </p:pic>
    </p:spTree>
    <p:extLst>
      <p:ext uri="{BB962C8B-B14F-4D97-AF65-F5344CB8AC3E}">
        <p14:creationId xmlns:p14="http://schemas.microsoft.com/office/powerpoint/2010/main" val="395125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CE0DB6-6D4A-418D-8468-CBD10BACA50C}"/>
              </a:ext>
            </a:extLst>
          </p:cNvPr>
          <p:cNvSpPr>
            <a:spLocks noGrp="1"/>
          </p:cNvSpPr>
          <p:nvPr>
            <p:ph type="title"/>
          </p:nvPr>
        </p:nvSpPr>
        <p:spPr>
          <a:xfrm>
            <a:off x="283416" y="0"/>
            <a:ext cx="8990586" cy="659907"/>
          </a:xfrm>
        </p:spPr>
        <p:txBody>
          <a:bodyPr>
            <a:noAutofit/>
          </a:bodyPr>
          <a:lstStyle/>
          <a:p>
            <a:pPr algn="ctr"/>
            <a:r>
              <a:rPr lang="en-US" sz="4000" dirty="0"/>
              <a:t>EDA – Premium vs Age vs Tobacco User</a:t>
            </a:r>
          </a:p>
        </p:txBody>
      </p:sp>
      <p:sp>
        <p:nvSpPr>
          <p:cNvPr id="7" name="Content Placeholder 2">
            <a:extLst>
              <a:ext uri="{FF2B5EF4-FFF2-40B4-BE49-F238E27FC236}">
                <a16:creationId xmlns:a16="http://schemas.microsoft.com/office/drawing/2014/main" id="{50E539C3-59DB-4632-B488-5DA25BE27472}"/>
              </a:ext>
            </a:extLst>
          </p:cNvPr>
          <p:cNvSpPr>
            <a:spLocks noGrp="1"/>
          </p:cNvSpPr>
          <p:nvPr>
            <p:ph idx="1"/>
          </p:nvPr>
        </p:nvSpPr>
        <p:spPr>
          <a:xfrm>
            <a:off x="283416" y="3741576"/>
            <a:ext cx="9196485" cy="3116424"/>
          </a:xfrm>
        </p:spPr>
        <p:txBody>
          <a:bodyPr>
            <a:normAutofit/>
          </a:bodyPr>
          <a:lstStyle/>
          <a:p>
            <a:r>
              <a:rPr lang="en-US" dirty="0"/>
              <a:t>Health Insurance rates go up as a policyholder gets older, with the largest increases coming after age 50.</a:t>
            </a:r>
          </a:p>
          <a:p>
            <a:r>
              <a:rPr lang="en-US" dirty="0"/>
              <a:t>Consumers, 64 and older have their premiums capped at 3 times the premiums of the 21 year old base rate. </a:t>
            </a:r>
          </a:p>
          <a:p>
            <a:r>
              <a:rPr lang="en-US" dirty="0"/>
              <a:t>There is a constant increase of premium as member ages and it will increase more if the member is a Tobacco user. </a:t>
            </a:r>
          </a:p>
          <a:p>
            <a:r>
              <a:rPr lang="en-US" dirty="0"/>
              <a:t>The premium rate for Tobacco user is more than double of Non Tobacco user. This is a good incentive for living a healthy life.</a:t>
            </a:r>
          </a:p>
        </p:txBody>
      </p:sp>
      <p:pic>
        <p:nvPicPr>
          <p:cNvPr id="3" name="Picture 2">
            <a:extLst>
              <a:ext uri="{FF2B5EF4-FFF2-40B4-BE49-F238E27FC236}">
                <a16:creationId xmlns:a16="http://schemas.microsoft.com/office/drawing/2014/main" id="{A1E7A358-67AD-4F9B-B194-8ACA3140F175}"/>
              </a:ext>
            </a:extLst>
          </p:cNvPr>
          <p:cNvPicPr>
            <a:picLocks noChangeAspect="1"/>
          </p:cNvPicPr>
          <p:nvPr/>
        </p:nvPicPr>
        <p:blipFill>
          <a:blip r:embed="rId2"/>
          <a:stretch>
            <a:fillRect/>
          </a:stretch>
        </p:blipFill>
        <p:spPr>
          <a:xfrm>
            <a:off x="677335" y="719137"/>
            <a:ext cx="8596668" cy="3022439"/>
          </a:xfrm>
          <a:prstGeom prst="rect">
            <a:avLst/>
          </a:prstGeom>
        </p:spPr>
      </p:pic>
    </p:spTree>
    <p:extLst>
      <p:ext uri="{BB962C8B-B14F-4D97-AF65-F5344CB8AC3E}">
        <p14:creationId xmlns:p14="http://schemas.microsoft.com/office/powerpoint/2010/main" val="19452264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5072</TotalTime>
  <Words>2471</Words>
  <Application>Microsoft Office PowerPoint</Application>
  <PresentationFormat>Widescreen</PresentationFormat>
  <Paragraphs>386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PowerPoint Presentation</vt:lpstr>
      <vt:lpstr>INTRODUCTION</vt:lpstr>
      <vt:lpstr>Problem Statement</vt:lpstr>
      <vt:lpstr>Potential Clientele </vt:lpstr>
      <vt:lpstr>DATA ACQUISITION</vt:lpstr>
      <vt:lpstr>DATA WRNAGLING AND CLEANING - 1 </vt:lpstr>
      <vt:lpstr>DATA WRNAGLING AND CLEANING - 2 </vt:lpstr>
      <vt:lpstr>EDA – Plans offering per state per year </vt:lpstr>
      <vt:lpstr>EDA – Premium vs Age vs Tobacco User</vt:lpstr>
      <vt:lpstr>EDA – Which State is expensive</vt:lpstr>
      <vt:lpstr>EDA – Which State is expensive</vt:lpstr>
      <vt:lpstr>EDA – Which Plan type is expensive?</vt:lpstr>
      <vt:lpstr>EDA – Benefit Spread Across States</vt:lpstr>
      <vt:lpstr>Machine Learning : Data Preprocessing</vt:lpstr>
      <vt:lpstr>ML : Model Training Strategy</vt:lpstr>
      <vt:lpstr>ML : Ordinary Least Squares (OLS) </vt:lpstr>
      <vt:lpstr>ML : Decision Tree Regression</vt:lpstr>
      <vt:lpstr>ML : Model Evaluation</vt:lpstr>
      <vt:lpstr>ML : Hyperparameter tuning (RF)</vt:lpstr>
      <vt:lpstr>ML : Optimizing n_estimamtor</vt:lpstr>
      <vt:lpstr>ML : Performance Evaluation on Hold-Out Data</vt:lpstr>
      <vt:lpstr>ML : Performance on Hold-Out Data Change only n_estimamtor</vt:lpstr>
      <vt:lpstr>ML : Conclusion</vt:lpstr>
      <vt:lpstr>Recommendations &amp; Limitations &amp; Suggestions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Project</dc:title>
  <dc:creator>Matt Tilley</dc:creator>
  <cp:lastModifiedBy>Ashish Sharma</cp:lastModifiedBy>
  <cp:revision>79</cp:revision>
  <dcterms:created xsi:type="dcterms:W3CDTF">2018-10-18T04:21:36Z</dcterms:created>
  <dcterms:modified xsi:type="dcterms:W3CDTF">2019-03-05T07:09:11Z</dcterms:modified>
</cp:coreProperties>
</file>