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sldIdLst>
    <p:sldId id="256" r:id="rId2"/>
    <p:sldId id="257" r:id="rId3"/>
    <p:sldId id="258" r:id="rId4"/>
  </p:sldIdLst>
  <p:sldSz cx="15479713" cy="828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19"/>
    <p:restoredTop sz="94672"/>
  </p:normalViewPr>
  <p:slideViewPr>
    <p:cSldViewPr snapToGrid="0">
      <p:cViewPr>
        <p:scale>
          <a:sx n="62" d="100"/>
          <a:sy n="62" d="100"/>
        </p:scale>
        <p:origin x="1368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9A2AB0-7A52-5046-8F42-0ECF9B6E22F1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44513" y="1143000"/>
            <a:ext cx="57689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CC0A4-BEF9-A54D-AC87-0C0E231B34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770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34964" y="1355149"/>
            <a:ext cx="11609785" cy="2882806"/>
          </a:xfrm>
        </p:spPr>
        <p:txBody>
          <a:bodyPr anchor="b"/>
          <a:lstStyle>
            <a:lvl1pPr algn="ctr"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34964" y="4349128"/>
            <a:ext cx="11609785" cy="1999179"/>
          </a:xfrm>
        </p:spPr>
        <p:txBody>
          <a:bodyPr/>
          <a:lstStyle>
            <a:lvl1pPr marL="0" indent="0" algn="ctr">
              <a:buNone/>
              <a:defRPr sz="2898"/>
            </a:lvl1pPr>
            <a:lvl2pPr marL="552023" indent="0" algn="ctr">
              <a:buNone/>
              <a:defRPr sz="2415"/>
            </a:lvl2pPr>
            <a:lvl3pPr marL="1104047" indent="0" algn="ctr">
              <a:buNone/>
              <a:defRPr sz="2173"/>
            </a:lvl3pPr>
            <a:lvl4pPr marL="1656070" indent="0" algn="ctr">
              <a:buNone/>
              <a:defRPr sz="1932"/>
            </a:lvl4pPr>
            <a:lvl5pPr marL="2208093" indent="0" algn="ctr">
              <a:buNone/>
              <a:defRPr sz="1932"/>
            </a:lvl5pPr>
            <a:lvl6pPr marL="2760116" indent="0" algn="ctr">
              <a:buNone/>
              <a:defRPr sz="1932"/>
            </a:lvl6pPr>
            <a:lvl7pPr marL="3312140" indent="0" algn="ctr">
              <a:buNone/>
              <a:defRPr sz="1932"/>
            </a:lvl7pPr>
            <a:lvl8pPr marL="3864163" indent="0" algn="ctr">
              <a:buNone/>
              <a:defRPr sz="1932"/>
            </a:lvl8pPr>
            <a:lvl9pPr marL="4416186" indent="0" algn="ctr">
              <a:buNone/>
              <a:defRPr sz="193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21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35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077670" y="440855"/>
            <a:ext cx="3337813" cy="70172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4230" y="440855"/>
            <a:ext cx="9819943" cy="70172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763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7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56168" y="2064351"/>
            <a:ext cx="13351252" cy="3444416"/>
          </a:xfrm>
        </p:spPr>
        <p:txBody>
          <a:bodyPr anchor="b"/>
          <a:lstStyle>
            <a:lvl1pPr>
              <a:defRPr sz="72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56168" y="5541352"/>
            <a:ext cx="13351252" cy="1811337"/>
          </a:xfrm>
        </p:spPr>
        <p:txBody>
          <a:bodyPr/>
          <a:lstStyle>
            <a:lvl1pPr marL="0" indent="0">
              <a:buNone/>
              <a:defRPr sz="2898">
                <a:solidFill>
                  <a:schemeClr val="tx1">
                    <a:tint val="75000"/>
                  </a:schemeClr>
                </a:solidFill>
              </a:defRPr>
            </a:lvl1pPr>
            <a:lvl2pPr marL="552023" indent="0">
              <a:buNone/>
              <a:defRPr sz="2415">
                <a:solidFill>
                  <a:schemeClr val="tx1">
                    <a:tint val="75000"/>
                  </a:schemeClr>
                </a:solidFill>
              </a:defRPr>
            </a:lvl2pPr>
            <a:lvl3pPr marL="1104047" indent="0">
              <a:buNone/>
              <a:defRPr sz="2173">
                <a:solidFill>
                  <a:schemeClr val="tx1">
                    <a:tint val="75000"/>
                  </a:schemeClr>
                </a:solidFill>
              </a:defRPr>
            </a:lvl3pPr>
            <a:lvl4pPr marL="165607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4pPr>
            <a:lvl5pPr marL="220809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5pPr>
            <a:lvl6pPr marL="276011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6pPr>
            <a:lvl7pPr marL="3312140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7pPr>
            <a:lvl8pPr marL="3864163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8pPr>
            <a:lvl9pPr marL="4416186" indent="0">
              <a:buNone/>
              <a:defRPr sz="193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641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4230" y="2204273"/>
            <a:ext cx="657887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36605" y="2204273"/>
            <a:ext cx="6578878" cy="5253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954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440855"/>
            <a:ext cx="13351252" cy="1600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247" y="2029849"/>
            <a:ext cx="654864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6247" y="3024646"/>
            <a:ext cx="654864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36605" y="2029849"/>
            <a:ext cx="6580894" cy="994797"/>
          </a:xfrm>
        </p:spPr>
        <p:txBody>
          <a:bodyPr anchor="b"/>
          <a:lstStyle>
            <a:lvl1pPr marL="0" indent="0">
              <a:buNone/>
              <a:defRPr sz="2898" b="1"/>
            </a:lvl1pPr>
            <a:lvl2pPr marL="552023" indent="0">
              <a:buNone/>
              <a:defRPr sz="2415" b="1"/>
            </a:lvl2pPr>
            <a:lvl3pPr marL="1104047" indent="0">
              <a:buNone/>
              <a:defRPr sz="2173" b="1"/>
            </a:lvl3pPr>
            <a:lvl4pPr marL="1656070" indent="0">
              <a:buNone/>
              <a:defRPr sz="1932" b="1"/>
            </a:lvl4pPr>
            <a:lvl5pPr marL="2208093" indent="0">
              <a:buNone/>
              <a:defRPr sz="1932" b="1"/>
            </a:lvl5pPr>
            <a:lvl6pPr marL="2760116" indent="0">
              <a:buNone/>
              <a:defRPr sz="1932" b="1"/>
            </a:lvl6pPr>
            <a:lvl7pPr marL="3312140" indent="0">
              <a:buNone/>
              <a:defRPr sz="1932" b="1"/>
            </a:lvl7pPr>
            <a:lvl8pPr marL="3864163" indent="0">
              <a:buNone/>
              <a:defRPr sz="1932" b="1"/>
            </a:lvl8pPr>
            <a:lvl9pPr marL="4416186" indent="0">
              <a:buNone/>
              <a:defRPr sz="193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36605" y="3024646"/>
            <a:ext cx="6580894" cy="44487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0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45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95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52027"/>
            <a:ext cx="4992610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80894" y="1192225"/>
            <a:ext cx="7836605" cy="5884451"/>
          </a:xfrm>
        </p:spPr>
        <p:txBody>
          <a:bodyPr/>
          <a:lstStyle>
            <a:lvl1pPr>
              <a:defRPr sz="3864"/>
            </a:lvl1pPr>
            <a:lvl2pPr>
              <a:defRPr sz="3381"/>
            </a:lvl2pPr>
            <a:lvl3pPr>
              <a:defRPr sz="2898"/>
            </a:lvl3pPr>
            <a:lvl4pPr>
              <a:defRPr sz="2415"/>
            </a:lvl4pPr>
            <a:lvl5pPr>
              <a:defRPr sz="2415"/>
            </a:lvl5pPr>
            <a:lvl6pPr>
              <a:defRPr sz="2415"/>
            </a:lvl6pPr>
            <a:lvl7pPr>
              <a:defRPr sz="2415"/>
            </a:lvl7pPr>
            <a:lvl8pPr>
              <a:defRPr sz="2415"/>
            </a:lvl8pPr>
            <a:lvl9pPr>
              <a:defRPr sz="24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484120"/>
            <a:ext cx="4992610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564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6247" y="552027"/>
            <a:ext cx="4992610" cy="1932093"/>
          </a:xfrm>
        </p:spPr>
        <p:txBody>
          <a:bodyPr anchor="b"/>
          <a:lstStyle>
            <a:lvl1pPr>
              <a:defRPr sz="386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80894" y="1192225"/>
            <a:ext cx="7836605" cy="5884451"/>
          </a:xfrm>
        </p:spPr>
        <p:txBody>
          <a:bodyPr anchor="t"/>
          <a:lstStyle>
            <a:lvl1pPr marL="0" indent="0">
              <a:buNone/>
              <a:defRPr sz="3864"/>
            </a:lvl1pPr>
            <a:lvl2pPr marL="552023" indent="0">
              <a:buNone/>
              <a:defRPr sz="3381"/>
            </a:lvl2pPr>
            <a:lvl3pPr marL="1104047" indent="0">
              <a:buNone/>
              <a:defRPr sz="2898"/>
            </a:lvl3pPr>
            <a:lvl4pPr marL="1656070" indent="0">
              <a:buNone/>
              <a:defRPr sz="2415"/>
            </a:lvl4pPr>
            <a:lvl5pPr marL="2208093" indent="0">
              <a:buNone/>
              <a:defRPr sz="2415"/>
            </a:lvl5pPr>
            <a:lvl6pPr marL="2760116" indent="0">
              <a:buNone/>
              <a:defRPr sz="2415"/>
            </a:lvl6pPr>
            <a:lvl7pPr marL="3312140" indent="0">
              <a:buNone/>
              <a:defRPr sz="2415"/>
            </a:lvl7pPr>
            <a:lvl8pPr marL="3864163" indent="0">
              <a:buNone/>
              <a:defRPr sz="2415"/>
            </a:lvl8pPr>
            <a:lvl9pPr marL="4416186" indent="0">
              <a:buNone/>
              <a:defRPr sz="24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66247" y="2484120"/>
            <a:ext cx="4992610" cy="4602140"/>
          </a:xfrm>
        </p:spPr>
        <p:txBody>
          <a:bodyPr/>
          <a:lstStyle>
            <a:lvl1pPr marL="0" indent="0">
              <a:buNone/>
              <a:defRPr sz="1932"/>
            </a:lvl1pPr>
            <a:lvl2pPr marL="552023" indent="0">
              <a:buNone/>
              <a:defRPr sz="1690"/>
            </a:lvl2pPr>
            <a:lvl3pPr marL="1104047" indent="0">
              <a:buNone/>
              <a:defRPr sz="1449"/>
            </a:lvl3pPr>
            <a:lvl4pPr marL="1656070" indent="0">
              <a:buNone/>
              <a:defRPr sz="1207"/>
            </a:lvl4pPr>
            <a:lvl5pPr marL="2208093" indent="0">
              <a:buNone/>
              <a:defRPr sz="1207"/>
            </a:lvl5pPr>
            <a:lvl6pPr marL="2760116" indent="0">
              <a:buNone/>
              <a:defRPr sz="1207"/>
            </a:lvl6pPr>
            <a:lvl7pPr marL="3312140" indent="0">
              <a:buNone/>
              <a:defRPr sz="1207"/>
            </a:lvl7pPr>
            <a:lvl8pPr marL="3864163" indent="0">
              <a:buNone/>
              <a:defRPr sz="1207"/>
            </a:lvl8pPr>
            <a:lvl9pPr marL="4416186" indent="0">
              <a:buNone/>
              <a:defRPr sz="120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1276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4231" y="440855"/>
            <a:ext cx="13351252" cy="1600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4231" y="2204273"/>
            <a:ext cx="13351252" cy="5253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4230" y="7674704"/>
            <a:ext cx="34829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B1D42C-8BF9-8A42-A5C3-037E22A4091A}" type="datetimeFigureOut">
              <a:rPr lang="en-US" smtClean="0"/>
              <a:t>8/14/24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27655" y="7674704"/>
            <a:ext cx="5224403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2548" y="7674704"/>
            <a:ext cx="3482935" cy="44085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B254AD-0E4F-BC4D-A9C0-C5DCE307EF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5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104047" rtl="0" eaLnBrk="1" latinLnBrk="0" hangingPunct="1">
        <a:lnSpc>
          <a:spcPct val="90000"/>
        </a:lnSpc>
        <a:spcBef>
          <a:spcPct val="0"/>
        </a:spcBef>
        <a:buNone/>
        <a:defRPr sz="531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6012" indent="-276012" algn="l" defTabSz="1104047" rtl="0" eaLnBrk="1" latinLnBrk="0" hangingPunct="1">
        <a:lnSpc>
          <a:spcPct val="90000"/>
        </a:lnSpc>
        <a:spcBef>
          <a:spcPts val="1207"/>
        </a:spcBef>
        <a:buFont typeface="Arial" panose="020B0604020202020204" pitchFamily="34" charset="0"/>
        <a:buChar char="•"/>
        <a:defRPr sz="3381" kern="1200">
          <a:solidFill>
            <a:schemeClr val="tx1"/>
          </a:solidFill>
          <a:latin typeface="+mn-lt"/>
          <a:ea typeface="+mn-ea"/>
          <a:cs typeface="+mn-cs"/>
        </a:defRPr>
      </a:lvl1pPr>
      <a:lvl2pPr marL="82803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898" kern="1200">
          <a:solidFill>
            <a:schemeClr val="tx1"/>
          </a:solidFill>
          <a:latin typeface="+mn-lt"/>
          <a:ea typeface="+mn-ea"/>
          <a:cs typeface="+mn-cs"/>
        </a:defRPr>
      </a:lvl2pPr>
      <a:lvl3pPr marL="138005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415" kern="1200">
          <a:solidFill>
            <a:schemeClr val="tx1"/>
          </a:solidFill>
          <a:latin typeface="+mn-lt"/>
          <a:ea typeface="+mn-ea"/>
          <a:cs typeface="+mn-cs"/>
        </a:defRPr>
      </a:lvl3pPr>
      <a:lvl4pPr marL="193208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48410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303612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588151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4140175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692198" indent="-276012" algn="l" defTabSz="1104047" rtl="0" eaLnBrk="1" latinLnBrk="0" hangingPunct="1">
        <a:lnSpc>
          <a:spcPct val="90000"/>
        </a:lnSpc>
        <a:spcBef>
          <a:spcPts val="604"/>
        </a:spcBef>
        <a:buFont typeface="Arial" panose="020B0604020202020204" pitchFamily="34" charset="0"/>
        <a:buChar char="•"/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1pPr>
      <a:lvl2pPr marL="55202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2pPr>
      <a:lvl3pPr marL="1104047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3pPr>
      <a:lvl4pPr marL="165607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4pPr>
      <a:lvl5pPr marL="220809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5pPr>
      <a:lvl6pPr marL="276011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6pPr>
      <a:lvl7pPr marL="3312140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7pPr>
      <a:lvl8pPr marL="3864163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8pPr>
      <a:lvl9pPr marL="4416186" algn="l" defTabSz="1104047" rtl="0" eaLnBrk="1" latinLnBrk="0" hangingPunct="1">
        <a:defRPr sz="217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sciencedirect.com/topics/biochemistry-genetics-and-molecular-biology/guanine" TargetMode="External"/><Relationship Id="rId3" Type="http://schemas.openxmlformats.org/officeDocument/2006/relationships/image" Target="../media/image2.tiff"/><Relationship Id="rId7" Type="http://schemas.openxmlformats.org/officeDocument/2006/relationships/image" Target="../media/image6.jpeg"/><Relationship Id="rId12" Type="http://schemas.openxmlformats.org/officeDocument/2006/relationships/hyperlink" Target="https://www.sciencedirect.com/topics/biochemistry-genetics-and-molecular-biology/cytosin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hyperlink" Target="https://www.sciencedirect.com/topics/biochemistry-genetics-and-molecular-biology/adenine" TargetMode="External"/><Relationship Id="rId5" Type="http://schemas.openxmlformats.org/officeDocument/2006/relationships/image" Target="../media/image4.png"/><Relationship Id="rId10" Type="http://schemas.openxmlformats.org/officeDocument/2006/relationships/image" Target="../media/image9.jpeg"/><Relationship Id="rId4" Type="http://schemas.openxmlformats.org/officeDocument/2006/relationships/image" Target="../media/image3.png"/><Relationship Id="rId9" Type="http://schemas.openxmlformats.org/officeDocument/2006/relationships/image" Target="../media/image8.jpeg"/><Relationship Id="rId14" Type="http://schemas.openxmlformats.org/officeDocument/2006/relationships/hyperlink" Target="https://www.sciencedirect.com/topics/biochemistry-genetics-and-molecular-biology/thymine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19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microsoft.com/office/2007/relationships/hdphoto" Target="../media/hdphoto2.wdp"/><Relationship Id="rId5" Type="http://schemas.openxmlformats.org/officeDocument/2006/relationships/image" Target="../media/image13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microsoft.com/office/2007/relationships/hdphoto" Target="../media/hdphoto1.wdp"/><Relationship Id="rId1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7C6EA-97A7-3ACC-2671-198DB86A4845}"/>
              </a:ext>
            </a:extLst>
          </p:cNvPr>
          <p:cNvSpPr/>
          <p:nvPr/>
        </p:nvSpPr>
        <p:spPr>
          <a:xfrm>
            <a:off x="3590391" y="23132"/>
            <a:ext cx="829893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latin typeface="Corbel" panose="020B0503020204020204" pitchFamily="34" charset="0"/>
              </a:rPr>
              <a:t>To quickly analyze our DNA using computers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61143-87CA-33C3-8485-AD01216E56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1642" y="7692345"/>
            <a:ext cx="1844775" cy="396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B6070B-35F5-CF18-A46C-A2AE08AD1C1C}"/>
              </a:ext>
            </a:extLst>
          </p:cNvPr>
          <p:cNvSpPr/>
          <p:nvPr/>
        </p:nvSpPr>
        <p:spPr>
          <a:xfrm>
            <a:off x="6679360" y="767997"/>
            <a:ext cx="8580248" cy="2988000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B796CA-AC32-6765-4473-359AFFAE5B4C}"/>
              </a:ext>
            </a:extLst>
          </p:cNvPr>
          <p:cNvSpPr/>
          <p:nvPr/>
        </p:nvSpPr>
        <p:spPr>
          <a:xfrm>
            <a:off x="6679360" y="4103550"/>
            <a:ext cx="8580248" cy="3168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02AE8-FA1B-AFC7-8CB5-B706FB9F1336}"/>
              </a:ext>
            </a:extLst>
          </p:cNvPr>
          <p:cNvSpPr txBox="1"/>
          <p:nvPr/>
        </p:nvSpPr>
        <p:spPr>
          <a:xfrm>
            <a:off x="13378715" y="3056240"/>
            <a:ext cx="1633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8B7CD1-7AC0-8797-D628-D791A510E96E}"/>
              </a:ext>
            </a:extLst>
          </p:cNvPr>
          <p:cNvSpPr txBox="1"/>
          <p:nvPr/>
        </p:nvSpPr>
        <p:spPr>
          <a:xfrm>
            <a:off x="6735882" y="6439653"/>
            <a:ext cx="2441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Genomic Analyses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40C9879-4A45-A178-8C6A-21607252532B}"/>
              </a:ext>
            </a:extLst>
          </p:cNvPr>
          <p:cNvSpPr txBox="1"/>
          <p:nvPr/>
        </p:nvSpPr>
        <p:spPr>
          <a:xfrm>
            <a:off x="6774259" y="2889236"/>
            <a:ext cx="14360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Sample </a:t>
            </a:r>
          </a:p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Collection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A1E699-16C2-10D6-BDC6-20A8861FD21A}"/>
              </a:ext>
            </a:extLst>
          </p:cNvPr>
          <p:cNvSpPr txBox="1"/>
          <p:nvPr/>
        </p:nvSpPr>
        <p:spPr>
          <a:xfrm>
            <a:off x="11022816" y="2465485"/>
            <a:ext cx="1908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Chopped DNA Fragments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666AAB-3B0D-B232-D820-9ACAD212BD5A}"/>
              </a:ext>
            </a:extLst>
          </p:cNvPr>
          <p:cNvSpPr txBox="1"/>
          <p:nvPr/>
        </p:nvSpPr>
        <p:spPr>
          <a:xfrm>
            <a:off x="12452761" y="6241898"/>
            <a:ext cx="293114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Sequencing Data</a:t>
            </a:r>
          </a:p>
          <a:p>
            <a:pPr algn="ctr">
              <a:defRPr/>
            </a:pPr>
            <a:r>
              <a:rPr lang="en-US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Images, videos, or squiggles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07B30D-62CB-E907-CA19-0FBD415ED4FE}"/>
              </a:ext>
            </a:extLst>
          </p:cNvPr>
          <p:cNvSpPr txBox="1"/>
          <p:nvPr/>
        </p:nvSpPr>
        <p:spPr>
          <a:xfrm>
            <a:off x="6681922" y="4116881"/>
            <a:ext cx="679460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Dry Lab (computational, what ALSER Lab contributes to)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A9384C-BECC-DAAE-4E04-68034B1D2EEB}"/>
              </a:ext>
            </a:extLst>
          </p:cNvPr>
          <p:cNvCxnSpPr>
            <a:cxnSpLocks/>
          </p:cNvCxnSpPr>
          <p:nvPr/>
        </p:nvCxnSpPr>
        <p:spPr>
          <a:xfrm>
            <a:off x="14204928" y="5922160"/>
            <a:ext cx="8933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5B42FF4-371E-CDED-C789-28A9EE6BF1E0}"/>
              </a:ext>
            </a:extLst>
          </p:cNvPr>
          <p:cNvCxnSpPr>
            <a:cxnSpLocks/>
          </p:cNvCxnSpPr>
          <p:nvPr/>
        </p:nvCxnSpPr>
        <p:spPr>
          <a:xfrm flipV="1">
            <a:off x="14203183" y="4964744"/>
            <a:ext cx="0" cy="9754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EEF9FBC-825E-FA19-C8D0-1CE7D52A22B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11121" y="5111948"/>
            <a:ext cx="869583" cy="76783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EB61DA8-9631-51B7-E952-54993E23B76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2968633" y="4907008"/>
            <a:ext cx="958157" cy="78039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82D3D32-FB41-A9AB-E91A-44E7F5AFC0C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49371" y="5144193"/>
            <a:ext cx="958157" cy="780399"/>
          </a:xfrm>
          <a:prstGeom prst="rect">
            <a:avLst/>
          </a:prstGeom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FF31113E-E88B-273D-5E5E-06E437EB8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253891" y="1173972"/>
            <a:ext cx="1882797" cy="1882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10" descr="Science Clipart - laboratory_scientist_09 - Classroom Clipart">
            <a:extLst>
              <a:ext uri="{FF2B5EF4-FFF2-40B4-BE49-F238E27FC236}">
                <a16:creationId xmlns:a16="http://schemas.microsoft.com/office/drawing/2014/main" id="{B56E4630-F93A-009D-CE9F-8AD5FB75071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573428" y="1069250"/>
            <a:ext cx="2127177" cy="20922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F703106-75AE-E5EB-EB24-101E2DDEB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5088161"/>
              </p:ext>
            </p:extLst>
          </p:nvPr>
        </p:nvGraphicFramePr>
        <p:xfrm>
          <a:off x="9530015" y="4821517"/>
          <a:ext cx="2441907" cy="33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331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1E9055B-5A23-5D5B-A800-3F298CDA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133657"/>
              </p:ext>
            </p:extLst>
          </p:nvPr>
        </p:nvGraphicFramePr>
        <p:xfrm>
          <a:off x="9756862" y="5319638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ACA85220-1119-C604-E0D4-937AF4E381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60422"/>
              </p:ext>
            </p:extLst>
          </p:nvPr>
        </p:nvGraphicFramePr>
        <p:xfrm>
          <a:off x="9583644" y="5817760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pic>
        <p:nvPicPr>
          <p:cNvPr id="26" name="Picture 2">
            <a:extLst>
              <a:ext uri="{FF2B5EF4-FFF2-40B4-BE49-F238E27FC236}">
                <a16:creationId xmlns:a16="http://schemas.microsoft.com/office/drawing/2014/main" id="{4088D7E4-68CE-6EB7-EF9C-EA29C342116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29912" y="4479866"/>
            <a:ext cx="2453844" cy="2050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78A16444-D6A9-DA87-239E-3E19387CBBF4}"/>
              </a:ext>
            </a:extLst>
          </p:cNvPr>
          <p:cNvSpPr txBox="1"/>
          <p:nvPr/>
        </p:nvSpPr>
        <p:spPr>
          <a:xfrm>
            <a:off x="9137725" y="6241898"/>
            <a:ext cx="348210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</a:t>
            </a:r>
          </a:p>
          <a:p>
            <a:pPr algn="ctr">
              <a:defRPr/>
            </a:pPr>
            <a:r>
              <a:rPr lang="en-US" sz="1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 fragments </a:t>
            </a:r>
          </a:p>
          <a:p>
            <a:pPr algn="ctr">
              <a:defRPr/>
            </a:pPr>
            <a:r>
              <a:rPr lang="en-US" sz="1600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of a genome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F59F75-C9B6-4AC4-B30B-7115298C3234}"/>
              </a:ext>
            </a:extLst>
          </p:cNvPr>
          <p:cNvSpPr txBox="1"/>
          <p:nvPr/>
        </p:nvSpPr>
        <p:spPr>
          <a:xfrm>
            <a:off x="6679894" y="781331"/>
            <a:ext cx="115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 anchor="ctr" anchorCtr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Wet Lab</a:t>
            </a:r>
          </a:p>
        </p:txBody>
      </p:sp>
      <p:sp>
        <p:nvSpPr>
          <p:cNvPr id="29" name="Right Arrow 28">
            <a:extLst>
              <a:ext uri="{FF2B5EF4-FFF2-40B4-BE49-F238E27FC236}">
                <a16:creationId xmlns:a16="http://schemas.microsoft.com/office/drawing/2014/main" id="{5F9420BD-BB45-03A7-5370-432175BBE362}"/>
              </a:ext>
            </a:extLst>
          </p:cNvPr>
          <p:cNvSpPr/>
          <p:nvPr/>
        </p:nvSpPr>
        <p:spPr>
          <a:xfrm>
            <a:off x="8008707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Arrow 29">
            <a:extLst>
              <a:ext uri="{FF2B5EF4-FFF2-40B4-BE49-F238E27FC236}">
                <a16:creationId xmlns:a16="http://schemas.microsoft.com/office/drawing/2014/main" id="{0BA867D4-A7E9-BFEE-F593-FFD606EB1930}"/>
              </a:ext>
            </a:extLst>
          </p:cNvPr>
          <p:cNvSpPr/>
          <p:nvPr/>
        </p:nvSpPr>
        <p:spPr>
          <a:xfrm>
            <a:off x="10413776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Arrow 30">
            <a:extLst>
              <a:ext uri="{FF2B5EF4-FFF2-40B4-BE49-F238E27FC236}">
                <a16:creationId xmlns:a16="http://schemas.microsoft.com/office/drawing/2014/main" id="{EF2AF09F-0886-7A28-4222-EE41F7D2BAD2}"/>
              </a:ext>
            </a:extLst>
          </p:cNvPr>
          <p:cNvSpPr/>
          <p:nvPr/>
        </p:nvSpPr>
        <p:spPr>
          <a:xfrm>
            <a:off x="12919321" y="1989366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E3A1873C-99F7-A0CA-921B-E66DD03D12D7}"/>
              </a:ext>
            </a:extLst>
          </p:cNvPr>
          <p:cNvSpPr/>
          <p:nvPr/>
        </p:nvSpPr>
        <p:spPr>
          <a:xfrm flipH="1">
            <a:off x="12382627" y="5506513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72E9BE16-440F-B56B-0DEA-1F6D99733BA0}"/>
              </a:ext>
            </a:extLst>
          </p:cNvPr>
          <p:cNvSpPr/>
          <p:nvPr/>
        </p:nvSpPr>
        <p:spPr>
          <a:xfrm flipH="1">
            <a:off x="9114503" y="5506513"/>
            <a:ext cx="288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Right Arrow 33">
            <a:extLst>
              <a:ext uri="{FF2B5EF4-FFF2-40B4-BE49-F238E27FC236}">
                <a16:creationId xmlns:a16="http://schemas.microsoft.com/office/drawing/2014/main" id="{2A50E230-5CB5-0650-D16F-6F6358C175D9}"/>
              </a:ext>
            </a:extLst>
          </p:cNvPr>
          <p:cNvSpPr/>
          <p:nvPr/>
        </p:nvSpPr>
        <p:spPr>
          <a:xfrm rot="16200000" flipH="1">
            <a:off x="13708624" y="3871634"/>
            <a:ext cx="936000" cy="252000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1DFA4DBC-EC13-C48B-8A67-74474BE54259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025467" y="1797960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CA874E93-F584-C53C-F401-86BBB7992CA4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227699" y="1989187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F972D7AE-5224-DF6D-4FEA-B00A33A55C79}"/>
              </a:ext>
            </a:extLst>
          </p:cNvPr>
          <p:cNvCxnSpPr>
            <a:cxnSpLocks/>
          </p:cNvCxnSpPr>
          <p:nvPr/>
        </p:nvCxnSpPr>
        <p:spPr>
          <a:xfrm rot="10800000">
            <a:off x="11365095" y="1480581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urved Connector 37">
            <a:extLst>
              <a:ext uri="{FF2B5EF4-FFF2-40B4-BE49-F238E27FC236}">
                <a16:creationId xmlns:a16="http://schemas.microsoft.com/office/drawing/2014/main" id="{402D7DA3-63FF-A8B5-8A61-E32E33FAEB06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526017" y="1756107"/>
            <a:ext cx="324000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28CB348-A43C-F505-3EE7-4AEFD53AAE1B}"/>
              </a:ext>
            </a:extLst>
          </p:cNvPr>
          <p:cNvCxnSpPr>
            <a:cxnSpLocks/>
          </p:cNvCxnSpPr>
          <p:nvPr/>
        </p:nvCxnSpPr>
        <p:spPr>
          <a:xfrm rot="10800000" flipV="1">
            <a:off x="11775742" y="1906879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D77CC0ED-8DEA-395E-FCF8-0AA37A93B150}"/>
              </a:ext>
            </a:extLst>
          </p:cNvPr>
          <p:cNvCxnSpPr>
            <a:cxnSpLocks/>
          </p:cNvCxnSpPr>
          <p:nvPr/>
        </p:nvCxnSpPr>
        <p:spPr>
          <a:xfrm rot="10800000">
            <a:off x="12099939" y="1501969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EF08AEBB-7D95-16D7-890F-E9C81F040E72}"/>
              </a:ext>
            </a:extLst>
          </p:cNvPr>
          <p:cNvCxnSpPr>
            <a:cxnSpLocks/>
          </p:cNvCxnSpPr>
          <p:nvPr/>
        </p:nvCxnSpPr>
        <p:spPr>
          <a:xfrm rot="10800000">
            <a:off x="11669106" y="1349530"/>
            <a:ext cx="525572" cy="371512"/>
          </a:xfrm>
          <a:prstGeom prst="curvedConnector3">
            <a:avLst/>
          </a:prstGeom>
          <a:ln w="571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D51E967-0F3E-1D12-AA42-7E0851A05C16}"/>
              </a:ext>
            </a:extLst>
          </p:cNvPr>
          <p:cNvGrpSpPr>
            <a:grpSpLocks noChangeAspect="1"/>
          </p:cNvGrpSpPr>
          <p:nvPr/>
        </p:nvGrpSpPr>
        <p:grpSpPr>
          <a:xfrm>
            <a:off x="7150401" y="1576872"/>
            <a:ext cx="657404" cy="1260000"/>
            <a:chOff x="5234298" y="840787"/>
            <a:chExt cx="919158" cy="1761685"/>
          </a:xfrm>
        </p:grpSpPr>
        <p:sp>
          <p:nvSpPr>
            <p:cNvPr id="43" name="Rounded Rectangle 42">
              <a:extLst>
                <a:ext uri="{FF2B5EF4-FFF2-40B4-BE49-F238E27FC236}">
                  <a16:creationId xmlns:a16="http://schemas.microsoft.com/office/drawing/2014/main" id="{98DBD149-CA6A-7313-32D3-13F5F8FACC1D}"/>
                </a:ext>
              </a:extLst>
            </p:cNvPr>
            <p:cNvSpPr/>
            <p:nvPr/>
          </p:nvSpPr>
          <p:spPr>
            <a:xfrm>
              <a:off x="5480135" y="960068"/>
              <a:ext cx="427485" cy="164240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4" name="Picture 12" descr="Dna Strand Vector Stock Illustration - Download Image Now - DNA, Icon  Symbol, Helix Model - iStock">
              <a:extLst>
                <a:ext uri="{FF2B5EF4-FFF2-40B4-BE49-F238E27FC236}">
                  <a16:creationId xmlns:a16="http://schemas.microsoft.com/office/drawing/2014/main" id="{858882D1-F98C-AE7B-2E5C-DAD0E98B46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98" y="1595242"/>
              <a:ext cx="919158" cy="9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388A4FBE-F4F8-8FFE-C637-15ACF55D3AFF}"/>
                </a:ext>
              </a:extLst>
            </p:cNvPr>
            <p:cNvSpPr/>
            <p:nvPr/>
          </p:nvSpPr>
          <p:spPr>
            <a:xfrm>
              <a:off x="5480135" y="1046672"/>
              <a:ext cx="427485" cy="477328"/>
            </a:xfrm>
            <a:prstGeom prst="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ounded Rectangle 45">
              <a:extLst>
                <a:ext uri="{FF2B5EF4-FFF2-40B4-BE49-F238E27FC236}">
                  <a16:creationId xmlns:a16="http://schemas.microsoft.com/office/drawing/2014/main" id="{351B5199-8BA7-59EF-F66A-D3695625587B}"/>
                </a:ext>
              </a:extLst>
            </p:cNvPr>
            <p:cNvSpPr/>
            <p:nvPr/>
          </p:nvSpPr>
          <p:spPr>
            <a:xfrm>
              <a:off x="5381741" y="840787"/>
              <a:ext cx="624272" cy="308291"/>
            </a:xfrm>
            <a:prstGeom prst="round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9FD27B94-E6F1-61AA-7FC2-F6EFE4241DDD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70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22B826A-FA16-5F7B-4CD7-D831856996BC}"/>
                </a:ext>
              </a:extLst>
            </p:cNvPr>
            <p:cNvCxnSpPr>
              <a:cxnSpLocks/>
            </p:cNvCxnSpPr>
            <p:nvPr/>
          </p:nvCxnSpPr>
          <p:spPr>
            <a:xfrm>
              <a:off x="5488093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837490-8164-8D88-538E-CF8EB43D20C8}"/>
                </a:ext>
              </a:extLst>
            </p:cNvPr>
            <p:cNvCxnSpPr>
              <a:cxnSpLocks/>
            </p:cNvCxnSpPr>
            <p:nvPr/>
          </p:nvCxnSpPr>
          <p:spPr>
            <a:xfrm>
              <a:off x="5625952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49D2D96-7145-6850-060E-E304A7BA75BC}"/>
                </a:ext>
              </a:extLst>
            </p:cNvPr>
            <p:cNvCxnSpPr>
              <a:cxnSpLocks/>
            </p:cNvCxnSpPr>
            <p:nvPr/>
          </p:nvCxnSpPr>
          <p:spPr>
            <a:xfrm>
              <a:off x="5763811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E77CC83A-6E28-8BF1-D6A9-B5F351BE19D6}"/>
              </a:ext>
            </a:extLst>
          </p:cNvPr>
          <p:cNvSpPr txBox="1"/>
          <p:nvPr/>
        </p:nvSpPr>
        <p:spPr>
          <a:xfrm>
            <a:off x="6673489" y="7433169"/>
            <a:ext cx="52826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But this is how we do it instead! 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2" name="Folded Corner 51">
            <a:extLst>
              <a:ext uri="{FF2B5EF4-FFF2-40B4-BE49-F238E27FC236}">
                <a16:creationId xmlns:a16="http://schemas.microsoft.com/office/drawing/2014/main" id="{A45408B7-815B-5C48-4057-937765FD6AAC}"/>
              </a:ext>
            </a:extLst>
          </p:cNvPr>
          <p:cNvSpPr/>
          <p:nvPr/>
        </p:nvSpPr>
        <p:spPr>
          <a:xfrm>
            <a:off x="220106" y="5879786"/>
            <a:ext cx="5958570" cy="1044000"/>
          </a:xfrm>
          <a:prstGeom prst="foldedCorner">
            <a:avLst>
              <a:gd name="adj" fmla="val 40829"/>
            </a:avLst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CCTCCTCAGTGCCACCCAGCCCACTGGCAGCTCCCAAACAGGCTCTTATTAAAACACCCTGTTCCCTGCCCCTTGGAAAGAAATCAAGAA…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564B45B-7BB3-32EE-790E-BCC8A34F9095}"/>
              </a:ext>
            </a:extLst>
          </p:cNvPr>
          <p:cNvSpPr txBox="1"/>
          <p:nvPr/>
        </p:nvSpPr>
        <p:spPr>
          <a:xfrm>
            <a:off x="745371" y="2479889"/>
            <a:ext cx="350229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algn="ctr"/>
            <a:r>
              <a:rPr lang="en-US" sz="2800" dirty="0"/>
              <a:t>must be first converted into 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DBC3244-4E9D-8FC4-430A-EB858D0F87D9}"/>
              </a:ext>
            </a:extLst>
          </p:cNvPr>
          <p:cNvGrpSpPr/>
          <p:nvPr/>
        </p:nvGrpSpPr>
        <p:grpSpPr>
          <a:xfrm>
            <a:off x="4410938" y="1030068"/>
            <a:ext cx="747800" cy="1433255"/>
            <a:chOff x="5234298" y="840787"/>
            <a:chExt cx="919158" cy="1761685"/>
          </a:xfrm>
        </p:grpSpPr>
        <p:sp>
          <p:nvSpPr>
            <p:cNvPr id="57" name="Rounded Rectangle 56">
              <a:extLst>
                <a:ext uri="{FF2B5EF4-FFF2-40B4-BE49-F238E27FC236}">
                  <a16:creationId xmlns:a16="http://schemas.microsoft.com/office/drawing/2014/main" id="{1D735893-F57B-25F8-0F87-331E7C02F7B1}"/>
                </a:ext>
              </a:extLst>
            </p:cNvPr>
            <p:cNvSpPr/>
            <p:nvPr/>
          </p:nvSpPr>
          <p:spPr>
            <a:xfrm>
              <a:off x="5480135" y="960068"/>
              <a:ext cx="427485" cy="1642404"/>
            </a:xfrm>
            <a:prstGeom prst="roundRect">
              <a:avLst>
                <a:gd name="adj" fmla="val 50000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8" name="Picture 12" descr="Dna Strand Vector Stock Illustration - Download Image Now - DNA, Icon  Symbol, Helix Model - iStock">
              <a:extLst>
                <a:ext uri="{FF2B5EF4-FFF2-40B4-BE49-F238E27FC236}">
                  <a16:creationId xmlns:a16="http://schemas.microsoft.com/office/drawing/2014/main" id="{125DE6EB-4A8D-D54B-027B-8120DEA431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alphaModFix amt="35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34298" y="1595242"/>
              <a:ext cx="919158" cy="919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594DA11D-2BBB-09F9-28FF-5EC9061CFC2A}"/>
                </a:ext>
              </a:extLst>
            </p:cNvPr>
            <p:cNvSpPr/>
            <p:nvPr/>
          </p:nvSpPr>
          <p:spPr>
            <a:xfrm>
              <a:off x="5480135" y="1046672"/>
              <a:ext cx="427485" cy="477328"/>
            </a:xfrm>
            <a:prstGeom prst="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E6A22AC7-5342-44FD-3E34-476AD5CABBAE}"/>
                </a:ext>
              </a:extLst>
            </p:cNvPr>
            <p:cNvSpPr/>
            <p:nvPr/>
          </p:nvSpPr>
          <p:spPr>
            <a:xfrm>
              <a:off x="5381741" y="840787"/>
              <a:ext cx="624272" cy="308291"/>
            </a:xfrm>
            <a:prstGeom prst="roundRect">
              <a:avLst/>
            </a:prstGeom>
            <a:solidFill>
              <a:srgbClr val="DCDFF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16F5C0E-AD8F-5F84-4DA9-4223FDEEFC45}"/>
                </a:ext>
              </a:extLst>
            </p:cNvPr>
            <p:cNvCxnSpPr>
              <a:cxnSpLocks/>
            </p:cNvCxnSpPr>
            <p:nvPr/>
          </p:nvCxnSpPr>
          <p:spPr>
            <a:xfrm>
              <a:off x="5901670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52E421A-88E6-1783-CD14-0D84902FFCAA}"/>
                </a:ext>
              </a:extLst>
            </p:cNvPr>
            <p:cNvCxnSpPr>
              <a:cxnSpLocks/>
            </p:cNvCxnSpPr>
            <p:nvPr/>
          </p:nvCxnSpPr>
          <p:spPr>
            <a:xfrm>
              <a:off x="5488093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C067950-5E73-9124-2F64-9A5AF81DD946}"/>
                </a:ext>
              </a:extLst>
            </p:cNvPr>
            <p:cNvCxnSpPr>
              <a:cxnSpLocks/>
            </p:cNvCxnSpPr>
            <p:nvPr/>
          </p:nvCxnSpPr>
          <p:spPr>
            <a:xfrm>
              <a:off x="5625952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98BA791-986A-A526-55C2-AA811B8119CB}"/>
                </a:ext>
              </a:extLst>
            </p:cNvPr>
            <p:cNvCxnSpPr>
              <a:cxnSpLocks/>
            </p:cNvCxnSpPr>
            <p:nvPr/>
          </p:nvCxnSpPr>
          <p:spPr>
            <a:xfrm>
              <a:off x="5763811" y="896185"/>
              <a:ext cx="0" cy="197495"/>
            </a:xfrm>
            <a:prstGeom prst="line">
              <a:avLst/>
            </a:prstGeom>
            <a:ln w="28575">
              <a:solidFill>
                <a:srgbClr val="172B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B915B218-0487-8BF4-3943-D3911AB02A2C}"/>
              </a:ext>
            </a:extLst>
          </p:cNvPr>
          <p:cNvSpPr/>
          <p:nvPr/>
        </p:nvSpPr>
        <p:spPr>
          <a:xfrm>
            <a:off x="173776" y="1128296"/>
            <a:ext cx="384215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solidFill>
                  <a:srgbClr val="0432FF"/>
                </a:solidFill>
                <a:latin typeface="Corbel" panose="020B0503020204020204" pitchFamily="34" charset="0"/>
              </a:rPr>
              <a:t>Chemical</a:t>
            </a:r>
            <a:r>
              <a:rPr lang="en-US" sz="2800" dirty="0">
                <a:solidFill>
                  <a:srgbClr val="0432FF"/>
                </a:solidFill>
                <a:latin typeface="Corbel" panose="020B0503020204020204" pitchFamily="34" charset="0"/>
              </a:rPr>
              <a:t> DNA molecule 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44EA72A-22B0-5C93-F177-9498B730B9A9}"/>
              </a:ext>
            </a:extLst>
          </p:cNvPr>
          <p:cNvCxnSpPr>
            <a:cxnSpLocks/>
          </p:cNvCxnSpPr>
          <p:nvPr/>
        </p:nvCxnSpPr>
        <p:spPr>
          <a:xfrm>
            <a:off x="6397424" y="700688"/>
            <a:ext cx="0" cy="7329351"/>
          </a:xfrm>
          <a:prstGeom prst="line">
            <a:avLst/>
          </a:prstGeom>
          <a:ln w="28575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1F74A7B0-085B-C394-B26C-2CA89BB1D033}"/>
              </a:ext>
            </a:extLst>
          </p:cNvPr>
          <p:cNvSpPr/>
          <p:nvPr/>
        </p:nvSpPr>
        <p:spPr>
          <a:xfrm>
            <a:off x="173776" y="4802105"/>
            <a:ext cx="540864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String over an alphabet of four letters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G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and </a:t>
            </a:r>
            <a:r>
              <a:rPr lang="en-US" u="sng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representing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1" tooltip="Learn more about aden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adenine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2" tooltip="Learn more about cytos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cytosine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3" tooltip="Learn more about guan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guanine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and 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hlinkClick r:id="rId14" tooltip="Learn more about thymine from ScienceDirect's AI-generated Topic Pages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thymine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, respectively 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8306470-8DC5-FE8D-BDAB-2EABD7E542D2}"/>
              </a:ext>
            </a:extLst>
          </p:cNvPr>
          <p:cNvSpPr txBox="1"/>
          <p:nvPr/>
        </p:nvSpPr>
        <p:spPr>
          <a:xfrm>
            <a:off x="173776" y="4322047"/>
            <a:ext cx="6405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sz="2800" b="1" dirty="0">
                <a:solidFill>
                  <a:srgbClr val="0432FF"/>
                </a:solidFill>
                <a:latin typeface="Corbel" panose="020B0503020204020204" pitchFamily="34" charset="0"/>
              </a:rPr>
              <a:t>Digital</a:t>
            </a:r>
            <a:r>
              <a:rPr lang="en-US" sz="2800" dirty="0">
                <a:solidFill>
                  <a:srgbClr val="0432FF"/>
                </a:solidFill>
                <a:latin typeface="Corbel" panose="020B0503020204020204" pitchFamily="34" charset="0"/>
              </a:rPr>
              <a:t> data that computers understand 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31ECF2EA-E88A-11A0-8A55-7120177AB93D}"/>
              </a:ext>
            </a:extLst>
          </p:cNvPr>
          <p:cNvSpPr txBox="1"/>
          <p:nvPr/>
        </p:nvSpPr>
        <p:spPr>
          <a:xfrm>
            <a:off x="1" y="7386905"/>
            <a:ext cx="628545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sz="2800" b="1" dirty="0">
                <a:solidFill>
                  <a:srgbClr val="C0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Since 1945, we are unable to do such conversion 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</a:t>
            </a:r>
            <a:r>
              <a:rPr lang="en-CH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ue to technological &amp; chemical barriers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4319EC-0B7B-5EEF-7FDF-21C314A9DB98}"/>
              </a:ext>
            </a:extLst>
          </p:cNvPr>
          <p:cNvSpPr txBox="1"/>
          <p:nvPr/>
        </p:nvSpPr>
        <p:spPr>
          <a:xfrm>
            <a:off x="8451047" y="3222800"/>
            <a:ext cx="2459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Library Preparation</a:t>
            </a:r>
          </a:p>
        </p:txBody>
      </p:sp>
      <p:sp>
        <p:nvSpPr>
          <p:cNvPr id="75" name="Down Arrow 74">
            <a:extLst>
              <a:ext uri="{FF2B5EF4-FFF2-40B4-BE49-F238E27FC236}">
                <a16:creationId xmlns:a16="http://schemas.microsoft.com/office/drawing/2014/main" id="{6E4287D2-E4D4-37BD-7476-67F708478D02}"/>
              </a:ext>
            </a:extLst>
          </p:cNvPr>
          <p:cNvSpPr/>
          <p:nvPr/>
        </p:nvSpPr>
        <p:spPr>
          <a:xfrm>
            <a:off x="4694701" y="2808200"/>
            <a:ext cx="252000" cy="1332000"/>
          </a:xfrm>
          <a:prstGeom prst="downArrow">
            <a:avLst>
              <a:gd name="adj1" fmla="val 50000"/>
              <a:gd name="adj2" fmla="val 70229"/>
            </a:avLst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55F1B9-B8A6-C682-7AEA-7F5B5902F376}"/>
              </a:ext>
            </a:extLst>
          </p:cNvPr>
          <p:cNvSpPr/>
          <p:nvPr/>
        </p:nvSpPr>
        <p:spPr>
          <a:xfrm>
            <a:off x="11931892" y="7863958"/>
            <a:ext cx="1036741" cy="416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79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/>
      <p:bldP spid="11" grpId="0"/>
      <p:bldP spid="12" grpId="0"/>
      <p:bldP spid="13" grpId="0"/>
      <p:bldP spid="14" grpId="0"/>
      <p:bldP spid="15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51" grpId="0"/>
      <p:bldP spid="52" grpId="0" animBg="1"/>
      <p:bldP spid="53" grpId="0"/>
      <p:bldP spid="65" grpId="0"/>
      <p:bldP spid="69" grpId="0"/>
      <p:bldP spid="70" grpId="0"/>
      <p:bldP spid="71" grpId="0"/>
      <p:bldP spid="72" grpId="0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7C6EA-97A7-3ACC-2671-198DB86A4845}"/>
              </a:ext>
            </a:extLst>
          </p:cNvPr>
          <p:cNvSpPr/>
          <p:nvPr/>
        </p:nvSpPr>
        <p:spPr>
          <a:xfrm>
            <a:off x="3194586" y="23132"/>
            <a:ext cx="90905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 algn="ctr"/>
            <a:r>
              <a:rPr lang="en-US" sz="3200" b="1" dirty="0">
                <a:latin typeface="Corbel" panose="020B0503020204020204" pitchFamily="34" charset="0"/>
              </a:rPr>
              <a:t>How to build back our complete DNA sequence?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155F1B9-B8A6-C682-7AEA-7F5B5902F376}"/>
              </a:ext>
            </a:extLst>
          </p:cNvPr>
          <p:cNvSpPr/>
          <p:nvPr/>
        </p:nvSpPr>
        <p:spPr>
          <a:xfrm>
            <a:off x="11931892" y="7863958"/>
            <a:ext cx="1036741" cy="416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E60282B-D416-B1DE-59FE-AE00572633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6384468"/>
              </p:ext>
            </p:extLst>
          </p:nvPr>
        </p:nvGraphicFramePr>
        <p:xfrm>
          <a:off x="2882765" y="2313783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FE8310-F22E-8FF1-3369-BE2056DF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0531076"/>
              </p:ext>
            </p:extLst>
          </p:nvPr>
        </p:nvGraphicFramePr>
        <p:xfrm>
          <a:off x="980288" y="2829996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8E04B2C-24B3-F9E7-6780-12EB229E284A}"/>
              </a:ext>
            </a:extLst>
          </p:cNvPr>
          <p:cNvSpPr txBox="1"/>
          <p:nvPr/>
        </p:nvSpPr>
        <p:spPr>
          <a:xfrm>
            <a:off x="360130" y="946699"/>
            <a:ext cx="63986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2000" b="1" dirty="0">
                <a:effectLst>
                  <a:glow rad="101600">
                    <a:schemeClr val="bg1">
                      <a:alpha val="60000"/>
                    </a:schemeClr>
                  </a:glow>
                </a:effectLst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 need to be assembled to build back our complete DNA sequence, which is similar to solving a puzzle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EF797DD-B91A-0FE5-CE6A-310BB1AF216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22117" y="4999087"/>
            <a:ext cx="2190750" cy="2160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4D203FF-3EC6-12B4-9776-A1043CCA2DB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4608" y="4999087"/>
            <a:ext cx="2232561" cy="21600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8099E96E-A005-A4EC-7501-7B35DD5D07F5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28687" y="5106832"/>
            <a:ext cx="274328" cy="30432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C9AA158B-60F2-4C6C-E3C4-5CCB893D4B6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48457" y="5833259"/>
            <a:ext cx="274328" cy="30432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1DCDFF9-F2DA-18CB-5BF8-EA3C7DFBA40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53163" y="6524782"/>
            <a:ext cx="286585" cy="250706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AC167FDF-6F79-C720-B1F9-6BFFEB84228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733252" y="7309006"/>
            <a:ext cx="274328" cy="30432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155AB08-08B0-20BE-EF8D-DF97D08C7C6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141719" y="7246130"/>
            <a:ext cx="274328" cy="30432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2441FD9-7F0C-15C1-BF89-C260A7763F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998427" y="6498385"/>
            <a:ext cx="286585" cy="250706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946BB02-C2D1-96EA-B29E-58E88DA09EB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122579" y="7357668"/>
            <a:ext cx="286585" cy="250706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8D5382D-EAC5-CBE3-950A-87DC723134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49236" y="7262701"/>
            <a:ext cx="274328" cy="30432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0BB28023-F386-4438-05BE-E8ECAC0C289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385608" y="7240102"/>
            <a:ext cx="286585" cy="250706"/>
          </a:xfrm>
          <a:prstGeom prst="rect">
            <a:avLst/>
          </a:prstGeom>
        </p:spPr>
      </p:pic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85ADD914-EDEE-223C-5FDC-E68E33C9D88F}"/>
              </a:ext>
            </a:extLst>
          </p:cNvPr>
          <p:cNvCxnSpPr>
            <a:cxnSpLocks/>
          </p:cNvCxnSpPr>
          <p:nvPr/>
        </p:nvCxnSpPr>
        <p:spPr>
          <a:xfrm flipV="1">
            <a:off x="4367787" y="7503287"/>
            <a:ext cx="709259" cy="3056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10584094-D715-EBD9-C300-9D5689922701}"/>
              </a:ext>
            </a:extLst>
          </p:cNvPr>
          <p:cNvSpPr txBox="1"/>
          <p:nvPr/>
        </p:nvSpPr>
        <p:spPr>
          <a:xfrm>
            <a:off x="2955216" y="7565956"/>
            <a:ext cx="1391088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73" dirty="0">
                <a:solidFill>
                  <a:sysClr val="windowText" lastClr="000000"/>
                </a:solidFill>
              </a:rPr>
              <a:t>Reads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15DDDC68-1F04-4CF4-726A-E270FC0A2B05}"/>
              </a:ext>
            </a:extLst>
          </p:cNvPr>
          <p:cNvCxnSpPr>
            <a:cxnSpLocks/>
          </p:cNvCxnSpPr>
          <p:nvPr/>
        </p:nvCxnSpPr>
        <p:spPr>
          <a:xfrm flipV="1">
            <a:off x="4427952" y="7654831"/>
            <a:ext cx="1315747" cy="2892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AE74C540-81AA-62F1-FD8E-2CA6C9257BA8}"/>
              </a:ext>
            </a:extLst>
          </p:cNvPr>
          <p:cNvSpPr txBox="1"/>
          <p:nvPr/>
        </p:nvSpPr>
        <p:spPr>
          <a:xfrm>
            <a:off x="384581" y="7167772"/>
            <a:ext cx="2318151" cy="4267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73" dirty="0">
                <a:solidFill>
                  <a:sysClr val="windowText" lastClr="000000"/>
                </a:solidFill>
              </a:rPr>
              <a:t>Reference genome</a:t>
            </a:r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B3439C4D-C8A5-CD7D-E2DF-5DFFB287E7B2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418694" y="1881264"/>
            <a:ext cx="1927858" cy="1900800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85FB18FD-2688-D27C-F8D7-FFF469791D7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86215" y="1785875"/>
            <a:ext cx="274328" cy="30432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092AEB28-0DFA-38F4-E554-AA2B66570BB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505985" y="2512302"/>
            <a:ext cx="274328" cy="30432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67AF58E8-6384-7729-C5B7-8FFCDFBA95F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805257" y="2710633"/>
            <a:ext cx="286585" cy="250706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2481EB76-D3C6-CEEB-036B-7AA9AF93B0C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669522" y="3878271"/>
            <a:ext cx="274328" cy="30432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B2538DA-8239-AF11-624A-898BA6EBA2A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96148" y="3646353"/>
            <a:ext cx="274328" cy="30432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7A58E3C8-32C3-1435-7ABB-466827FDDFA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455955" y="3177428"/>
            <a:ext cx="286585" cy="250706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0732AEB6-3898-26DD-2E84-8174259B905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884172" y="3881980"/>
            <a:ext cx="286585" cy="250706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594520F5-76DA-A416-95C8-0C4221A11A0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391056" y="3885580"/>
            <a:ext cx="286585" cy="250706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FEA5A596-2ED8-6D77-80E8-814A07567AED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52858" y="1873330"/>
            <a:ext cx="1925623" cy="1898594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F5725369-18CE-57DF-56FB-065E411E848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719288" y="2098534"/>
            <a:ext cx="274328" cy="30432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2F23CF34-1789-1A88-9AFA-CACE464BA3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42393" y="2500614"/>
            <a:ext cx="286585" cy="250706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08553946-F631-4749-79B9-B367500E2A9C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05938" y="3892574"/>
            <a:ext cx="274328" cy="304329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A4924468-ECA1-EF01-3857-DDC0D91DDDC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58319" y="3701087"/>
            <a:ext cx="274328" cy="30432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C05D3018-209C-9164-71B0-B199E6C3FA56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692697" y="3262164"/>
            <a:ext cx="286585" cy="250706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7DA-162A-0C59-0F89-2845DB130BC4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88891" y="3872368"/>
            <a:ext cx="286585" cy="250706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F6615192-0664-B8D7-2690-8CD49E5F6A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62168" y="3833217"/>
            <a:ext cx="274328" cy="30432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254B4D8-CE61-5E80-070B-F8E91A16745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08525">
            <a:off x="9840617" y="6624101"/>
            <a:ext cx="1398228" cy="1378732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99306CA4-F580-C953-3596-5F44FFCAEE84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7244" y="5535953"/>
            <a:ext cx="1481658" cy="1409505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74A64778-AB8C-30CF-EAA3-0CDF7F26FF29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20159752">
            <a:off x="7893793" y="6495509"/>
            <a:ext cx="1398228" cy="1357184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093DAE24-FB6D-8A56-1C9A-DEDD195C0B25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175721">
            <a:off x="8340275" y="5665700"/>
            <a:ext cx="1398229" cy="1395138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BC475567-3F39-0B82-F2E8-C9C7A299B04F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06445" y="5390688"/>
            <a:ext cx="1579586" cy="1557416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46F1FC8E-307D-6269-071D-90EBBC2C8FAE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36201" y="5604670"/>
            <a:ext cx="274328" cy="30432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B4E94938-7338-DAB9-5C30-DA55F4D005E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340907" y="6296193"/>
            <a:ext cx="286585" cy="250706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17382499-FBF8-DAAC-31F0-749A55C0245B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512567" y="7057296"/>
            <a:ext cx="274328" cy="304329"/>
          </a:xfrm>
          <a:prstGeom prst="rect">
            <a:avLst/>
          </a:prstGeom>
        </p:spPr>
      </p:pic>
      <p:pic>
        <p:nvPicPr>
          <p:cNvPr id="137" name="Picture 136">
            <a:extLst>
              <a:ext uri="{FF2B5EF4-FFF2-40B4-BE49-F238E27FC236}">
                <a16:creationId xmlns:a16="http://schemas.microsoft.com/office/drawing/2014/main" id="{95AC768D-C118-D665-A31D-FAD96D110E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929569" y="6669505"/>
            <a:ext cx="274328" cy="304329"/>
          </a:xfrm>
          <a:prstGeom prst="rect">
            <a:avLst/>
          </a:prstGeom>
        </p:spPr>
      </p:pic>
      <p:pic>
        <p:nvPicPr>
          <p:cNvPr id="138" name="Picture 137">
            <a:extLst>
              <a:ext uri="{FF2B5EF4-FFF2-40B4-BE49-F238E27FC236}">
                <a16:creationId xmlns:a16="http://schemas.microsoft.com/office/drawing/2014/main" id="{2E2F5E42-47B0-7FF9-7978-EA19EE1F8D48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86171" y="6269796"/>
            <a:ext cx="286585" cy="250706"/>
          </a:xfrm>
          <a:prstGeom prst="rect">
            <a:avLst/>
          </a:prstGeom>
        </p:spPr>
      </p:pic>
      <p:pic>
        <p:nvPicPr>
          <p:cNvPr id="139" name="Picture 138">
            <a:extLst>
              <a:ext uri="{FF2B5EF4-FFF2-40B4-BE49-F238E27FC236}">
                <a16:creationId xmlns:a16="http://schemas.microsoft.com/office/drawing/2014/main" id="{4116DE5F-E3B9-67B2-59AB-DD0B8C6ED61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901894" y="7105958"/>
            <a:ext cx="286585" cy="250706"/>
          </a:xfrm>
          <a:prstGeom prst="rect">
            <a:avLst/>
          </a:prstGeom>
        </p:spPr>
      </p:pic>
      <p:pic>
        <p:nvPicPr>
          <p:cNvPr id="140" name="Picture 139">
            <a:extLst>
              <a:ext uri="{FF2B5EF4-FFF2-40B4-BE49-F238E27FC236}">
                <a16:creationId xmlns:a16="http://schemas.microsoft.com/office/drawing/2014/main" id="{8495D2B9-9D35-82EB-0544-60407026600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521212" y="6973834"/>
            <a:ext cx="274328" cy="304329"/>
          </a:xfrm>
          <a:prstGeom prst="rect">
            <a:avLst/>
          </a:prstGeom>
        </p:spPr>
      </p:pic>
      <p:pic>
        <p:nvPicPr>
          <p:cNvPr id="142" name="Picture 141">
            <a:extLst>
              <a:ext uri="{FF2B5EF4-FFF2-40B4-BE49-F238E27FC236}">
                <a16:creationId xmlns:a16="http://schemas.microsoft.com/office/drawing/2014/main" id="{7F163908-4E52-4CEF-58C3-FA88BDCC514A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160767" y="7096728"/>
            <a:ext cx="286585" cy="250706"/>
          </a:xfrm>
          <a:prstGeom prst="rect">
            <a:avLst/>
          </a:prstGeom>
        </p:spPr>
      </p:pic>
      <p:pic>
        <p:nvPicPr>
          <p:cNvPr id="143" name="Picture 142">
            <a:extLst>
              <a:ext uri="{FF2B5EF4-FFF2-40B4-BE49-F238E27FC236}">
                <a16:creationId xmlns:a16="http://schemas.microsoft.com/office/drawing/2014/main" id="{F9904795-6F67-7FDB-E86C-15D22804EC1E}"/>
              </a:ext>
            </a:extLst>
          </p:cNvPr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10618" y="1843721"/>
            <a:ext cx="1456380" cy="2020585"/>
          </a:xfrm>
          <a:prstGeom prst="rect">
            <a:avLst/>
          </a:prstGeom>
        </p:spPr>
      </p:pic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FCFEC7D9-C3C1-5CCB-1BBF-0ACE7E623F34}"/>
              </a:ext>
            </a:extLst>
          </p:cNvPr>
          <p:cNvCxnSpPr>
            <a:cxnSpLocks/>
          </p:cNvCxnSpPr>
          <p:nvPr/>
        </p:nvCxnSpPr>
        <p:spPr>
          <a:xfrm flipV="1">
            <a:off x="11737148" y="2081669"/>
            <a:ext cx="576000" cy="251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857C45C8-FAB5-50ED-DDD7-F4D491BF17B3}"/>
              </a:ext>
            </a:extLst>
          </p:cNvPr>
          <p:cNvCxnSpPr>
            <a:cxnSpLocks/>
          </p:cNvCxnSpPr>
          <p:nvPr/>
        </p:nvCxnSpPr>
        <p:spPr>
          <a:xfrm flipH="1" flipV="1">
            <a:off x="9797299" y="3128471"/>
            <a:ext cx="1217813" cy="2513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4956505-9740-EE54-634D-0DC564C672B3}"/>
              </a:ext>
            </a:extLst>
          </p:cNvPr>
          <p:cNvSpPr txBox="1"/>
          <p:nvPr/>
        </p:nvSpPr>
        <p:spPr>
          <a:xfrm>
            <a:off x="7421349" y="666529"/>
            <a:ext cx="778981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A Difficult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When we compare two unsolved puzzles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 (e.g., reads from tumor cells compared to reads from healthy cells)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F9FAD9-AF79-70B0-382A-7DAD9B8877C8}"/>
              </a:ext>
            </a:extLst>
          </p:cNvPr>
          <p:cNvSpPr txBox="1"/>
          <p:nvPr/>
        </p:nvSpPr>
        <p:spPr>
          <a:xfrm>
            <a:off x="7193735" y="4291792"/>
            <a:ext cx="819072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A Very Difficult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When we do not know the sample donor, we cannot determine which reference genome to be used. We end up using a huge database of all know reference genomes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D38EE707-B5F6-39A7-9EC4-0F7D6DEB5853}"/>
              </a:ext>
            </a:extLst>
          </p:cNvPr>
          <p:cNvSpPr txBox="1"/>
          <p:nvPr/>
        </p:nvSpPr>
        <p:spPr>
          <a:xfrm>
            <a:off x="438150" y="3947903"/>
            <a:ext cx="58468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rbel" panose="020B0503020204020204" pitchFamily="34" charset="0"/>
              </a:rPr>
              <a:t>Solving the Puzzle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By locating each read based on its similarity </a:t>
            </a:r>
          </a:p>
          <a:p>
            <a:pPr algn="ctr"/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Corbel" panose="020B0503020204020204" pitchFamily="34" charset="0"/>
              </a:rPr>
              <a:t>with subsequences of a reference genome</a:t>
            </a:r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F714902-C7BF-1DF8-3541-A70755CA6C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61642" y="7692345"/>
            <a:ext cx="1844775" cy="396000"/>
          </a:xfrm>
          <a:prstGeom prst="rect">
            <a:avLst/>
          </a:prstGeom>
        </p:spPr>
      </p:pic>
      <p:graphicFrame>
        <p:nvGraphicFramePr>
          <p:cNvPr id="153" name="Table 152">
            <a:extLst>
              <a:ext uri="{FF2B5EF4-FFF2-40B4-BE49-F238E27FC236}">
                <a16:creationId xmlns:a16="http://schemas.microsoft.com/office/drawing/2014/main" id="{2EE3C096-BDA5-1765-3183-08EF99F130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6726208"/>
              </p:ext>
            </p:extLst>
          </p:nvPr>
        </p:nvGraphicFramePr>
        <p:xfrm>
          <a:off x="3968306" y="2827492"/>
          <a:ext cx="1908466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638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3854756440"/>
                    </a:ext>
                  </a:extLst>
                </a:gridCol>
                <a:gridCol w="272638">
                  <a:extLst>
                    <a:ext uri="{9D8B030D-6E8A-4147-A177-3AD203B41FA5}">
                      <a16:colId xmlns:a16="http://schemas.microsoft.com/office/drawing/2014/main" val="309675951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32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  <p:graphicFrame>
        <p:nvGraphicFramePr>
          <p:cNvPr id="154" name="Table 153">
            <a:extLst>
              <a:ext uri="{FF2B5EF4-FFF2-40B4-BE49-F238E27FC236}">
                <a16:creationId xmlns:a16="http://schemas.microsoft.com/office/drawing/2014/main" id="{1E546C6C-1ECC-8BAB-73C9-9508126923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820378"/>
              </p:ext>
            </p:extLst>
          </p:nvPr>
        </p:nvGraphicFramePr>
        <p:xfrm>
          <a:off x="980288" y="1791027"/>
          <a:ext cx="2441907" cy="331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323">
                  <a:extLst>
                    <a:ext uri="{9D8B030D-6E8A-4147-A177-3AD203B41FA5}">
                      <a16:colId xmlns:a16="http://schemas.microsoft.com/office/drawing/2014/main" val="4294526292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5886679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18314518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70826332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3610958061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363512348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76625544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866799953"/>
                    </a:ext>
                  </a:extLst>
                </a:gridCol>
                <a:gridCol w="271323">
                  <a:extLst>
                    <a:ext uri="{9D8B030D-6E8A-4147-A177-3AD203B41FA5}">
                      <a16:colId xmlns:a16="http://schemas.microsoft.com/office/drawing/2014/main" val="205009210"/>
                    </a:ext>
                  </a:extLst>
                </a:gridCol>
              </a:tblGrid>
              <a:tr h="2736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E610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8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184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0791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7" grpId="0"/>
      <p:bldP spid="86" grpId="0"/>
      <p:bldP spid="89" grpId="0"/>
      <p:bldP spid="149" grpId="0"/>
      <p:bldP spid="150" grpId="0"/>
      <p:bldP spid="15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Rectangle 75">
            <a:extLst>
              <a:ext uri="{FF2B5EF4-FFF2-40B4-BE49-F238E27FC236}">
                <a16:creationId xmlns:a16="http://schemas.microsoft.com/office/drawing/2014/main" id="{1155F1B9-B8A6-C682-7AEA-7F5B5902F376}"/>
              </a:ext>
            </a:extLst>
          </p:cNvPr>
          <p:cNvSpPr/>
          <p:nvPr/>
        </p:nvSpPr>
        <p:spPr>
          <a:xfrm>
            <a:off x="11931892" y="7863958"/>
            <a:ext cx="1036741" cy="416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2" name="Picture 151">
            <a:extLst>
              <a:ext uri="{FF2B5EF4-FFF2-40B4-BE49-F238E27FC236}">
                <a16:creationId xmlns:a16="http://schemas.microsoft.com/office/drawing/2014/main" id="{EF714902-C7BF-1DF8-3541-A70755CA6CE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5311" y="124521"/>
            <a:ext cx="1844775" cy="396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90B754A-5A4A-5A5A-D085-EC2CD70BB0DD}"/>
              </a:ext>
            </a:extLst>
          </p:cNvPr>
          <p:cNvSpPr txBox="1">
            <a:spLocks/>
          </p:cNvSpPr>
          <p:nvPr/>
        </p:nvSpPr>
        <p:spPr>
          <a:xfrm>
            <a:off x="2886260" y="11156"/>
            <a:ext cx="4033434" cy="7619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110404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7244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b="1" dirty="0">
                <a:latin typeface="Corbel" panose="020B0503020204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Our Research Goal</a:t>
            </a:r>
            <a:endParaRPr lang="en-US" sz="6600" b="1" dirty="0">
              <a:latin typeface="Corbel" panose="020B050302020402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E54AFAA-BC47-E5BD-701C-0B921201A620}"/>
              </a:ext>
            </a:extLst>
          </p:cNvPr>
          <p:cNvSpPr txBox="1">
            <a:spLocks/>
          </p:cNvSpPr>
          <p:nvPr/>
        </p:nvSpPr>
        <p:spPr>
          <a:xfrm>
            <a:off x="2886260" y="759169"/>
            <a:ext cx="8636717" cy="1015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1104047" rtl="0" eaLnBrk="1" latinLnBrk="0" hangingPunct="1">
              <a:lnSpc>
                <a:spcPct val="90000"/>
              </a:lnSpc>
              <a:spcBef>
                <a:spcPts val="1207"/>
              </a:spcBef>
              <a:buFont typeface="Arial" panose="020B0604020202020204" pitchFamily="34" charset="0"/>
              <a:buNone/>
              <a:defRPr sz="28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2023" indent="0" algn="ctr" defTabSz="1104047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None/>
              <a:defRPr sz="241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04047" indent="0" algn="ctr" defTabSz="1104047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None/>
              <a:defRPr sz="2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56070" indent="0" algn="ctr" defTabSz="1104047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None/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8093" indent="0" algn="ctr" defTabSz="1104047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None/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60116" indent="0" algn="ctr" defTabSz="1104047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None/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12140" indent="0" algn="ctr" defTabSz="1104047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None/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64163" indent="0" algn="ctr" defTabSz="1104047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None/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16186" indent="0" algn="ctr" defTabSz="1104047" rtl="0" eaLnBrk="1" latinLnBrk="0" hangingPunct="1">
              <a:lnSpc>
                <a:spcPct val="90000"/>
              </a:lnSpc>
              <a:spcBef>
                <a:spcPts val="604"/>
              </a:spcBef>
              <a:buFont typeface="Arial" panose="020B0604020202020204" pitchFamily="34" charset="0"/>
              <a:buNone/>
              <a:defRPr sz="193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rgbClr val="0432FF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</a:t>
            </a:r>
            <a:r>
              <a:rPr lang="en-US" sz="2400" dirty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efficient</a:t>
            </a:r>
            <a:r>
              <a:rPr lang="en-US" sz="2400" dirty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dirty="0">
                <a:solidFill>
                  <a:srgbClr val="0432FF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computational genomic analyses </a:t>
            </a:r>
          </a:p>
          <a:p>
            <a:pPr algn="l">
              <a:spcBef>
                <a:spcPts val="0"/>
              </a:spcBef>
            </a:pPr>
            <a:r>
              <a:rPr lang="en-US" sz="2400" dirty="0">
                <a:solidFill>
                  <a:srgbClr val="0432FF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by rethinking the</a:t>
            </a:r>
            <a:r>
              <a:rPr lang="en-US" sz="2400" dirty="0"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complete compute stack</a:t>
            </a:r>
            <a:endParaRPr lang="en-US" sz="2400" dirty="0"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ADEA9E2A-8AEE-8DD8-3323-9FAF27537967}"/>
              </a:ext>
            </a:extLst>
          </p:cNvPr>
          <p:cNvSpPr/>
          <p:nvPr/>
        </p:nvSpPr>
        <p:spPr>
          <a:xfrm>
            <a:off x="9390149" y="1197203"/>
            <a:ext cx="2196000" cy="396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Hardware</a:t>
            </a:r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2AD72232-FCB0-AC4A-C231-4670CA6ACA1D}"/>
              </a:ext>
            </a:extLst>
          </p:cNvPr>
          <p:cNvSpPr/>
          <p:nvPr/>
        </p:nvSpPr>
        <p:spPr>
          <a:xfrm>
            <a:off x="9390149" y="812033"/>
            <a:ext cx="2196000" cy="396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Software</a:t>
            </a:r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DD2C4050-8B23-6D15-CBC1-C438A37D6067}"/>
              </a:ext>
            </a:extLst>
          </p:cNvPr>
          <p:cNvSpPr/>
          <p:nvPr/>
        </p:nvSpPr>
        <p:spPr>
          <a:xfrm>
            <a:off x="9390149" y="426862"/>
            <a:ext cx="2196000" cy="396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Algorithms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F02B28B6-A2E3-A3A3-CDF8-3F64FF65FD8F}"/>
              </a:ext>
            </a:extLst>
          </p:cNvPr>
          <p:cNvSpPr/>
          <p:nvPr/>
        </p:nvSpPr>
        <p:spPr>
          <a:xfrm>
            <a:off x="9390149" y="41691"/>
            <a:ext cx="2196000" cy="396000"/>
          </a:xfrm>
          <a:prstGeom prst="cub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ysClr val="windowText" lastClr="000000"/>
                </a:solidFill>
              </a:rPr>
              <a:t>Genomic Data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E9F1D55-3FF8-862F-8392-E0ADD7321232}"/>
              </a:ext>
            </a:extLst>
          </p:cNvPr>
          <p:cNvSpPr/>
          <p:nvPr/>
        </p:nvSpPr>
        <p:spPr>
          <a:xfrm>
            <a:off x="2229870" y="2301920"/>
            <a:ext cx="2072779" cy="5786425"/>
          </a:xfrm>
          <a:prstGeom prst="roundRect">
            <a:avLst>
              <a:gd name="adj" fmla="val 47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Google Shape;261;p17">
            <a:extLst>
              <a:ext uri="{FF2B5EF4-FFF2-40B4-BE49-F238E27FC236}">
                <a16:creationId xmlns:a16="http://schemas.microsoft.com/office/drawing/2014/main" id="{74379E6B-9FF1-3301-F7D0-EAFD76C04F3D}"/>
              </a:ext>
            </a:extLst>
          </p:cNvPr>
          <p:cNvSpPr/>
          <p:nvPr/>
        </p:nvSpPr>
        <p:spPr>
          <a:xfrm>
            <a:off x="2306859" y="2359734"/>
            <a:ext cx="1920613" cy="720000"/>
          </a:xfrm>
          <a:prstGeom prst="roundRect">
            <a:avLst>
              <a:gd name="adj" fmla="val 10000"/>
            </a:avLst>
          </a:prstGeom>
          <a:solidFill>
            <a:srgbClr val="008F0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 Mapping</a:t>
            </a:r>
            <a:endParaRPr sz="1100" b="1" dirty="0">
              <a:solidFill>
                <a:schemeClr val="bg1"/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9ED1046-D8DE-796E-AA08-7166CDD3BE65}"/>
              </a:ext>
            </a:extLst>
          </p:cNvPr>
          <p:cNvSpPr/>
          <p:nvPr/>
        </p:nvSpPr>
        <p:spPr>
          <a:xfrm>
            <a:off x="75328" y="2301920"/>
            <a:ext cx="2072779" cy="5786425"/>
          </a:xfrm>
          <a:prstGeom prst="roundRect">
            <a:avLst>
              <a:gd name="adj" fmla="val 47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FAFC708-CB2A-F515-3087-FF33219901FB}"/>
              </a:ext>
            </a:extLst>
          </p:cNvPr>
          <p:cNvSpPr/>
          <p:nvPr/>
        </p:nvSpPr>
        <p:spPr>
          <a:xfrm>
            <a:off x="3257886" y="3404585"/>
            <a:ext cx="991890" cy="172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79C717-37C4-F05D-0CFB-B5242707F249}"/>
              </a:ext>
            </a:extLst>
          </p:cNvPr>
          <p:cNvSpPr/>
          <p:nvPr/>
        </p:nvSpPr>
        <p:spPr>
          <a:xfrm>
            <a:off x="2414610" y="3250960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4808EEF-F338-68F4-84DC-C414860B83B8}"/>
              </a:ext>
            </a:extLst>
          </p:cNvPr>
          <p:cNvSpPr/>
          <p:nvPr/>
        </p:nvSpPr>
        <p:spPr>
          <a:xfrm rot="18208281">
            <a:off x="2682020" y="3322728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837EFC-14D7-5EC2-28B3-29A7E4050E4A}"/>
              </a:ext>
            </a:extLst>
          </p:cNvPr>
          <p:cNvSpPr/>
          <p:nvPr/>
        </p:nvSpPr>
        <p:spPr>
          <a:xfrm rot="2304115">
            <a:off x="2434339" y="3480944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Google Shape;261;p17">
            <a:extLst>
              <a:ext uri="{FF2B5EF4-FFF2-40B4-BE49-F238E27FC236}">
                <a16:creationId xmlns:a16="http://schemas.microsoft.com/office/drawing/2014/main" id="{A5F839AD-9EDE-82A1-6029-4045B1FBFDDC}"/>
              </a:ext>
            </a:extLst>
          </p:cNvPr>
          <p:cNvSpPr/>
          <p:nvPr/>
        </p:nvSpPr>
        <p:spPr>
          <a:xfrm>
            <a:off x="151411" y="2359734"/>
            <a:ext cx="1920613" cy="720000"/>
          </a:xfrm>
          <a:prstGeom prst="roundRect">
            <a:avLst>
              <a:gd name="adj" fmla="val 10000"/>
            </a:avLst>
          </a:prstGeom>
          <a:solidFill>
            <a:srgbClr val="0432FF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2000" b="1" dirty="0" err="1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Basecalling</a:t>
            </a:r>
            <a:endParaRPr sz="1100" b="1" dirty="0">
              <a:solidFill>
                <a:schemeClr val="bg1"/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2D7F21-9D5B-6F15-F317-692FDBA2D201}"/>
              </a:ext>
            </a:extLst>
          </p:cNvPr>
          <p:cNvSpPr txBox="1"/>
          <p:nvPr/>
        </p:nvSpPr>
        <p:spPr>
          <a:xfrm>
            <a:off x="-48778" y="4182125"/>
            <a:ext cx="234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Raw sequencing data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6BCAB34-354C-A8C3-C38F-9E4A0D00C6A7}"/>
              </a:ext>
            </a:extLst>
          </p:cNvPr>
          <p:cNvCxnSpPr>
            <a:cxnSpLocks/>
          </p:cNvCxnSpPr>
          <p:nvPr/>
        </p:nvCxnSpPr>
        <p:spPr>
          <a:xfrm>
            <a:off x="1389400" y="4045871"/>
            <a:ext cx="7057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CEACE99-78CD-A911-F331-1DEA70C111B2}"/>
              </a:ext>
            </a:extLst>
          </p:cNvPr>
          <p:cNvCxnSpPr>
            <a:cxnSpLocks/>
          </p:cNvCxnSpPr>
          <p:nvPr/>
        </p:nvCxnSpPr>
        <p:spPr>
          <a:xfrm flipV="1">
            <a:off x="1378735" y="3253783"/>
            <a:ext cx="0" cy="8056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45B0DC3E-821F-2540-47E3-45BEE6AC6658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86669" y="3420459"/>
            <a:ext cx="655243" cy="57857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7F0BCCA2-1963-7A4C-B40B-064A4EF8691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283313" y="3204028"/>
            <a:ext cx="958157" cy="78039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CA2576E-7909-04E8-6686-BA71A882A661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051" y="3441209"/>
            <a:ext cx="958157" cy="78039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72B25CE-E737-1405-E212-072D70B9B3BE}"/>
              </a:ext>
            </a:extLst>
          </p:cNvPr>
          <p:cNvSpPr txBox="1"/>
          <p:nvPr/>
        </p:nvSpPr>
        <p:spPr>
          <a:xfrm>
            <a:off x="5067006" y="4960369"/>
            <a:ext cx="366291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80%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6A8FE6-702A-E40E-AEF8-AE26820E800D}"/>
              </a:ext>
            </a:extLst>
          </p:cNvPr>
          <p:cNvSpPr txBox="1"/>
          <p:nvPr/>
        </p:nvSpPr>
        <p:spPr>
          <a:xfrm>
            <a:off x="5902363" y="4958202"/>
            <a:ext cx="39527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dirty="0">
                <a:solidFill>
                  <a:prstClr val="black"/>
                </a:solidFill>
              </a:rPr>
              <a:t>50%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5DE413-651C-88C3-DAAC-F90690474108}"/>
              </a:ext>
            </a:extLst>
          </p:cNvPr>
          <p:cNvSpPr/>
          <p:nvPr/>
        </p:nvSpPr>
        <p:spPr>
          <a:xfrm>
            <a:off x="2540383" y="4737817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8EC77-E36C-840A-CCD9-8DED55469276}"/>
              </a:ext>
            </a:extLst>
          </p:cNvPr>
          <p:cNvSpPr/>
          <p:nvPr/>
        </p:nvSpPr>
        <p:spPr>
          <a:xfrm>
            <a:off x="2692783" y="4890217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F7BF6E1-6705-6B76-A989-78D7FA83D4B5}"/>
              </a:ext>
            </a:extLst>
          </p:cNvPr>
          <p:cNvSpPr/>
          <p:nvPr/>
        </p:nvSpPr>
        <p:spPr>
          <a:xfrm>
            <a:off x="2845183" y="5042617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E24729-6716-046B-B304-EF31E28DDE72}"/>
              </a:ext>
            </a:extLst>
          </p:cNvPr>
          <p:cNvSpPr/>
          <p:nvPr/>
        </p:nvSpPr>
        <p:spPr>
          <a:xfrm>
            <a:off x="562827" y="4964178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3D291D5-1D07-AD82-9B8E-FF00F5A2AD20}"/>
              </a:ext>
            </a:extLst>
          </p:cNvPr>
          <p:cNvSpPr/>
          <p:nvPr/>
        </p:nvSpPr>
        <p:spPr>
          <a:xfrm>
            <a:off x="715227" y="5116578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9810259-A235-5742-AC06-DFB834A703AB}"/>
              </a:ext>
            </a:extLst>
          </p:cNvPr>
          <p:cNvSpPr/>
          <p:nvPr/>
        </p:nvSpPr>
        <p:spPr>
          <a:xfrm>
            <a:off x="867627" y="5268978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5759995-F962-B87D-5665-2EFBF0D0FC45}"/>
              </a:ext>
            </a:extLst>
          </p:cNvPr>
          <p:cNvSpPr/>
          <p:nvPr/>
        </p:nvSpPr>
        <p:spPr>
          <a:xfrm>
            <a:off x="1081869" y="4956675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4A87B5C-5EFB-F7AE-A0D1-B9F9D1F5261A}"/>
              </a:ext>
            </a:extLst>
          </p:cNvPr>
          <p:cNvSpPr/>
          <p:nvPr/>
        </p:nvSpPr>
        <p:spPr>
          <a:xfrm>
            <a:off x="1234269" y="5109075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D8B3F2C-D601-4718-F14D-89F0062B11E9}"/>
              </a:ext>
            </a:extLst>
          </p:cNvPr>
          <p:cNvSpPr/>
          <p:nvPr/>
        </p:nvSpPr>
        <p:spPr>
          <a:xfrm>
            <a:off x="1386669" y="5261475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5BFE00-D9ED-3A69-44F1-A1A6AE74DD24}"/>
              </a:ext>
            </a:extLst>
          </p:cNvPr>
          <p:cNvSpPr txBox="1"/>
          <p:nvPr/>
        </p:nvSpPr>
        <p:spPr>
          <a:xfrm>
            <a:off x="-57150" y="5370507"/>
            <a:ext cx="234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Sequencing reads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8" name="Down Arrow 37">
            <a:extLst>
              <a:ext uri="{FF2B5EF4-FFF2-40B4-BE49-F238E27FC236}">
                <a16:creationId xmlns:a16="http://schemas.microsoft.com/office/drawing/2014/main" id="{63272232-99DF-AC54-6F71-24E7D0E3E48C}"/>
              </a:ext>
            </a:extLst>
          </p:cNvPr>
          <p:cNvSpPr/>
          <p:nvPr/>
        </p:nvSpPr>
        <p:spPr>
          <a:xfrm>
            <a:off x="928828" y="4516796"/>
            <a:ext cx="206827" cy="3702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D5FB06D-9411-CB8E-2FB7-583D978631AA}"/>
              </a:ext>
            </a:extLst>
          </p:cNvPr>
          <p:cNvSpPr txBox="1"/>
          <p:nvPr/>
        </p:nvSpPr>
        <p:spPr>
          <a:xfrm>
            <a:off x="40113" y="6136639"/>
            <a:ext cx="2100280" cy="1938992"/>
          </a:xfrm>
          <a:prstGeom prst="rect">
            <a:avLst/>
          </a:prstGeom>
          <a:noFill/>
        </p:spPr>
        <p:txBody>
          <a:bodyPr wrap="square" lIns="90000" rtlCol="0" anchor="b" anchorCtr="0">
            <a:spAutoFit/>
          </a:bodyPr>
          <a:lstStyle/>
          <a:p>
            <a:pPr algn="ctr"/>
            <a:r>
              <a:rPr lang="en-US" dirty="0"/>
              <a:t>RUBICON</a:t>
            </a:r>
          </a:p>
          <a:p>
            <a:pPr algn="ctr"/>
            <a:r>
              <a:rPr lang="en-US" sz="1200" dirty="0"/>
              <a:t>Genome Biology 2024</a:t>
            </a:r>
          </a:p>
          <a:p>
            <a:pPr algn="ctr"/>
            <a:r>
              <a:rPr lang="en-US" dirty="0" err="1"/>
              <a:t>RawAlign</a:t>
            </a:r>
            <a:r>
              <a:rPr lang="en-US" dirty="0"/>
              <a:t> </a:t>
            </a:r>
          </a:p>
          <a:p>
            <a:pPr algn="ctr"/>
            <a:r>
              <a:rPr lang="en-US" sz="1200" dirty="0" err="1"/>
              <a:t>arXiv</a:t>
            </a:r>
            <a:r>
              <a:rPr lang="en-US" sz="1200" dirty="0"/>
              <a:t> 2023</a:t>
            </a:r>
          </a:p>
          <a:p>
            <a:pPr algn="ctr"/>
            <a:r>
              <a:rPr lang="en-US" dirty="0" err="1"/>
              <a:t>TargetCall</a:t>
            </a:r>
            <a:endParaRPr lang="en-US" dirty="0"/>
          </a:p>
          <a:p>
            <a:pPr algn="ctr"/>
            <a:r>
              <a:rPr lang="en-US" sz="1200" dirty="0"/>
              <a:t>AACBB 2023</a:t>
            </a:r>
          </a:p>
          <a:p>
            <a:pPr algn="ctr"/>
            <a:r>
              <a:rPr lang="en-US" dirty="0" err="1"/>
              <a:t>GenPIP</a:t>
            </a:r>
            <a:endParaRPr lang="en-US" dirty="0"/>
          </a:p>
          <a:p>
            <a:pPr algn="ctr"/>
            <a:r>
              <a:rPr lang="en-US" sz="1200" dirty="0"/>
              <a:t>MICRO 2022</a:t>
            </a:r>
          </a:p>
        </p:txBody>
      </p:sp>
      <p:sp>
        <p:nvSpPr>
          <p:cNvPr id="40" name="Down Arrow 39">
            <a:extLst>
              <a:ext uri="{FF2B5EF4-FFF2-40B4-BE49-F238E27FC236}">
                <a16:creationId xmlns:a16="http://schemas.microsoft.com/office/drawing/2014/main" id="{D09120BF-3D0A-43B5-C97F-C31033BC29B5}"/>
              </a:ext>
            </a:extLst>
          </p:cNvPr>
          <p:cNvSpPr/>
          <p:nvPr/>
        </p:nvSpPr>
        <p:spPr>
          <a:xfrm>
            <a:off x="3098021" y="4030993"/>
            <a:ext cx="193048" cy="3702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43E4690-8AAF-76B3-D440-50D7DD729ADD}"/>
              </a:ext>
            </a:extLst>
          </p:cNvPr>
          <p:cNvSpPr txBox="1"/>
          <p:nvPr/>
        </p:nvSpPr>
        <p:spPr>
          <a:xfrm>
            <a:off x="2092300" y="3645927"/>
            <a:ext cx="128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Randomized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reads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C700BC8-2C3A-588C-9B09-FFE1EBF1483C}"/>
              </a:ext>
            </a:extLst>
          </p:cNvPr>
          <p:cNvSpPr txBox="1"/>
          <p:nvPr/>
        </p:nvSpPr>
        <p:spPr>
          <a:xfrm>
            <a:off x="3099541" y="4663374"/>
            <a:ext cx="8954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Ordered reads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F9C3139-C9A3-2B8B-F3A1-0F4C7D13CB92}"/>
              </a:ext>
            </a:extLst>
          </p:cNvPr>
          <p:cNvSpPr/>
          <p:nvPr/>
        </p:nvSpPr>
        <p:spPr>
          <a:xfrm>
            <a:off x="2534082" y="4485186"/>
            <a:ext cx="991890" cy="17283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8173BCC-66ED-1035-8904-17FDCBA0C22E}"/>
              </a:ext>
            </a:extLst>
          </p:cNvPr>
          <p:cNvSpPr txBox="1"/>
          <p:nvPr/>
        </p:nvSpPr>
        <p:spPr>
          <a:xfrm>
            <a:off x="3125052" y="3594779"/>
            <a:ext cx="12894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Ref. 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genome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B2A5A793-54D8-939B-D56E-B8913EA9524C}"/>
              </a:ext>
            </a:extLst>
          </p:cNvPr>
          <p:cNvSpPr/>
          <p:nvPr/>
        </p:nvSpPr>
        <p:spPr>
          <a:xfrm>
            <a:off x="4384412" y="2301920"/>
            <a:ext cx="2072779" cy="5786425"/>
          </a:xfrm>
          <a:prstGeom prst="roundRect">
            <a:avLst>
              <a:gd name="adj" fmla="val 47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Google Shape;261;p17">
            <a:extLst>
              <a:ext uri="{FF2B5EF4-FFF2-40B4-BE49-F238E27FC236}">
                <a16:creationId xmlns:a16="http://schemas.microsoft.com/office/drawing/2014/main" id="{4F03CD78-F80F-3A2D-4B3D-2A4461240CF8}"/>
              </a:ext>
            </a:extLst>
          </p:cNvPr>
          <p:cNvSpPr/>
          <p:nvPr/>
        </p:nvSpPr>
        <p:spPr>
          <a:xfrm>
            <a:off x="4462307" y="2359734"/>
            <a:ext cx="1918800" cy="720000"/>
          </a:xfrm>
          <a:prstGeom prst="roundRect">
            <a:avLst>
              <a:gd name="adj" fmla="val 10000"/>
            </a:avLst>
          </a:prstGeom>
          <a:solidFill>
            <a:srgbClr val="C0000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Sequence 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Alignment</a:t>
            </a:r>
            <a:endParaRPr sz="1100" b="1" dirty="0">
              <a:solidFill>
                <a:schemeClr val="bg1"/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CE7B7545-266E-C025-466D-CE4C8E3A5F30}"/>
              </a:ext>
            </a:extLst>
          </p:cNvPr>
          <p:cNvSpPr/>
          <p:nvPr/>
        </p:nvSpPr>
        <p:spPr>
          <a:xfrm>
            <a:off x="6538953" y="2301920"/>
            <a:ext cx="2072779" cy="5786425"/>
          </a:xfrm>
          <a:prstGeom prst="roundRect">
            <a:avLst>
              <a:gd name="adj" fmla="val 47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FD2CE8-B350-8C04-A580-96408FEC675F}"/>
              </a:ext>
            </a:extLst>
          </p:cNvPr>
          <p:cNvSpPr txBox="1"/>
          <p:nvPr/>
        </p:nvSpPr>
        <p:spPr>
          <a:xfrm>
            <a:off x="2183321" y="5238168"/>
            <a:ext cx="2146305" cy="2862322"/>
          </a:xfrm>
          <a:prstGeom prst="rect">
            <a:avLst/>
          </a:prstGeom>
          <a:noFill/>
        </p:spPr>
        <p:txBody>
          <a:bodyPr wrap="square" lIns="90000" rtlCol="0" anchor="b" anchorCtr="0">
            <a:spAutoFit/>
          </a:bodyPr>
          <a:lstStyle/>
          <a:p>
            <a:pPr algn="ctr"/>
            <a:r>
              <a:rPr lang="en-US" dirty="0"/>
              <a:t>Genome-on-Diet</a:t>
            </a:r>
          </a:p>
          <a:p>
            <a:pPr algn="ctr"/>
            <a:r>
              <a:rPr lang="en-US" sz="1200" dirty="0" err="1"/>
              <a:t>arXiv</a:t>
            </a:r>
            <a:r>
              <a:rPr lang="en-US" sz="1200" dirty="0"/>
              <a:t> 2024</a:t>
            </a:r>
          </a:p>
          <a:p>
            <a:pPr algn="ctr"/>
            <a:r>
              <a:rPr lang="en-US" dirty="0" err="1"/>
              <a:t>GateSeeder</a:t>
            </a:r>
            <a:endParaRPr lang="en-US" dirty="0"/>
          </a:p>
          <a:p>
            <a:pPr algn="ctr"/>
            <a:r>
              <a:rPr lang="en-US" sz="1200" dirty="0" err="1"/>
              <a:t>arXiv</a:t>
            </a:r>
            <a:r>
              <a:rPr lang="en-US" sz="1200" dirty="0"/>
              <a:t> 2023</a:t>
            </a:r>
          </a:p>
          <a:p>
            <a:pPr algn="ctr"/>
            <a:r>
              <a:rPr lang="en-US" dirty="0" err="1"/>
              <a:t>GenPIP</a:t>
            </a:r>
            <a:endParaRPr lang="en-US" dirty="0"/>
          </a:p>
          <a:p>
            <a:pPr algn="ctr"/>
            <a:r>
              <a:rPr lang="en-US" sz="1200" dirty="0"/>
              <a:t>MICRO 2022</a:t>
            </a:r>
          </a:p>
          <a:p>
            <a:pPr algn="ctr"/>
            <a:r>
              <a:rPr lang="en-US" dirty="0" err="1"/>
              <a:t>GenStore</a:t>
            </a:r>
            <a:endParaRPr lang="en-US" dirty="0"/>
          </a:p>
          <a:p>
            <a:pPr algn="ctr"/>
            <a:r>
              <a:rPr lang="en-US" sz="1200" dirty="0"/>
              <a:t>ASPLOS 2022</a:t>
            </a:r>
          </a:p>
          <a:p>
            <a:pPr algn="ctr"/>
            <a:r>
              <a:rPr lang="en-US" dirty="0" err="1"/>
              <a:t>AirLift</a:t>
            </a:r>
            <a:endParaRPr lang="en-US" sz="1200" dirty="0"/>
          </a:p>
          <a:p>
            <a:pPr algn="ctr"/>
            <a:r>
              <a:rPr lang="en-US" sz="1200" dirty="0" err="1"/>
              <a:t>arXiv</a:t>
            </a:r>
            <a:r>
              <a:rPr lang="en-US" sz="1200" dirty="0"/>
              <a:t> 2019</a:t>
            </a:r>
          </a:p>
          <a:p>
            <a:pPr algn="ctr"/>
            <a:r>
              <a:rPr lang="en-US" dirty="0"/>
              <a:t>BLEND</a:t>
            </a:r>
          </a:p>
          <a:p>
            <a:pPr algn="ctr"/>
            <a:r>
              <a:rPr lang="en-US" sz="1200" dirty="0"/>
              <a:t>NAR Gen. &amp; Bio. 2023</a:t>
            </a:r>
          </a:p>
        </p:txBody>
      </p:sp>
      <p:sp>
        <p:nvSpPr>
          <p:cNvPr id="49" name="Google Shape;261;p17">
            <a:extLst>
              <a:ext uri="{FF2B5EF4-FFF2-40B4-BE49-F238E27FC236}">
                <a16:creationId xmlns:a16="http://schemas.microsoft.com/office/drawing/2014/main" id="{AAA34487-6ACB-3D20-FD7C-42EC9BB042D8}"/>
              </a:ext>
            </a:extLst>
          </p:cNvPr>
          <p:cNvSpPr/>
          <p:nvPr/>
        </p:nvSpPr>
        <p:spPr>
          <a:xfrm>
            <a:off x="6615942" y="2359734"/>
            <a:ext cx="1918800" cy="720000"/>
          </a:xfrm>
          <a:prstGeom prst="roundRect">
            <a:avLst>
              <a:gd name="adj" fmla="val 10000"/>
            </a:avLst>
          </a:prstGeom>
          <a:solidFill>
            <a:schemeClr val="tx1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Pre-alignment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Filtering</a:t>
            </a:r>
            <a:endParaRPr sz="1100" b="1" dirty="0">
              <a:solidFill>
                <a:schemeClr val="bg1"/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aphicFrame>
        <p:nvGraphicFramePr>
          <p:cNvPr id="50" name="Table 49">
            <a:extLst>
              <a:ext uri="{FF2B5EF4-FFF2-40B4-BE49-F238E27FC236}">
                <a16:creationId xmlns:a16="http://schemas.microsoft.com/office/drawing/2014/main" id="{37A42EC0-20DF-B86E-FD08-7011C932E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45220"/>
              </p:ext>
            </p:extLst>
          </p:nvPr>
        </p:nvGraphicFramePr>
        <p:xfrm>
          <a:off x="4488948" y="4592476"/>
          <a:ext cx="1863706" cy="560896"/>
        </p:xfrm>
        <a:graphic>
          <a:graphicData uri="http://schemas.openxmlformats.org/drawingml/2006/table">
            <a:tbl>
              <a:tblPr/>
              <a:tblGrid>
                <a:gridCol w="1433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14336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8044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g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z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/>
                        <a:t>-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0448"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r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/>
                        <a:t>-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ar-SA" sz="1400"/>
                        <a:t>-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l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a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i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o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1" name="Rectangle 50">
            <a:extLst>
              <a:ext uri="{FF2B5EF4-FFF2-40B4-BE49-F238E27FC236}">
                <a16:creationId xmlns:a16="http://schemas.microsoft.com/office/drawing/2014/main" id="{4845C687-39C6-DFC0-532B-A231B69D0971}"/>
              </a:ext>
            </a:extLst>
          </p:cNvPr>
          <p:cNvSpPr/>
          <p:nvPr/>
        </p:nvSpPr>
        <p:spPr>
          <a:xfrm>
            <a:off x="4461401" y="3248627"/>
            <a:ext cx="1918800" cy="6771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spc="300" dirty="0">
                <a:solidFill>
                  <a:prstClr val="black"/>
                </a:solidFill>
                <a:latin typeface="Tahoma"/>
              </a:rPr>
              <a:t>organization</a:t>
            </a:r>
            <a:endParaRPr kumimoji="0" lang="en-US" sz="16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600" b="0" i="0" u="none" strike="noStrike" kern="1200" cap="none" spc="30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3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t>translation</a:t>
            </a:r>
          </a:p>
        </p:txBody>
      </p:sp>
      <p:sp>
        <p:nvSpPr>
          <p:cNvPr id="52" name="Down Arrow 51">
            <a:extLst>
              <a:ext uri="{FF2B5EF4-FFF2-40B4-BE49-F238E27FC236}">
                <a16:creationId xmlns:a16="http://schemas.microsoft.com/office/drawing/2014/main" id="{28ECA9C9-1AE1-9BE3-C973-2BA7B9AA3A5E}"/>
              </a:ext>
            </a:extLst>
          </p:cNvPr>
          <p:cNvSpPr/>
          <p:nvPr/>
        </p:nvSpPr>
        <p:spPr>
          <a:xfrm>
            <a:off x="5324277" y="4051269"/>
            <a:ext cx="193048" cy="3702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0E5AA4-BB72-896C-ADB1-4CDEA882C36E}"/>
              </a:ext>
            </a:extLst>
          </p:cNvPr>
          <p:cNvSpPr txBox="1"/>
          <p:nvPr/>
        </p:nvSpPr>
        <p:spPr>
          <a:xfrm>
            <a:off x="4372524" y="5577321"/>
            <a:ext cx="2051205" cy="2492990"/>
          </a:xfrm>
          <a:prstGeom prst="rect">
            <a:avLst/>
          </a:prstGeom>
          <a:noFill/>
        </p:spPr>
        <p:txBody>
          <a:bodyPr wrap="square" lIns="90000" rtlCol="0" anchor="b" anchorCtr="0">
            <a:spAutoFit/>
          </a:bodyPr>
          <a:lstStyle/>
          <a:p>
            <a:pPr algn="ctr"/>
            <a:r>
              <a:rPr lang="en-US" dirty="0"/>
              <a:t>QUETZAL </a:t>
            </a:r>
          </a:p>
          <a:p>
            <a:pPr algn="ctr"/>
            <a:r>
              <a:rPr lang="en-US" sz="1200" dirty="0"/>
              <a:t>ISCA 2024</a:t>
            </a:r>
          </a:p>
          <a:p>
            <a:pPr algn="ctr"/>
            <a:r>
              <a:rPr lang="en-US" dirty="0"/>
              <a:t>Scrooge</a:t>
            </a:r>
          </a:p>
          <a:p>
            <a:pPr algn="ctr"/>
            <a:r>
              <a:rPr lang="en-US" sz="1200" dirty="0"/>
              <a:t>Bioinformatics 2023</a:t>
            </a:r>
          </a:p>
          <a:p>
            <a:pPr algn="ctr"/>
            <a:r>
              <a:rPr lang="en-US" dirty="0"/>
              <a:t>AIM</a:t>
            </a:r>
            <a:endParaRPr lang="en-US" sz="1200" dirty="0"/>
          </a:p>
          <a:p>
            <a:pPr algn="ctr"/>
            <a:r>
              <a:rPr lang="en-US" sz="1200" dirty="0"/>
              <a:t>Bioinformatics 2023</a:t>
            </a:r>
          </a:p>
          <a:p>
            <a:pPr algn="ctr"/>
            <a:r>
              <a:rPr lang="en-US" dirty="0" err="1"/>
              <a:t>GenASM</a:t>
            </a:r>
            <a:endParaRPr lang="en-US" dirty="0"/>
          </a:p>
          <a:p>
            <a:pPr algn="ctr"/>
            <a:r>
              <a:rPr lang="en-US" sz="1200" dirty="0"/>
              <a:t>MICRO 2020</a:t>
            </a:r>
          </a:p>
          <a:p>
            <a:pPr algn="ctr"/>
            <a:r>
              <a:rPr lang="en-US" dirty="0" err="1"/>
              <a:t>SeGraM</a:t>
            </a:r>
            <a:r>
              <a:rPr lang="en-US" sz="1100" dirty="0"/>
              <a:t> </a:t>
            </a:r>
          </a:p>
          <a:p>
            <a:pPr algn="ctr"/>
            <a:r>
              <a:rPr lang="en-US" sz="1200" dirty="0"/>
              <a:t>ISCA 2022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4B21D6B-375C-FD33-983A-97C56FC2AA81}"/>
              </a:ext>
            </a:extLst>
          </p:cNvPr>
          <p:cNvSpPr txBox="1"/>
          <p:nvPr/>
        </p:nvSpPr>
        <p:spPr>
          <a:xfrm>
            <a:off x="6526684" y="4789755"/>
            <a:ext cx="2085858" cy="3323987"/>
          </a:xfrm>
          <a:prstGeom prst="rect">
            <a:avLst/>
          </a:prstGeom>
          <a:noFill/>
        </p:spPr>
        <p:txBody>
          <a:bodyPr wrap="square" lIns="90000" rtlCol="0" anchor="b" anchorCtr="0">
            <a:spAutoFit/>
          </a:bodyPr>
          <a:lstStyle/>
          <a:p>
            <a:pPr algn="ctr"/>
            <a:r>
              <a:rPr lang="en-US" dirty="0"/>
              <a:t>GateKeeper-GPU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IEEE T. Comp. 2024</a:t>
            </a:r>
          </a:p>
          <a:p>
            <a:pPr lvl="0" algn="ctr"/>
            <a:r>
              <a:rPr lang="en-US" dirty="0">
                <a:solidFill>
                  <a:prstClr val="black"/>
                </a:solidFill>
              </a:rPr>
              <a:t>SneakySnake-HLS </a:t>
            </a:r>
          </a:p>
          <a:p>
            <a:pPr lvl="0" algn="ctr"/>
            <a:r>
              <a:rPr lang="en-US" sz="1200" dirty="0">
                <a:solidFill>
                  <a:prstClr val="black"/>
                </a:solidFill>
              </a:rPr>
              <a:t>IEEE Micro 2021</a:t>
            </a:r>
          </a:p>
          <a:p>
            <a:pPr algn="ctr"/>
            <a:r>
              <a:rPr lang="en-US" dirty="0"/>
              <a:t>SneakySnake</a:t>
            </a:r>
          </a:p>
          <a:p>
            <a:pPr algn="ctr"/>
            <a:r>
              <a:rPr lang="en-US" sz="1200" dirty="0"/>
              <a:t>Bioinformatics 2020</a:t>
            </a:r>
          </a:p>
          <a:p>
            <a:pPr algn="ctr"/>
            <a:r>
              <a:rPr lang="en-US" dirty="0"/>
              <a:t>Shouji</a:t>
            </a:r>
          </a:p>
          <a:p>
            <a:pPr algn="ctr"/>
            <a:r>
              <a:rPr lang="en-US" sz="1200" dirty="0"/>
              <a:t>Bioinformatics 2019</a:t>
            </a:r>
          </a:p>
          <a:p>
            <a:pPr algn="ctr"/>
            <a:r>
              <a:rPr lang="en-US" dirty="0"/>
              <a:t>GRIM-Filter</a:t>
            </a:r>
          </a:p>
          <a:p>
            <a:pPr algn="ctr"/>
            <a:r>
              <a:rPr lang="en-US" sz="1200" dirty="0"/>
              <a:t> BMC Genomics 2018</a:t>
            </a:r>
          </a:p>
          <a:p>
            <a:pPr algn="ctr"/>
            <a:r>
              <a:rPr lang="en-US" dirty="0"/>
              <a:t>GateKeeper</a:t>
            </a:r>
          </a:p>
          <a:p>
            <a:pPr algn="ctr"/>
            <a:r>
              <a:rPr lang="en-US" sz="1200" dirty="0"/>
              <a:t>Bioinformatics 2017</a:t>
            </a:r>
          </a:p>
          <a:p>
            <a:pPr algn="ctr"/>
            <a:r>
              <a:rPr lang="en-US" dirty="0"/>
              <a:t>MAGNET</a:t>
            </a:r>
          </a:p>
          <a:p>
            <a:pPr algn="ctr"/>
            <a:r>
              <a:rPr lang="en-US" sz="1200" dirty="0"/>
              <a:t>IPSI Trans. 2017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081F738-5AA1-35EE-1842-E018C92D1C9D}"/>
              </a:ext>
            </a:extLst>
          </p:cNvPr>
          <p:cNvSpPr/>
          <p:nvPr/>
        </p:nvSpPr>
        <p:spPr>
          <a:xfrm>
            <a:off x="7244267" y="3241917"/>
            <a:ext cx="116653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pc="300" dirty="0">
                <a:solidFill>
                  <a:prstClr val="black"/>
                </a:solidFill>
                <a:latin typeface="Tahoma"/>
              </a:rPr>
              <a:t>cold</a:t>
            </a:r>
          </a:p>
          <a:p>
            <a:pPr algn="ctr">
              <a:defRPr/>
            </a:pPr>
            <a:r>
              <a:rPr lang="en-US" spc="300" dirty="0">
                <a:solidFill>
                  <a:prstClr val="black"/>
                </a:solidFill>
                <a:latin typeface="Tahoma"/>
              </a:rPr>
              <a:t>hacked</a:t>
            </a:r>
          </a:p>
          <a:p>
            <a:pPr algn="ctr">
              <a:defRPr/>
            </a:pPr>
            <a:r>
              <a:rPr lang="en-US" spc="300" dirty="0">
                <a:solidFill>
                  <a:prstClr val="black"/>
                </a:solidFill>
                <a:latin typeface="Tahoma"/>
              </a:rPr>
              <a:t>hold</a:t>
            </a:r>
          </a:p>
          <a:p>
            <a:pPr algn="ctr">
              <a:defRPr/>
            </a:pPr>
            <a:r>
              <a:rPr lang="en-US" spc="300" dirty="0">
                <a:solidFill>
                  <a:prstClr val="black"/>
                </a:solidFill>
                <a:latin typeface="Tahoma"/>
              </a:rPr>
              <a:t>accept</a:t>
            </a:r>
          </a:p>
          <a:p>
            <a:pPr algn="ctr">
              <a:defRPr/>
            </a:pPr>
            <a:r>
              <a:rPr lang="en-US" spc="300" dirty="0">
                <a:solidFill>
                  <a:prstClr val="black"/>
                </a:solidFill>
                <a:latin typeface="Tahoma"/>
              </a:rPr>
              <a:t>gold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16AE866-3C95-2C0E-9D4C-3E9E673E4803}"/>
              </a:ext>
            </a:extLst>
          </p:cNvPr>
          <p:cNvSpPr/>
          <p:nvPr/>
        </p:nvSpPr>
        <p:spPr>
          <a:xfrm>
            <a:off x="6451052" y="3879021"/>
            <a:ext cx="8805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spc="300" dirty="0">
                <a:solidFill>
                  <a:prstClr val="black"/>
                </a:solidFill>
                <a:latin typeface="Tahoma"/>
              </a:rPr>
              <a:t>gold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64BDA7-4E6A-8264-07C7-13EE99B8282F}"/>
              </a:ext>
            </a:extLst>
          </p:cNvPr>
          <p:cNvSpPr txBox="1"/>
          <p:nvPr/>
        </p:nvSpPr>
        <p:spPr>
          <a:xfrm>
            <a:off x="8234147" y="3181128"/>
            <a:ext cx="348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F00"/>
                </a:solidFill>
              </a:rPr>
              <a:t>✓</a:t>
            </a:r>
            <a:endParaRPr lang="en-US" sz="2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37DE8AE-2D6B-3076-68FA-6D1C4DE5548A}"/>
              </a:ext>
            </a:extLst>
          </p:cNvPr>
          <p:cNvSpPr txBox="1"/>
          <p:nvPr/>
        </p:nvSpPr>
        <p:spPr>
          <a:xfrm>
            <a:off x="8234147" y="3741067"/>
            <a:ext cx="348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F00"/>
                </a:solidFill>
              </a:rPr>
              <a:t>✓</a:t>
            </a:r>
            <a:endParaRPr lang="en-US" sz="2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00CA542-3CB2-584B-1A8F-221F926C3551}"/>
              </a:ext>
            </a:extLst>
          </p:cNvPr>
          <p:cNvSpPr txBox="1"/>
          <p:nvPr/>
        </p:nvSpPr>
        <p:spPr>
          <a:xfrm>
            <a:off x="8215997" y="3513202"/>
            <a:ext cx="38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b="1" dirty="0">
              <a:solidFill>
                <a:srgbClr val="008F00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31ECB19-916E-45F0-8D1D-AB3196D1EC62}"/>
              </a:ext>
            </a:extLst>
          </p:cNvPr>
          <p:cNvSpPr txBox="1"/>
          <p:nvPr/>
        </p:nvSpPr>
        <p:spPr>
          <a:xfrm>
            <a:off x="8215997" y="4079079"/>
            <a:ext cx="3844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H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✘</a:t>
            </a:r>
            <a:endParaRPr lang="en-US" b="1" dirty="0">
              <a:solidFill>
                <a:srgbClr val="008F00"/>
              </a:solidFill>
            </a:endParaRPr>
          </a:p>
        </p:txBody>
      </p:sp>
      <p:sp>
        <p:nvSpPr>
          <p:cNvPr id="63" name="Left Brace 62">
            <a:extLst>
              <a:ext uri="{FF2B5EF4-FFF2-40B4-BE49-F238E27FC236}">
                <a16:creationId xmlns:a16="http://schemas.microsoft.com/office/drawing/2014/main" id="{AF6E49A3-6C52-4BB5-2334-D2DCF7CB6C82}"/>
              </a:ext>
            </a:extLst>
          </p:cNvPr>
          <p:cNvSpPr/>
          <p:nvPr/>
        </p:nvSpPr>
        <p:spPr>
          <a:xfrm>
            <a:off x="7194310" y="3272538"/>
            <a:ext cx="178190" cy="1446707"/>
          </a:xfrm>
          <a:prstGeom prst="leftBrace">
            <a:avLst>
              <a:gd name="adj1" fmla="val 8837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A77DA9-5430-7C4A-8604-9CB14890D939}"/>
              </a:ext>
            </a:extLst>
          </p:cNvPr>
          <p:cNvSpPr txBox="1"/>
          <p:nvPr/>
        </p:nvSpPr>
        <p:spPr>
          <a:xfrm>
            <a:off x="8215997" y="4286833"/>
            <a:ext cx="34813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8F00"/>
                </a:solidFill>
              </a:rPr>
              <a:t>✓</a:t>
            </a:r>
            <a:endParaRPr lang="en-US" sz="2400" dirty="0"/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B3C5AAE7-02AF-D55A-B5E5-C830851EB5CC}"/>
              </a:ext>
            </a:extLst>
          </p:cNvPr>
          <p:cNvSpPr/>
          <p:nvPr/>
        </p:nvSpPr>
        <p:spPr>
          <a:xfrm>
            <a:off x="11863322" y="2301920"/>
            <a:ext cx="3550870" cy="5786425"/>
          </a:xfrm>
          <a:prstGeom prst="roundRect">
            <a:avLst>
              <a:gd name="adj" fmla="val 206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Google Shape;261;p17">
            <a:extLst>
              <a:ext uri="{FF2B5EF4-FFF2-40B4-BE49-F238E27FC236}">
                <a16:creationId xmlns:a16="http://schemas.microsoft.com/office/drawing/2014/main" id="{43E682F5-D807-3C28-A749-73EC97DF9BDD}"/>
              </a:ext>
            </a:extLst>
          </p:cNvPr>
          <p:cNvSpPr/>
          <p:nvPr/>
        </p:nvSpPr>
        <p:spPr>
          <a:xfrm>
            <a:off x="11972734" y="2359734"/>
            <a:ext cx="3317352" cy="720000"/>
          </a:xfrm>
          <a:prstGeom prst="roundRect">
            <a:avLst>
              <a:gd name="adj" fmla="val 10000"/>
            </a:avLst>
          </a:prstGeom>
          <a:solidFill>
            <a:schemeClr val="accent2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Review Papers &amp; Critical Assessments</a:t>
            </a:r>
            <a:endParaRPr sz="1100" b="1" dirty="0">
              <a:solidFill>
                <a:schemeClr val="bg1"/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4B1BF248-EE30-CAC5-0A46-6CFF1ACF108B}"/>
              </a:ext>
            </a:extLst>
          </p:cNvPr>
          <p:cNvSpPr/>
          <p:nvPr/>
        </p:nvSpPr>
        <p:spPr>
          <a:xfrm>
            <a:off x="8697263" y="2301920"/>
            <a:ext cx="3080810" cy="5786425"/>
          </a:xfrm>
          <a:prstGeom prst="roundRect">
            <a:avLst>
              <a:gd name="adj" fmla="val 248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81382A8-701E-C891-83ED-5081F8C1A610}"/>
              </a:ext>
            </a:extLst>
          </p:cNvPr>
          <p:cNvSpPr txBox="1"/>
          <p:nvPr/>
        </p:nvSpPr>
        <p:spPr>
          <a:xfrm>
            <a:off x="9170594" y="5211188"/>
            <a:ext cx="2100280" cy="2893100"/>
          </a:xfrm>
          <a:prstGeom prst="rect">
            <a:avLst/>
          </a:prstGeom>
          <a:noFill/>
        </p:spPr>
        <p:txBody>
          <a:bodyPr wrap="square" lIns="90000" rtlCol="0" anchor="b" anchorCtr="0">
            <a:spAutoFit/>
          </a:bodyPr>
          <a:lstStyle/>
          <a:p>
            <a:pPr algn="ctr"/>
            <a:r>
              <a:rPr lang="en-US" dirty="0"/>
              <a:t>Genome-on-Diet</a:t>
            </a:r>
          </a:p>
          <a:p>
            <a:pPr algn="ctr"/>
            <a:r>
              <a:rPr lang="en-US" sz="1200" dirty="0" err="1"/>
              <a:t>arXiv</a:t>
            </a:r>
            <a:r>
              <a:rPr lang="en-US" sz="1200" dirty="0"/>
              <a:t> 2024</a:t>
            </a:r>
          </a:p>
          <a:p>
            <a:pPr algn="ctr"/>
            <a:r>
              <a:rPr lang="en-US" dirty="0" err="1"/>
              <a:t>MegIS</a:t>
            </a:r>
            <a:r>
              <a:rPr lang="en-US" dirty="0"/>
              <a:t> </a:t>
            </a:r>
          </a:p>
          <a:p>
            <a:pPr algn="ctr"/>
            <a:r>
              <a:rPr lang="en-US" sz="1200" dirty="0"/>
              <a:t>ISCA 2024</a:t>
            </a:r>
          </a:p>
          <a:p>
            <a:pPr algn="ctr"/>
            <a:r>
              <a:rPr lang="en-US" dirty="0" err="1"/>
              <a:t>MetaFast</a:t>
            </a:r>
            <a:r>
              <a:rPr lang="en-US" dirty="0"/>
              <a:t> </a:t>
            </a:r>
          </a:p>
          <a:p>
            <a:pPr algn="ctr"/>
            <a:r>
              <a:rPr lang="en-US" sz="1200" dirty="0" err="1"/>
              <a:t>arXiv</a:t>
            </a:r>
            <a:r>
              <a:rPr lang="en-US" sz="1200" dirty="0"/>
              <a:t> 2023</a:t>
            </a:r>
          </a:p>
          <a:p>
            <a:pPr algn="ctr"/>
            <a:r>
              <a:rPr lang="en-US" dirty="0"/>
              <a:t>Demeter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/>
              <a:t>IEEE Access 2022</a:t>
            </a:r>
          </a:p>
          <a:p>
            <a:pPr algn="ctr"/>
            <a:r>
              <a:rPr lang="en-US" dirty="0" err="1"/>
              <a:t>Metalign</a:t>
            </a:r>
            <a:endParaRPr lang="en-US" dirty="0"/>
          </a:p>
          <a:p>
            <a:pPr algn="ctr"/>
            <a:r>
              <a:rPr lang="en-US" sz="1200" dirty="0"/>
              <a:t>Genome Biology 2020</a:t>
            </a:r>
          </a:p>
          <a:p>
            <a:pPr algn="ctr"/>
            <a:r>
              <a:rPr lang="en-US" dirty="0" err="1"/>
              <a:t>MiCoP</a:t>
            </a:r>
            <a:endParaRPr lang="en-US" dirty="0"/>
          </a:p>
          <a:p>
            <a:pPr algn="ctr"/>
            <a:r>
              <a:rPr lang="en-US" sz="1200" dirty="0"/>
              <a:t>BMC Genomics 2019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E8B00B4-1E5E-C7FB-FAD6-AC4D65C75A58}"/>
              </a:ext>
            </a:extLst>
          </p:cNvPr>
          <p:cNvSpPr txBox="1"/>
          <p:nvPr/>
        </p:nvSpPr>
        <p:spPr>
          <a:xfrm>
            <a:off x="11863218" y="4407173"/>
            <a:ext cx="3550870" cy="3693319"/>
          </a:xfrm>
          <a:prstGeom prst="rect">
            <a:avLst/>
          </a:prstGeom>
          <a:noFill/>
        </p:spPr>
        <p:txBody>
          <a:bodyPr wrap="square" lIns="90000" rtlCol="0" anchor="b" anchorCtr="0">
            <a:spAutoFit/>
          </a:bodyPr>
          <a:lstStyle/>
          <a:p>
            <a:pPr algn="ctr"/>
            <a:r>
              <a:rPr lang="en-US" dirty="0"/>
              <a:t>Omics Packaging and containerization</a:t>
            </a:r>
          </a:p>
          <a:p>
            <a:pPr algn="ctr"/>
            <a:r>
              <a:rPr lang="en-US" sz="1200" dirty="0"/>
              <a:t>Nature Protocols 2024</a:t>
            </a:r>
          </a:p>
          <a:p>
            <a:pPr algn="ctr"/>
            <a:r>
              <a:rPr lang="en-US" dirty="0" err="1"/>
              <a:t>SequenceLab</a:t>
            </a:r>
            <a:r>
              <a:rPr lang="en-US" sz="1200" dirty="0"/>
              <a:t> </a:t>
            </a:r>
          </a:p>
          <a:p>
            <a:pPr algn="ctr"/>
            <a:r>
              <a:rPr lang="en-US" sz="1200" dirty="0" err="1"/>
              <a:t>arXiv</a:t>
            </a:r>
            <a:r>
              <a:rPr lang="en-US" sz="1200" dirty="0"/>
              <a:t> 2023</a:t>
            </a:r>
          </a:p>
          <a:p>
            <a:pPr algn="ctr"/>
            <a:r>
              <a:rPr lang="en-US" dirty="0"/>
              <a:t>Critical assessment of metagenome interpretation </a:t>
            </a:r>
          </a:p>
          <a:p>
            <a:pPr algn="ctr"/>
            <a:r>
              <a:rPr lang="en-US" sz="1200" dirty="0"/>
              <a:t>Nature Methods 2022</a:t>
            </a:r>
          </a:p>
          <a:p>
            <a:pPr algn="ctr"/>
            <a:r>
              <a:rPr lang="en-US" dirty="0"/>
              <a:t>From molecules to genomic variations </a:t>
            </a:r>
          </a:p>
          <a:p>
            <a:pPr algn="ctr"/>
            <a:r>
              <a:rPr lang="en-US" sz="1200" dirty="0"/>
              <a:t>CSBJ 2022</a:t>
            </a:r>
          </a:p>
          <a:p>
            <a:pPr algn="ctr"/>
            <a:r>
              <a:rPr lang="en-US" dirty="0"/>
              <a:t>Technology dictates algorithms </a:t>
            </a:r>
          </a:p>
          <a:p>
            <a:pPr algn="ctr"/>
            <a:r>
              <a:rPr lang="en-US" sz="1200" dirty="0"/>
              <a:t>Genome Biology 2021</a:t>
            </a:r>
          </a:p>
          <a:p>
            <a:pPr algn="ctr"/>
            <a:r>
              <a:rPr lang="en-US" dirty="0"/>
              <a:t>Accelerating genome analysis</a:t>
            </a:r>
          </a:p>
          <a:p>
            <a:pPr algn="ctr"/>
            <a:r>
              <a:rPr lang="en-US" sz="1200" dirty="0"/>
              <a:t>IEEE Micro 2020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654C7D26-60A6-1091-F91D-B3AE029F6FFC}"/>
              </a:ext>
            </a:extLst>
          </p:cNvPr>
          <p:cNvSpPr/>
          <p:nvPr/>
        </p:nvSpPr>
        <p:spPr>
          <a:xfrm>
            <a:off x="9324636" y="3217149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DA836EE7-C836-8A2F-8632-86D1BF6DD7AF}"/>
              </a:ext>
            </a:extLst>
          </p:cNvPr>
          <p:cNvSpPr/>
          <p:nvPr/>
        </p:nvSpPr>
        <p:spPr>
          <a:xfrm rot="18208281">
            <a:off x="10511944" y="3283329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58000E47-DF14-A5E7-1E62-B8030FFBC54B}"/>
              </a:ext>
            </a:extLst>
          </p:cNvPr>
          <p:cNvSpPr/>
          <p:nvPr/>
        </p:nvSpPr>
        <p:spPr>
          <a:xfrm rot="2304115">
            <a:off x="9344365" y="3447133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D3B619BA-4D14-F2A0-66F4-EFDA30E26E86}"/>
              </a:ext>
            </a:extLst>
          </p:cNvPr>
          <p:cNvSpPr/>
          <p:nvPr/>
        </p:nvSpPr>
        <p:spPr>
          <a:xfrm>
            <a:off x="9259218" y="4699536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3CBC84C-4AEF-F208-8D84-775CCBD94584}"/>
              </a:ext>
            </a:extLst>
          </p:cNvPr>
          <p:cNvSpPr/>
          <p:nvPr/>
        </p:nvSpPr>
        <p:spPr>
          <a:xfrm>
            <a:off x="9259218" y="4851936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F34556A-F92C-6750-A5FD-BBFDFF1E7F03}"/>
              </a:ext>
            </a:extLst>
          </p:cNvPr>
          <p:cNvSpPr/>
          <p:nvPr/>
        </p:nvSpPr>
        <p:spPr>
          <a:xfrm>
            <a:off x="9259218" y="5010500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Down Arrow 89">
            <a:extLst>
              <a:ext uri="{FF2B5EF4-FFF2-40B4-BE49-F238E27FC236}">
                <a16:creationId xmlns:a16="http://schemas.microsoft.com/office/drawing/2014/main" id="{E7AACD34-1548-42AD-28C5-EFD4EA25FB6D}"/>
              </a:ext>
            </a:extLst>
          </p:cNvPr>
          <p:cNvSpPr/>
          <p:nvPr/>
        </p:nvSpPr>
        <p:spPr>
          <a:xfrm>
            <a:off x="10126419" y="3965601"/>
            <a:ext cx="193048" cy="370277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E2223177-CD06-872C-8089-C53135D5CFE0}"/>
              </a:ext>
            </a:extLst>
          </p:cNvPr>
          <p:cNvSpPr/>
          <p:nvPr/>
        </p:nvSpPr>
        <p:spPr>
          <a:xfrm>
            <a:off x="10238054" y="3286453"/>
            <a:ext cx="238944" cy="108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9C7BF82A-00AA-87FA-E36C-0B54F2948F91}"/>
              </a:ext>
            </a:extLst>
          </p:cNvPr>
          <p:cNvSpPr/>
          <p:nvPr/>
        </p:nvSpPr>
        <p:spPr>
          <a:xfrm rot="18208281">
            <a:off x="9917308" y="3292590"/>
            <a:ext cx="238944" cy="108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61B5B69-00F3-E12F-3E81-F5DEF7B08875}"/>
              </a:ext>
            </a:extLst>
          </p:cNvPr>
          <p:cNvSpPr/>
          <p:nvPr/>
        </p:nvSpPr>
        <p:spPr>
          <a:xfrm rot="2304115">
            <a:off x="10772926" y="3539408"/>
            <a:ext cx="238944" cy="108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920BF55E-04E1-07C7-0A7E-E627BEFB13F6}"/>
              </a:ext>
            </a:extLst>
          </p:cNvPr>
          <p:cNvSpPr/>
          <p:nvPr/>
        </p:nvSpPr>
        <p:spPr>
          <a:xfrm>
            <a:off x="10720858" y="3238063"/>
            <a:ext cx="238944" cy="10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9A92F302-A045-0A5D-95C0-654015CF65DF}"/>
              </a:ext>
            </a:extLst>
          </p:cNvPr>
          <p:cNvSpPr/>
          <p:nvPr/>
        </p:nvSpPr>
        <p:spPr>
          <a:xfrm rot="18208281">
            <a:off x="11094012" y="3280875"/>
            <a:ext cx="238944" cy="10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882B8AC7-F610-60B4-4883-DA2BE88E4F80}"/>
              </a:ext>
            </a:extLst>
          </p:cNvPr>
          <p:cNvSpPr/>
          <p:nvPr/>
        </p:nvSpPr>
        <p:spPr>
          <a:xfrm rot="2304115">
            <a:off x="9665898" y="3557071"/>
            <a:ext cx="238944" cy="10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554BF6B-66A0-C3FE-6BA9-704E43B83B62}"/>
              </a:ext>
            </a:extLst>
          </p:cNvPr>
          <p:cNvSpPr/>
          <p:nvPr/>
        </p:nvSpPr>
        <p:spPr>
          <a:xfrm>
            <a:off x="11228222" y="3447133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976188D-2F05-E90B-DE08-F3B02A89151F}"/>
              </a:ext>
            </a:extLst>
          </p:cNvPr>
          <p:cNvSpPr/>
          <p:nvPr/>
        </p:nvSpPr>
        <p:spPr>
          <a:xfrm rot="18208281">
            <a:off x="10555426" y="3503376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E4D44EF1-BE2A-BAE4-A18F-BB30A20E8D67}"/>
              </a:ext>
            </a:extLst>
          </p:cNvPr>
          <p:cNvSpPr/>
          <p:nvPr/>
        </p:nvSpPr>
        <p:spPr>
          <a:xfrm rot="2304115">
            <a:off x="10232683" y="3529499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E4A8E9CC-5027-5B6C-CCFD-CD7A213D40E6}"/>
              </a:ext>
            </a:extLst>
          </p:cNvPr>
          <p:cNvSpPr/>
          <p:nvPr/>
        </p:nvSpPr>
        <p:spPr>
          <a:xfrm>
            <a:off x="9755760" y="4699536"/>
            <a:ext cx="238944" cy="108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4023A1F-DA47-261C-8E8D-7F6684512BBD}"/>
              </a:ext>
            </a:extLst>
          </p:cNvPr>
          <p:cNvSpPr/>
          <p:nvPr/>
        </p:nvSpPr>
        <p:spPr>
          <a:xfrm>
            <a:off x="9755760" y="4851936"/>
            <a:ext cx="238944" cy="108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E1AD7CE-C83C-83F1-D864-4A578E4A5D5E}"/>
              </a:ext>
            </a:extLst>
          </p:cNvPr>
          <p:cNvSpPr/>
          <p:nvPr/>
        </p:nvSpPr>
        <p:spPr>
          <a:xfrm>
            <a:off x="9755760" y="5010500"/>
            <a:ext cx="238944" cy="108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6B80211-1F6B-DA50-F722-352DD6C10202}"/>
              </a:ext>
            </a:extLst>
          </p:cNvPr>
          <p:cNvSpPr/>
          <p:nvPr/>
        </p:nvSpPr>
        <p:spPr>
          <a:xfrm>
            <a:off x="10342746" y="4699536"/>
            <a:ext cx="238944" cy="10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0840BDA5-6D32-F3CD-C315-386356F56FAB}"/>
              </a:ext>
            </a:extLst>
          </p:cNvPr>
          <p:cNvSpPr/>
          <p:nvPr/>
        </p:nvSpPr>
        <p:spPr>
          <a:xfrm>
            <a:off x="10342746" y="4851936"/>
            <a:ext cx="238944" cy="10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18DF983-7812-AFFE-DCB5-2440810F14B5}"/>
              </a:ext>
            </a:extLst>
          </p:cNvPr>
          <p:cNvSpPr/>
          <p:nvPr/>
        </p:nvSpPr>
        <p:spPr>
          <a:xfrm>
            <a:off x="10342746" y="5010500"/>
            <a:ext cx="238944" cy="10800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1BAE0639-4AF5-4CB1-80C4-A3BB2FEE8634}"/>
              </a:ext>
            </a:extLst>
          </p:cNvPr>
          <p:cNvSpPr/>
          <p:nvPr/>
        </p:nvSpPr>
        <p:spPr>
          <a:xfrm>
            <a:off x="10935483" y="4699536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9B186582-3FAF-5968-330C-E1B248F384CC}"/>
              </a:ext>
            </a:extLst>
          </p:cNvPr>
          <p:cNvSpPr/>
          <p:nvPr/>
        </p:nvSpPr>
        <p:spPr>
          <a:xfrm>
            <a:off x="10935483" y="4851936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8F7EB23-EE70-1B72-2528-34488D2AA79C}"/>
              </a:ext>
            </a:extLst>
          </p:cNvPr>
          <p:cNvSpPr/>
          <p:nvPr/>
        </p:nvSpPr>
        <p:spPr>
          <a:xfrm>
            <a:off x="10935483" y="5010500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C50777E-0D4D-07E2-DA2C-5FB757D5A8C4}"/>
              </a:ext>
            </a:extLst>
          </p:cNvPr>
          <p:cNvSpPr txBox="1"/>
          <p:nvPr/>
        </p:nvSpPr>
        <p:spPr>
          <a:xfrm>
            <a:off x="8537421" y="3692291"/>
            <a:ext cx="22059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Metagenomics sample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7945FC29-E11E-F79D-0687-2AACCD94634D}"/>
              </a:ext>
            </a:extLst>
          </p:cNvPr>
          <p:cNvSpPr txBox="1"/>
          <p:nvPr/>
        </p:nvSpPr>
        <p:spPr>
          <a:xfrm>
            <a:off x="9864967" y="4090579"/>
            <a:ext cx="2346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Taxonomy report</a:t>
            </a:r>
            <a:endParaRPr kumimoji="0" 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34" name="Google Shape;261;p17">
            <a:extLst>
              <a:ext uri="{FF2B5EF4-FFF2-40B4-BE49-F238E27FC236}">
                <a16:creationId xmlns:a16="http://schemas.microsoft.com/office/drawing/2014/main" id="{E20321B9-41F1-8841-C56A-33694DF23DBC}"/>
              </a:ext>
            </a:extLst>
          </p:cNvPr>
          <p:cNvSpPr/>
          <p:nvPr/>
        </p:nvSpPr>
        <p:spPr>
          <a:xfrm>
            <a:off x="8782943" y="2359734"/>
            <a:ext cx="2880000" cy="720000"/>
          </a:xfrm>
          <a:prstGeom prst="roundRect">
            <a:avLst>
              <a:gd name="adj" fmla="val 10000"/>
            </a:avLst>
          </a:prstGeom>
          <a:solidFill>
            <a:srgbClr val="7030A0"/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Corbel" panose="020B050302020402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Taxonomy Profiling</a:t>
            </a:r>
            <a:endParaRPr sz="1100" b="1" dirty="0">
              <a:solidFill>
                <a:schemeClr val="bg1"/>
              </a:solidFill>
              <a:latin typeface="Corbel" panose="020B050302020402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F0E0401-B73D-3423-3190-1F4B5C041750}"/>
              </a:ext>
            </a:extLst>
          </p:cNvPr>
          <p:cNvSpPr txBox="1"/>
          <p:nvPr/>
        </p:nvSpPr>
        <p:spPr>
          <a:xfrm>
            <a:off x="10831442" y="4417651"/>
            <a:ext cx="744366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Unknown</a:t>
            </a:r>
            <a:endParaRPr lang="en-US" sz="105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48D9984-C633-EC57-7EF3-57B215398CFA}"/>
              </a:ext>
            </a:extLst>
          </p:cNvPr>
          <p:cNvSpPr/>
          <p:nvPr/>
        </p:nvSpPr>
        <p:spPr>
          <a:xfrm rot="2304115">
            <a:off x="9786754" y="3308321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840980CF-3149-F9D2-5F5E-5CC71B15C253}"/>
              </a:ext>
            </a:extLst>
          </p:cNvPr>
          <p:cNvSpPr/>
          <p:nvPr/>
        </p:nvSpPr>
        <p:spPr>
          <a:xfrm rot="2304115">
            <a:off x="10908781" y="3428508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1C4D192-93CE-DD2D-5979-0EBD35E3C265}"/>
              </a:ext>
            </a:extLst>
          </p:cNvPr>
          <p:cNvSpPr/>
          <p:nvPr/>
        </p:nvSpPr>
        <p:spPr>
          <a:xfrm>
            <a:off x="9461298" y="3328574"/>
            <a:ext cx="238944" cy="108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156D3B8C-A89C-7BDA-4153-3EE7DDC5F06E}"/>
              </a:ext>
            </a:extLst>
          </p:cNvPr>
          <p:cNvSpPr/>
          <p:nvPr/>
        </p:nvSpPr>
        <p:spPr>
          <a:xfrm rot="4290939">
            <a:off x="9947672" y="3570493"/>
            <a:ext cx="238944" cy="108000"/>
          </a:xfrm>
          <a:prstGeom prst="rect">
            <a:avLst/>
          </a:prstGeom>
          <a:solidFill>
            <a:srgbClr val="008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5DCB7BC5-17E9-4024-CD6E-53BFB3F71485}"/>
              </a:ext>
            </a:extLst>
          </p:cNvPr>
          <p:cNvSpPr/>
          <p:nvPr/>
        </p:nvSpPr>
        <p:spPr>
          <a:xfrm>
            <a:off x="8986851" y="3346063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72392C78-9549-E205-EBBE-ABFDD39B7F90}"/>
              </a:ext>
            </a:extLst>
          </p:cNvPr>
          <p:cNvSpPr/>
          <p:nvPr/>
        </p:nvSpPr>
        <p:spPr>
          <a:xfrm rot="2987012">
            <a:off x="9074893" y="3486667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486549A3-9253-833B-D920-94B1445EB444}"/>
              </a:ext>
            </a:extLst>
          </p:cNvPr>
          <p:cNvSpPr/>
          <p:nvPr/>
        </p:nvSpPr>
        <p:spPr>
          <a:xfrm rot="2304115">
            <a:off x="8909236" y="3512132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4BE9B9B7-E206-63A7-266E-B912D687C21E}"/>
              </a:ext>
            </a:extLst>
          </p:cNvPr>
          <p:cNvSpPr/>
          <p:nvPr/>
        </p:nvSpPr>
        <p:spPr>
          <a:xfrm>
            <a:off x="8979639" y="4699536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91DA9115-4801-2920-4AD9-F64C3C4F543F}"/>
              </a:ext>
            </a:extLst>
          </p:cNvPr>
          <p:cNvSpPr/>
          <p:nvPr/>
        </p:nvSpPr>
        <p:spPr>
          <a:xfrm>
            <a:off x="8979639" y="4851936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D3A8E9E-D6A3-2F89-09AC-05AE7619A27D}"/>
              </a:ext>
            </a:extLst>
          </p:cNvPr>
          <p:cNvSpPr/>
          <p:nvPr/>
        </p:nvSpPr>
        <p:spPr>
          <a:xfrm>
            <a:off x="8979639" y="5010500"/>
            <a:ext cx="238944" cy="108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B7A2293D-90EC-D60E-9A1D-4F6927476C90}"/>
              </a:ext>
            </a:extLst>
          </p:cNvPr>
          <p:cNvSpPr txBox="1"/>
          <p:nvPr/>
        </p:nvSpPr>
        <p:spPr>
          <a:xfrm>
            <a:off x="8901507" y="4315914"/>
            <a:ext cx="6823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Species</a:t>
            </a:r>
          </a:p>
          <a:p>
            <a:pPr algn="ct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</a:t>
            </a:r>
            <a:endParaRPr lang="en-US" sz="11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9FEE0B-A3A4-0DC2-25BB-084790DD0315}"/>
              </a:ext>
            </a:extLst>
          </p:cNvPr>
          <p:cNvSpPr/>
          <p:nvPr/>
        </p:nvSpPr>
        <p:spPr>
          <a:xfrm>
            <a:off x="11230076" y="4699536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E2067EF-E340-6DC7-D905-144CB4DF1C72}"/>
              </a:ext>
            </a:extLst>
          </p:cNvPr>
          <p:cNvSpPr/>
          <p:nvPr/>
        </p:nvSpPr>
        <p:spPr>
          <a:xfrm>
            <a:off x="11230076" y="4851936"/>
            <a:ext cx="238944" cy="10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9CEBF1B0-44EB-9D82-E42B-763B71432EA3}"/>
              </a:ext>
            </a:extLst>
          </p:cNvPr>
          <p:cNvSpPr txBox="1"/>
          <p:nvPr/>
        </p:nvSpPr>
        <p:spPr>
          <a:xfrm>
            <a:off x="9545307" y="4315914"/>
            <a:ext cx="6823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Species</a:t>
            </a:r>
          </a:p>
          <a:p>
            <a:pPr algn="ct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</a:t>
            </a:r>
            <a:endParaRPr lang="en-US" sz="1100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DD446EE4-03E2-069B-F905-4E1B9BF72BC7}"/>
              </a:ext>
            </a:extLst>
          </p:cNvPr>
          <p:cNvSpPr txBox="1"/>
          <p:nvPr/>
        </p:nvSpPr>
        <p:spPr>
          <a:xfrm>
            <a:off x="10119049" y="4315914"/>
            <a:ext cx="68232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Species</a:t>
            </a:r>
          </a:p>
          <a:p>
            <a:pPr algn="ctr"/>
            <a:r>
              <a:rPr lang="en-US" sz="11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endParaRPr lang="en-US" sz="1100" dirty="0"/>
          </a:p>
        </p:txBody>
      </p:sp>
      <p:pic>
        <p:nvPicPr>
          <p:cNvPr id="168" name="Picture 4" descr="figure 2">
            <a:extLst>
              <a:ext uri="{FF2B5EF4-FFF2-40B4-BE49-F238E27FC236}">
                <a16:creationId xmlns:a16="http://schemas.microsoft.com/office/drawing/2014/main" id="{1D688BEB-7E4D-9D68-39B2-B1B9468BA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385" y="3186385"/>
            <a:ext cx="2948437" cy="1291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0" name="TextBox 169">
            <a:extLst>
              <a:ext uri="{FF2B5EF4-FFF2-40B4-BE49-F238E27FC236}">
                <a16:creationId xmlns:a16="http://schemas.microsoft.com/office/drawing/2014/main" id="{5E1424E0-C6AC-E9B1-604C-C7596D710BCB}"/>
              </a:ext>
            </a:extLst>
          </p:cNvPr>
          <p:cNvSpPr txBox="1"/>
          <p:nvPr/>
        </p:nvSpPr>
        <p:spPr>
          <a:xfrm>
            <a:off x="75328" y="1691719"/>
            <a:ext cx="15338760" cy="554355"/>
          </a:xfrm>
          <a:prstGeom prst="roundRect">
            <a:avLst>
              <a:gd name="adj" fmla="val 19577"/>
            </a:avLst>
          </a:prstGeom>
          <a:noFill/>
          <a:ln>
            <a:solidFill>
              <a:schemeClr val="tx1"/>
            </a:solidFill>
          </a:ln>
        </p:spPr>
        <p:txBody>
          <a:bodyPr wrap="square" lIns="0" tIns="0" rIns="0" bIns="0" anchor="ctr" anchorCtr="0">
            <a:spAutoFit/>
          </a:bodyPr>
          <a:lstStyle/>
          <a:p>
            <a:pPr algn="ctr"/>
            <a:r>
              <a:rPr lang="en-US" sz="3200" b="1" dirty="0">
                <a:latin typeface="Corbel" panose="020B0503020204020204" pitchFamily="34" charset="0"/>
              </a:rPr>
              <a:t>Our Achievements Along with Collaborators in Genomic Analyses</a:t>
            </a:r>
          </a:p>
        </p:txBody>
      </p:sp>
    </p:spTree>
    <p:extLst>
      <p:ext uri="{BB962C8B-B14F-4D97-AF65-F5344CB8AC3E}">
        <p14:creationId xmlns:p14="http://schemas.microsoft.com/office/powerpoint/2010/main" val="341354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/>
      <p:bldP spid="38" grpId="0" animBg="1"/>
      <p:bldP spid="39" grpId="0"/>
      <p:bldP spid="40" grpId="0" animBg="1"/>
      <p:bldP spid="41" grpId="0"/>
      <p:bldP spid="42" grpId="0"/>
      <p:bldP spid="43" grpId="0" animBg="1"/>
      <p:bldP spid="44" grpId="0"/>
      <p:bldP spid="45" grpId="0" animBg="1"/>
      <p:bldP spid="46" grpId="0" animBg="1"/>
      <p:bldP spid="47" grpId="0" animBg="1"/>
      <p:bldP spid="48" grpId="0"/>
      <p:bldP spid="49" grpId="0" animBg="1"/>
      <p:bldP spid="51" grpId="0"/>
      <p:bldP spid="52" grpId="0" animBg="1"/>
      <p:bldP spid="53" grpId="0"/>
      <p:bldP spid="56" grpId="0"/>
      <p:bldP spid="57" grpId="0"/>
      <p:bldP spid="58" grpId="0"/>
      <p:bldP spid="59" grpId="0"/>
      <p:bldP spid="60" grpId="0"/>
      <p:bldP spid="61" grpId="0"/>
      <p:bldP spid="62" grpId="0"/>
      <p:bldP spid="63" grpId="0" animBg="1"/>
      <p:bldP spid="64" grpId="0"/>
      <p:bldP spid="65" grpId="0" animBg="1"/>
      <p:bldP spid="68" grpId="0" animBg="1"/>
      <p:bldP spid="69" grpId="0" animBg="1"/>
      <p:bldP spid="70" grpId="0"/>
      <p:bldP spid="71" grpId="0"/>
      <p:bldP spid="72" grpId="0" animBg="1"/>
      <p:bldP spid="73" grpId="0" animBg="1"/>
      <p:bldP spid="75" grpId="0" animBg="1"/>
      <p:bldP spid="77" grpId="0" animBg="1"/>
      <p:bldP spid="83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7" grpId="0" animBg="1"/>
      <p:bldP spid="100" grpId="0" animBg="1"/>
      <p:bldP spid="106" grpId="0" animBg="1"/>
      <p:bldP spid="107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7" grpId="0" animBg="1"/>
      <p:bldP spid="118" grpId="0" animBg="1"/>
      <p:bldP spid="125" grpId="0" animBg="1"/>
      <p:bldP spid="126" grpId="0"/>
      <p:bldP spid="132" grpId="0"/>
      <p:bldP spid="134" grpId="0" animBg="1"/>
      <p:bldP spid="141" grpId="0"/>
      <p:bldP spid="145" grpId="0" animBg="1"/>
      <p:bldP spid="147" grpId="0" animBg="1"/>
      <p:bldP spid="148" grpId="0" animBg="1"/>
      <p:bldP spid="155" grpId="0" animBg="1"/>
      <p:bldP spid="156" grpId="0" animBg="1"/>
      <p:bldP spid="157" grpId="0" animBg="1"/>
      <p:bldP spid="158" grpId="0" animBg="1"/>
      <p:bldP spid="159" grpId="0" animBg="1"/>
      <p:bldP spid="160" grpId="0" animBg="1"/>
      <p:bldP spid="161" grpId="0" animBg="1"/>
      <p:bldP spid="162" grpId="0"/>
      <p:bldP spid="163" grpId="0" animBg="1"/>
      <p:bldP spid="164" grpId="0" animBg="1"/>
      <p:bldP spid="165" grpId="0"/>
      <p:bldP spid="16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593</TotalTime>
  <Words>529</Words>
  <Application>Microsoft Macintosh PowerPoint</Application>
  <PresentationFormat>Custom</PresentationFormat>
  <Paragraphs>236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Corbel</vt:lpstr>
      <vt:lpstr>Courier New</vt:lpstr>
      <vt:lpstr>Tahoma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Mohammed Alser</dc:creator>
  <cp:lastModifiedBy>Mohammed Alser</cp:lastModifiedBy>
  <cp:revision>24</cp:revision>
  <dcterms:created xsi:type="dcterms:W3CDTF">2024-08-10T23:09:24Z</dcterms:created>
  <dcterms:modified xsi:type="dcterms:W3CDTF">2024-08-15T06:06:05Z</dcterms:modified>
</cp:coreProperties>
</file>