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20" autoAdjust="0"/>
    <p:restoredTop sz="94660"/>
  </p:normalViewPr>
  <p:slideViewPr>
    <p:cSldViewPr snapToGrid="0">
      <p:cViewPr varScale="1">
        <p:scale>
          <a:sx n="55" d="100"/>
          <a:sy n="55" d="100"/>
        </p:scale>
        <p:origin x="1221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27AE-618C-0FB8-7A97-A81999D04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8DC87-FAB2-C3DD-EA03-C69E2C8D3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DE3CD-032F-5D8F-6225-01789468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CC01-80CE-4E22-9CB9-14A8E351345C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EC8BE-7CFC-1E27-F2B6-48F854ED1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8B63A-18A9-D2BF-5EA9-81E154D8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8902-C30B-4D6A-AC66-4CB7C1F62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228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84F2-84CE-4598-7DE7-280BE288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F52A9-0814-D0A4-6243-E02ECE578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8E4EB-29B7-9A30-789E-BD1AD47F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CC01-80CE-4E22-9CB9-14A8E351345C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343B4-423D-DFFD-CA66-E0EE16FC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B8AFC-05BE-1EB3-0B57-003AB004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8902-C30B-4D6A-AC66-4CB7C1F62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0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6E4F02-BCF2-F69E-6B7A-DAE9EBA47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E3E04-B4EF-5DC1-F501-3DCF84240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9B0C2-A3A4-E8F6-D11E-AED45AFF1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CC01-80CE-4E22-9CB9-14A8E351345C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F0B44-6851-4B69-3B8F-D736809F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99944-F9E1-6895-2E6B-D9E8528B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8902-C30B-4D6A-AC66-4CB7C1F62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86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6015F-1D88-2783-03A2-B0B5EAB7F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9C985-0861-99C8-0CC4-AAE9782B5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871B2-5C2F-8DC3-5A09-8DF2D2C6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CC01-80CE-4E22-9CB9-14A8E351345C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9DD1F-8C28-8628-CC8E-35D42FADD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6A4E5-6072-2500-6220-06E929C0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8902-C30B-4D6A-AC66-4CB7C1F62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8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6EC5-8672-0D4F-C1BE-A7034253D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F6798-81BE-F617-2AB6-5E90239BF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19990-C398-3375-7751-0145F0BAD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CC01-80CE-4E22-9CB9-14A8E351345C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A7CB7-7F61-FCE3-9A8C-EB843A83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2EAE0-4019-F222-65EC-E2C0519C7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8902-C30B-4D6A-AC66-4CB7C1F62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94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9A1C1-3306-6C0C-AB4F-1A0B8C74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DC8AE-FBBF-B623-8883-B8071CACD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0023A-DB45-9078-5660-9309F70C4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CBB02-E63F-BA75-3686-8D634F9B6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CC01-80CE-4E22-9CB9-14A8E351345C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86C56-0825-B495-5883-E4655A317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BD3E4-E541-A354-14C8-9C4E0062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8902-C30B-4D6A-AC66-4CB7C1F62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99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54D1-50B8-DA21-60F1-7B651EAA5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05E9B-B325-5893-6CA4-D963E9319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150BB-2249-6010-803F-D96260AEE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629A3-9B84-8D01-5FE7-559D67DA3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2B2E41-3F82-F4B1-E3A1-4328E311A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C7072-41CD-E669-CBFD-87C25F06A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CC01-80CE-4E22-9CB9-14A8E351345C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553ECE-3F30-37AE-8F1B-53894EFC7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AAF617-B478-3B95-72E5-ABBF69E9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8902-C30B-4D6A-AC66-4CB7C1F62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04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9AC6F-45BF-C1DC-AF27-E6EBD4129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E803B3-BE60-A854-C431-9ECCA9A0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CC01-80CE-4E22-9CB9-14A8E351345C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2FB3F-D86D-09DA-9044-34BDFE3DD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FBAE45-138D-A6F3-7F6C-4A273473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8902-C30B-4D6A-AC66-4CB7C1F62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64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8CFBC6-F70E-0304-49C6-782CD9149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CC01-80CE-4E22-9CB9-14A8E351345C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1C3E60-4193-1588-8A30-8C086A41F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ADCEC-DECC-8CD9-4BB2-9B17ADDE0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8902-C30B-4D6A-AC66-4CB7C1F62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13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DC14E-FCD0-8737-4188-5E95415B5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00469-4361-F47B-82ED-33AAFB05B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CB034-E52D-4C9D-04C2-516981A02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94167-C422-CF2A-D9A4-4BE80D9EE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CC01-80CE-4E22-9CB9-14A8E351345C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858E6-6A02-5C9F-3CE5-7E2B62AD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72862-D0A5-ACFF-14D6-6CB83964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8902-C30B-4D6A-AC66-4CB7C1F62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03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730F-DCA0-3DCE-F326-A81B3072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59C53C-5700-1C33-692E-930803059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C06BA-F9B7-678B-D1BE-9E7990EF8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A2170-E112-FF02-0515-DF84A939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CC01-80CE-4E22-9CB9-14A8E351345C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20822-A7AD-A0B3-51A4-4398B7CF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9EF22-718D-BA32-24BB-2109BE99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8902-C30B-4D6A-AC66-4CB7C1F62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61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937289-FDEF-A1E9-30D9-8219A2E9E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73BFA-B378-15B2-F7A8-B126E52B6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DCCC8-EC7D-BF16-DBCE-FDCC282DA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4CC01-80CE-4E22-9CB9-14A8E351345C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01BE2-CB85-9F3F-FF3E-8410CB959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AD3C9-C24D-5EBF-DADD-53554328C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E8902-C30B-4D6A-AC66-4CB7C1F62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54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search/cs?searchtype=author&amp;query=Wu,+F" TargetMode="External"/><Relationship Id="rId3" Type="http://schemas.openxmlformats.org/officeDocument/2006/relationships/hyperlink" Target="https://arxiv.org/search/cs?searchtype=author&amp;query=Tang,+S" TargetMode="External"/><Relationship Id="rId7" Type="http://schemas.openxmlformats.org/officeDocument/2006/relationships/hyperlink" Target="https://arxiv.org/search/cs?searchtype=author&amp;query=Pu,+S" TargetMode="External"/><Relationship Id="rId2" Type="http://schemas.openxmlformats.org/officeDocument/2006/relationships/hyperlink" Target="https://arxiv.org/search/cs?searchtype=author&amp;query=Qiao,+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search/cs?searchtype=author&amp;query=Niu,+Y" TargetMode="External"/><Relationship Id="rId5" Type="http://schemas.openxmlformats.org/officeDocument/2006/relationships/hyperlink" Target="https://arxiv.org/search/cs?searchtype=author&amp;query=Xu,+Y" TargetMode="External"/><Relationship Id="rId4" Type="http://schemas.openxmlformats.org/officeDocument/2006/relationships/hyperlink" Target="https://arxiv.org/search/cs?searchtype=author&amp;query=Cheng,+Z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BA6CE8-CD61-2682-06D5-F75023700810}"/>
              </a:ext>
            </a:extLst>
          </p:cNvPr>
          <p:cNvSpPr txBox="1"/>
          <p:nvPr/>
        </p:nvSpPr>
        <p:spPr>
          <a:xfrm>
            <a:off x="0" y="1454332"/>
            <a:ext cx="1162594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400" dirty="0"/>
          </a:p>
          <a:p>
            <a:r>
              <a:rPr lang="en-IN" sz="2400" dirty="0"/>
              <a:t>Objective:</a:t>
            </a:r>
          </a:p>
          <a:p>
            <a:r>
              <a:rPr lang="en-IN" sz="2400" dirty="0"/>
              <a:t>- </a:t>
            </a:r>
            <a:r>
              <a:rPr lang="en-IN" sz="2400" b="1" dirty="0"/>
              <a:t>To automate the process of aligning skewed or rotated text in images for improved readability and OCR accuracy.</a:t>
            </a:r>
          </a:p>
          <a:p>
            <a:endParaRPr lang="en-IN" sz="2400" dirty="0"/>
          </a:p>
          <a:p>
            <a:r>
              <a:rPr lang="en-IN" sz="2400" dirty="0"/>
              <a:t>Key Techniques:</a:t>
            </a:r>
          </a:p>
          <a:p>
            <a:r>
              <a:rPr lang="en-IN" sz="2400" dirty="0"/>
              <a:t>-	 Contour Detection: </a:t>
            </a:r>
          </a:p>
          <a:p>
            <a:pPr marL="285750" indent="-285750">
              <a:buFontTx/>
              <a:buChar char="-"/>
            </a:pPr>
            <a:r>
              <a:rPr lang="en-IN" sz="2400" dirty="0"/>
              <a:t>             Line Fitting: </a:t>
            </a:r>
          </a:p>
          <a:p>
            <a:pPr marL="285750" indent="-285750">
              <a:buFontTx/>
              <a:buChar char="-"/>
            </a:pPr>
            <a:r>
              <a:rPr lang="en-IN" sz="2400" dirty="0"/>
              <a:t>             Image Rotation: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82981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5A35-02C4-7BA0-911C-AC70F498C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4475"/>
            <a:ext cx="10515600" cy="1325563"/>
          </a:xfrm>
        </p:spPr>
        <p:txBody>
          <a:bodyPr/>
          <a:lstStyle/>
          <a:p>
            <a:r>
              <a:rPr lang="en-IN" b="1" u="sng" dirty="0">
                <a:latin typeface="+mn-lt"/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25C617-9AAD-292C-429B-852452425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8" y="1105037"/>
            <a:ext cx="3299211" cy="27493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ED5E8E-22F4-A07F-923D-3AF608A33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8" y="4008462"/>
            <a:ext cx="5106745" cy="26121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1201BD-1A76-C957-5F79-635D418EC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4720" y="1130735"/>
            <a:ext cx="4993704" cy="27493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C00089-12B6-44F2-EC85-AE0C06F44F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9525" y="4008462"/>
            <a:ext cx="3038899" cy="26483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35C9F9-3FE8-68A0-FB47-24B4C7E77D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7555818" y="2313695"/>
            <a:ext cx="5915404" cy="27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40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655C-B76F-FD18-9217-43F20396F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079"/>
            <a:ext cx="10515600" cy="1325563"/>
          </a:xfrm>
        </p:spPr>
        <p:txBody>
          <a:bodyPr/>
          <a:lstStyle/>
          <a:p>
            <a:r>
              <a:rPr lang="en-IN" b="1" u="sng" dirty="0"/>
              <a:t>Work To be Done in Future: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834E1-0D76-EC2A-304F-BE1ED8227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6323"/>
            <a:ext cx="10515600" cy="4351338"/>
          </a:xfrm>
        </p:spPr>
        <p:txBody>
          <a:bodyPr/>
          <a:lstStyle/>
          <a:p>
            <a:r>
              <a:rPr lang="en-IN" dirty="0"/>
              <a:t>Creating the perspective transforming matrix</a:t>
            </a:r>
          </a:p>
          <a:p>
            <a:r>
              <a:rPr lang="en-IN" dirty="0"/>
              <a:t>Rotation and testing of the model after spline straightening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03F76D-BB4F-B864-5BB1-CABB34D617CB}"/>
              </a:ext>
            </a:extLst>
          </p:cNvPr>
          <p:cNvSpPr txBox="1"/>
          <p:nvPr/>
        </p:nvSpPr>
        <p:spPr>
          <a:xfrm>
            <a:off x="0" y="4492038"/>
            <a:ext cx="1212233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Credits: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/>
              </a:rPr>
              <a:t>Text Perceptron: Towards End-to-End Arbitrary-Shaped Text Spotting</a:t>
            </a:r>
            <a:r>
              <a:rPr lang="en-IN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/>
              </a:rPr>
              <a:t> by </a:t>
            </a:r>
            <a:r>
              <a:rPr lang="en-IN" b="0" i="0" u="none" strike="noStrike" dirty="0">
                <a:effectLst/>
                <a:highlight>
                  <a:srgbClr val="FFFFFF"/>
                </a:highlight>
                <a:latin typeface="Lucida Grande"/>
                <a:hlinkClick r:id="rId2"/>
              </a:rPr>
              <a:t>Liang </a:t>
            </a:r>
            <a:r>
              <a:rPr lang="en-IN" b="0" i="0" u="none" strike="noStrike" dirty="0" err="1">
                <a:effectLst/>
                <a:highlight>
                  <a:srgbClr val="FFFFFF"/>
                </a:highlight>
                <a:latin typeface="Lucida Grande"/>
                <a:hlinkClick r:id="rId2"/>
              </a:rPr>
              <a:t>Qiao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/>
              </a:rPr>
              <a:t>, </a:t>
            </a:r>
            <a:r>
              <a:rPr lang="en-IN" b="0" i="0" u="none" strike="noStrike" dirty="0" err="1">
                <a:effectLst/>
                <a:highlight>
                  <a:srgbClr val="FFFFFF"/>
                </a:highlight>
                <a:latin typeface="Lucida Grande"/>
                <a:hlinkClick r:id="rId3"/>
              </a:rPr>
              <a:t>Sanli</a:t>
            </a:r>
            <a:r>
              <a:rPr lang="en-IN" b="0" i="0" u="none" strike="noStrike" dirty="0">
                <a:effectLst/>
                <a:highlight>
                  <a:srgbClr val="FFFFFF"/>
                </a:highlight>
                <a:latin typeface="Lucida Grande"/>
                <a:hlinkClick r:id="rId3"/>
              </a:rPr>
              <a:t> Tang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/>
              </a:rPr>
              <a:t>, </a:t>
            </a:r>
            <a:r>
              <a:rPr lang="en-IN" b="0" i="0" u="none" strike="noStrike" dirty="0" err="1">
                <a:effectLst/>
                <a:highlight>
                  <a:srgbClr val="FFFFFF"/>
                </a:highlight>
                <a:latin typeface="Lucida Grande"/>
                <a:hlinkClick r:id="rId4"/>
              </a:rPr>
              <a:t>Zhanzhan</a:t>
            </a:r>
            <a:r>
              <a:rPr lang="en-IN" b="0" i="0" u="none" strike="noStrike" dirty="0">
                <a:effectLst/>
                <a:highlight>
                  <a:srgbClr val="FFFFFF"/>
                </a:highlight>
                <a:latin typeface="Lucida Grande"/>
                <a:hlinkClick r:id="rId4"/>
              </a:rPr>
              <a:t> Cheng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/>
              </a:rPr>
              <a:t>, </a:t>
            </a:r>
            <a:r>
              <a:rPr lang="en-IN" b="0" i="0" u="none" strike="noStrike" dirty="0" err="1">
                <a:effectLst/>
                <a:highlight>
                  <a:srgbClr val="FFFFFF"/>
                </a:highlight>
                <a:latin typeface="Lucida Grande"/>
                <a:hlinkClick r:id="rId5"/>
              </a:rPr>
              <a:t>Yunlu</a:t>
            </a:r>
            <a:r>
              <a:rPr lang="en-IN" b="0" i="0" u="none" strike="noStrike" dirty="0">
                <a:effectLst/>
                <a:highlight>
                  <a:srgbClr val="FFFFFF"/>
                </a:highlight>
                <a:latin typeface="Lucida Grande"/>
                <a:hlinkClick r:id="rId5"/>
              </a:rPr>
              <a:t> Xu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/>
              </a:rPr>
              <a:t>, </a:t>
            </a:r>
            <a:r>
              <a:rPr lang="en-IN" b="0" i="0" u="none" strike="noStrike" dirty="0">
                <a:effectLst/>
                <a:highlight>
                  <a:srgbClr val="FFFFFF"/>
                </a:highlight>
                <a:latin typeface="Lucida Grande"/>
                <a:hlinkClick r:id="rId6"/>
              </a:rPr>
              <a:t>Yi </a:t>
            </a:r>
            <a:r>
              <a:rPr lang="en-IN" b="0" i="0" u="none" strike="noStrike" dirty="0" err="1">
                <a:effectLst/>
                <a:highlight>
                  <a:srgbClr val="FFFFFF"/>
                </a:highlight>
                <a:latin typeface="Lucida Grande"/>
                <a:hlinkClick r:id="rId6"/>
              </a:rPr>
              <a:t>Niu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/>
              </a:rPr>
              <a:t>, </a:t>
            </a:r>
            <a:r>
              <a:rPr lang="en-IN" b="0" i="0" u="none" strike="noStrike" dirty="0" err="1">
                <a:effectLst/>
                <a:highlight>
                  <a:srgbClr val="FFFFFF"/>
                </a:highlight>
                <a:latin typeface="Lucida Grande"/>
                <a:hlinkClick r:id="rId7"/>
              </a:rPr>
              <a:t>Shiliang</a:t>
            </a:r>
            <a:r>
              <a:rPr lang="en-IN" b="0" i="0" u="none" strike="noStrike" dirty="0">
                <a:effectLst/>
                <a:highlight>
                  <a:srgbClr val="FFFFFF"/>
                </a:highlight>
                <a:latin typeface="Lucida Grande"/>
                <a:hlinkClick r:id="rId7"/>
              </a:rPr>
              <a:t> Pu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/>
              </a:rPr>
              <a:t>, </a:t>
            </a:r>
            <a:r>
              <a:rPr lang="en-IN" b="0" i="0" u="none" strike="noStrike" dirty="0">
                <a:effectLst/>
                <a:highlight>
                  <a:srgbClr val="FFFFFF"/>
                </a:highlight>
                <a:latin typeface="Lucida Grande"/>
                <a:hlinkClick r:id="rId8"/>
              </a:rPr>
              <a:t>Fei Wu</a:t>
            </a:r>
            <a:endParaRPr lang="en-IN" b="0" i="0" u="none" strike="noStrike" dirty="0">
              <a:effectLst/>
              <a:highlight>
                <a:srgbClr val="FFFFFF"/>
              </a:highlight>
              <a:latin typeface="Lucida Grande"/>
            </a:endParaRPr>
          </a:p>
          <a:p>
            <a:r>
              <a:rPr lang="en-US" b="1" dirty="0"/>
              <a:t>Reading Arbitrary-Shaped Scene Text from Images Through Spline Regression and </a:t>
            </a:r>
            <a:r>
              <a:rPr lang="en-US" b="1" dirty="0" err="1"/>
              <a:t>Rectication</a:t>
            </a:r>
            <a:r>
              <a:rPr lang="en-IN" b="1" dirty="0">
                <a:highlight>
                  <a:srgbClr val="FFFFFF"/>
                </a:highlight>
                <a:latin typeface="Lucida Grande"/>
              </a:rPr>
              <a:t> by </a:t>
            </a:r>
            <a:r>
              <a:rPr lang="en-IN" dirty="0"/>
              <a:t>Long Chen, Feng Su, </a:t>
            </a:r>
            <a:r>
              <a:rPr lang="en-US" dirty="0" err="1"/>
              <a:t>Jiahao</a:t>
            </a:r>
            <a:r>
              <a:rPr lang="en-US" dirty="0"/>
              <a:t> Shi, and Ye Qian</a:t>
            </a:r>
          </a:p>
          <a:p>
            <a:r>
              <a:rPr lang="en-US" b="1" dirty="0"/>
              <a:t>Unwrapping Low-rank Textures on Generalized Cylindrical Surfaces by </a:t>
            </a:r>
            <a:r>
              <a:rPr lang="en-IN" dirty="0" err="1"/>
              <a:t>Zhengdong</a:t>
            </a:r>
            <a:r>
              <a:rPr lang="en-IN" dirty="0"/>
              <a:t> Zhang, Xiao Liang, and Yi Ma</a:t>
            </a:r>
            <a:endParaRPr lang="en-US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997872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876FAD-BB06-5F18-F093-02CA4EC350D2}"/>
              </a:ext>
            </a:extLst>
          </p:cNvPr>
          <p:cNvSpPr txBox="1"/>
          <p:nvPr/>
        </p:nvSpPr>
        <p:spPr>
          <a:xfrm>
            <a:off x="0" y="428468"/>
            <a:ext cx="12192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/>
              <a:t>Methodology</a:t>
            </a:r>
          </a:p>
          <a:p>
            <a:endParaRPr lang="en-IN" dirty="0"/>
          </a:p>
          <a:p>
            <a:r>
              <a:rPr lang="en-IN" dirty="0"/>
              <a:t>1. Contour Detection:</a:t>
            </a:r>
          </a:p>
          <a:p>
            <a:r>
              <a:rPr lang="en-IN" dirty="0"/>
              <a:t>- Converts the image to grayscale and applies adaptive thresholding.</a:t>
            </a:r>
          </a:p>
          <a:p>
            <a:r>
              <a:rPr lang="en-IN" dirty="0"/>
              <a:t>- Identifies contours of characters using OpenCV functions.</a:t>
            </a:r>
          </a:p>
          <a:p>
            <a:r>
              <a:rPr lang="en-IN" dirty="0"/>
              <a:t>- Filters contours based on size to focus on significant text elements.</a:t>
            </a:r>
          </a:p>
          <a:p>
            <a:endParaRPr lang="en-IN" dirty="0"/>
          </a:p>
          <a:p>
            <a:r>
              <a:rPr lang="en-IN" dirty="0"/>
              <a:t>2. Line Fitting:</a:t>
            </a:r>
          </a:p>
          <a:p>
            <a:r>
              <a:rPr lang="en-IN" dirty="0"/>
              <a:t>- Extracts bottom points from detected contours.</a:t>
            </a:r>
          </a:p>
          <a:p>
            <a:r>
              <a:rPr lang="en-IN" dirty="0"/>
              <a:t>- Sorts these points by x-coordinate to establish a sequence.</a:t>
            </a:r>
          </a:p>
          <a:p>
            <a:r>
              <a:rPr lang="en-IN" dirty="0"/>
              <a:t>- Fits a straight line through these points to determine the text baseline.</a:t>
            </a:r>
          </a:p>
          <a:p>
            <a:endParaRPr lang="en-IN" dirty="0"/>
          </a:p>
          <a:p>
            <a:r>
              <a:rPr lang="en-IN" dirty="0"/>
              <a:t>3. Image Straightening:</a:t>
            </a:r>
          </a:p>
          <a:p>
            <a:r>
              <a:rPr lang="en-IN" dirty="0"/>
              <a:t>- Calculates the angle of the fitted line to determine the degree of rotation needed.</a:t>
            </a:r>
          </a:p>
          <a:p>
            <a:r>
              <a:rPr lang="en-IN" dirty="0"/>
              <a:t>- Uses affine transformation to rotate the image and align the text horizontally.</a:t>
            </a:r>
          </a:p>
          <a:p>
            <a:r>
              <a:rPr lang="en-IN" dirty="0"/>
              <a:t>- Ensures the entire image is transformed without losing information through proper padding and interpolation.</a:t>
            </a:r>
          </a:p>
          <a:p>
            <a:endParaRPr lang="en-IN" dirty="0"/>
          </a:p>
          <a:p>
            <a:r>
              <a:rPr lang="en-IN" dirty="0"/>
              <a:t>4. Validation and Testing:</a:t>
            </a:r>
          </a:p>
          <a:p>
            <a:r>
              <a:rPr lang="en-IN" dirty="0"/>
              <a:t>- Validates the straightening process by visually inspecting marked images with contours and fitted lines.</a:t>
            </a:r>
          </a:p>
          <a:p>
            <a:r>
              <a:rPr lang="en-IN" dirty="0"/>
              <a:t>- Tests the accuracy and effectiveness of OCR on the straightened images to verify improvements in text recognition.</a:t>
            </a:r>
          </a:p>
        </p:txBody>
      </p:sp>
    </p:spTree>
    <p:extLst>
      <p:ext uri="{BB962C8B-B14F-4D97-AF65-F5344CB8AC3E}">
        <p14:creationId xmlns:p14="http://schemas.microsoft.com/office/powerpoint/2010/main" val="336311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C3ED95-15F2-C718-45DE-B1572A546B9B}"/>
              </a:ext>
            </a:extLst>
          </p:cNvPr>
          <p:cNvSpPr txBox="1"/>
          <p:nvPr/>
        </p:nvSpPr>
        <p:spPr>
          <a:xfrm>
            <a:off x="0" y="715503"/>
            <a:ext cx="1219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/>
              <a:t>Results - Contour Detection</a:t>
            </a:r>
          </a:p>
          <a:p>
            <a:endParaRPr lang="en-IN" dirty="0"/>
          </a:p>
          <a:p>
            <a:r>
              <a:rPr lang="en-IN" dirty="0"/>
              <a:t>1. Contour Detection:</a:t>
            </a:r>
          </a:p>
          <a:p>
            <a:r>
              <a:rPr lang="en-IN" dirty="0"/>
              <a:t>- Demonstrates the application of adaptive thresholding and contour detection on various images.</a:t>
            </a:r>
          </a:p>
          <a:p>
            <a:r>
              <a:rPr lang="en-IN" dirty="0"/>
              <a:t>- Highlights the identification of individual characters or text regions through contour analysis.</a:t>
            </a:r>
          </a:p>
          <a:p>
            <a:r>
              <a:rPr lang="en-IN" dirty="0"/>
              <a:t>- Visualizes the marked images with detected contours and the fitted line to illustrate the text baseline.</a:t>
            </a:r>
          </a:p>
          <a:p>
            <a:endParaRPr lang="en-IN" dirty="0"/>
          </a:p>
          <a:p>
            <a:r>
              <a:rPr lang="en-IN" dirty="0"/>
              <a:t>2. Example Visualizations:</a:t>
            </a:r>
          </a:p>
          <a:p>
            <a:r>
              <a:rPr lang="en-IN" dirty="0"/>
              <a:t>- Displays examples of original images alongside their corresponding processed images with marked contours and fitted lines.</a:t>
            </a:r>
          </a:p>
          <a:p>
            <a:r>
              <a:rPr lang="en-IN" dirty="0"/>
              <a:t>- Emphasizes the effectiveness of contour detection in isolating text elements for subsequent straightening and OCR.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5C3783-4812-4D24-11B1-AA37B505B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11336"/>
            <a:ext cx="6653612" cy="21466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371FFF-BC6C-A724-EC0E-A6ED81BDA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223" y="5006081"/>
            <a:ext cx="5564777" cy="155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47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DF68C2-967E-852B-99D3-C3DF6C333C2E}"/>
              </a:ext>
            </a:extLst>
          </p:cNvPr>
          <p:cNvSpPr txBox="1"/>
          <p:nvPr/>
        </p:nvSpPr>
        <p:spPr>
          <a:xfrm>
            <a:off x="-1" y="0"/>
            <a:ext cx="1208749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/>
              <a:t>Results - Image Straightening</a:t>
            </a:r>
          </a:p>
          <a:p>
            <a:endParaRPr lang="en-IN" dirty="0"/>
          </a:p>
          <a:p>
            <a:r>
              <a:rPr lang="en-IN" dirty="0"/>
              <a:t>1. Image Straightening Process:</a:t>
            </a:r>
          </a:p>
          <a:p>
            <a:r>
              <a:rPr lang="en-IN" dirty="0"/>
              <a:t>- Illustrates the process of aligning skewed or rotated text using the calculated angle from the fitted line.</a:t>
            </a:r>
          </a:p>
          <a:p>
            <a:r>
              <a:rPr lang="en-IN" dirty="0"/>
              <a:t>- Shows examples of images before and after applying the rotation to straighten text horizontally.</a:t>
            </a:r>
          </a:p>
          <a:p>
            <a:endParaRPr lang="en-IN" dirty="0"/>
          </a:p>
          <a:p>
            <a:r>
              <a:rPr lang="en-IN" dirty="0"/>
              <a:t>2. Visual Comparisons:</a:t>
            </a:r>
          </a:p>
          <a:p>
            <a:r>
              <a:rPr lang="en-IN" dirty="0"/>
              <a:t>- Displays side-by-side comparisons of original images and their corresponding straightened versions.</a:t>
            </a:r>
          </a:p>
          <a:p>
            <a:r>
              <a:rPr lang="en-IN" dirty="0"/>
              <a:t>- Highlights the improvements in text alignment and readability achieved through image straightening.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1C68A3-0C6F-1F84-78C8-1FCFDF896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627805"/>
            <a:ext cx="6801395" cy="1256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70036A-07D8-EC0F-629C-7D2984046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034080"/>
            <a:ext cx="6801394" cy="14791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64DEA0-5E51-D571-DE09-028CEA850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513259"/>
            <a:ext cx="12192000" cy="130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26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381A-209E-49D9-C2F6-9B981082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2224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OCR Reading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E4A5C-FFD7-BAD3-F223-10DDD2F76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8642"/>
            <a:ext cx="10515600" cy="4351338"/>
          </a:xfrm>
        </p:spPr>
        <p:txBody>
          <a:bodyPr>
            <a:normAutofit/>
          </a:bodyPr>
          <a:lstStyle/>
          <a:p>
            <a:r>
              <a:rPr lang="en-IN" sz="2400" dirty="0"/>
              <a:t>Used </a:t>
            </a:r>
            <a:r>
              <a:rPr lang="en-IN" sz="2400" dirty="0" err="1"/>
              <a:t>easyOCR</a:t>
            </a:r>
            <a:r>
              <a:rPr lang="en-IN" sz="2400" dirty="0"/>
              <a:t> to extract texts from the image </a:t>
            </a:r>
          </a:p>
          <a:p>
            <a:r>
              <a:rPr lang="en-IN" sz="2400" dirty="0"/>
              <a:t>Compared them before and after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FA9E02-8ACB-394C-351A-42AC756BA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314" y="2568732"/>
            <a:ext cx="3867690" cy="228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C9B111-B1F3-1E70-A099-6D6922664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812" y="2518885"/>
            <a:ext cx="3639058" cy="3048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0F9598-6EFA-8CD7-BCEE-C182E223E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1" y="1911068"/>
            <a:ext cx="3639059" cy="12156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E786B7-A333-2EB0-4604-FBF2615DF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2314" y="3454357"/>
            <a:ext cx="3696216" cy="3334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2CDDA8-812B-CCDA-20BA-C4F71C2640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9812" y="3425778"/>
            <a:ext cx="3477110" cy="3905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9018CA-A52A-F28B-DDB3-B905EA45F6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" y="3179589"/>
            <a:ext cx="3037616" cy="15922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403B3B7-E6C0-6D78-42D7-56A2B4CE15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4873973"/>
            <a:ext cx="3361510" cy="19840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751181-5583-6DB1-EB27-C95E895DBE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51430" y="4381787"/>
            <a:ext cx="921164" cy="248261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7331858-F8A8-E5ED-AEE0-6D6E566416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8521" y="5106789"/>
            <a:ext cx="2305372" cy="905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4023B6-7772-580F-7A33-D2504863D75D}"/>
              </a:ext>
            </a:extLst>
          </p:cNvPr>
          <p:cNvSpPr txBox="1"/>
          <p:nvPr/>
        </p:nvSpPr>
        <p:spPr>
          <a:xfrm>
            <a:off x="4051430" y="2020389"/>
            <a:ext cx="254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Before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0C2CD-11B7-7C0C-8153-4BA26A82B56B}"/>
              </a:ext>
            </a:extLst>
          </p:cNvPr>
          <p:cNvSpPr txBox="1"/>
          <p:nvPr/>
        </p:nvSpPr>
        <p:spPr>
          <a:xfrm>
            <a:off x="8243863" y="2093718"/>
            <a:ext cx="254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After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418533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9610-83C2-F668-6B30-E5916832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b="1" u="sng" dirty="0"/>
              <a:t>Limitations: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2A933-5C31-BA36-F2D5-D9012704F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8261"/>
            <a:ext cx="12192000" cy="1172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F0F28D-8EE8-C887-95DC-1178998CC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82215"/>
            <a:ext cx="12192000" cy="135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77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0D89-36DA-8278-2797-8362E4BE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Improvements to be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FF3D8-DC74-0520-8138-93B05EA1E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Curve straightening </a:t>
            </a:r>
          </a:p>
          <a:p>
            <a:r>
              <a:rPr lang="en-IN" dirty="0"/>
              <a:t>Using the Spline approach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5451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2DA32-D41D-F941-9C95-86039D79B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4909" y="-183515"/>
            <a:ext cx="10515600" cy="1325563"/>
          </a:xfrm>
        </p:spPr>
        <p:txBody>
          <a:bodyPr/>
          <a:lstStyle/>
          <a:p>
            <a:r>
              <a:rPr lang="en-IN" b="1" u="sng" dirty="0"/>
              <a:t>Work Done so far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A19BE8-D901-78F7-7828-473DDF9DE87B}"/>
              </a:ext>
            </a:extLst>
          </p:cNvPr>
          <p:cNvSpPr txBox="1"/>
          <p:nvPr/>
        </p:nvSpPr>
        <p:spPr>
          <a:xfrm>
            <a:off x="0" y="1238186"/>
            <a:ext cx="12192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Image Preprocessing Steps</a:t>
            </a:r>
          </a:p>
          <a:p>
            <a:endParaRPr lang="en-IN" dirty="0"/>
          </a:p>
          <a:p>
            <a:r>
              <a:rPr lang="en-IN" dirty="0"/>
              <a:t>1. Loading the Image:</a:t>
            </a:r>
          </a:p>
          <a:p>
            <a:r>
              <a:rPr lang="en-IN" dirty="0"/>
              <a:t>- Use `cv2.imread` to load the image from a file path into a matrix format suitable for processing.</a:t>
            </a:r>
          </a:p>
          <a:p>
            <a:endParaRPr lang="en-IN" dirty="0"/>
          </a:p>
          <a:p>
            <a:r>
              <a:rPr lang="en-IN" dirty="0"/>
              <a:t>2. Converting to Grayscale:</a:t>
            </a:r>
          </a:p>
          <a:p>
            <a:r>
              <a:rPr lang="en-IN" dirty="0"/>
              <a:t>- Utilize `cv2.cvtColor` to convert the loaded </a:t>
            </a:r>
            <a:r>
              <a:rPr lang="en-IN" dirty="0" err="1"/>
              <a:t>color</a:t>
            </a:r>
            <a:r>
              <a:rPr lang="en-IN" dirty="0"/>
              <a:t> image into a grayscale image, simplifying subsequent processing steps.</a:t>
            </a:r>
          </a:p>
          <a:p>
            <a:endParaRPr lang="en-IN" dirty="0"/>
          </a:p>
          <a:p>
            <a:r>
              <a:rPr lang="en-IN" dirty="0"/>
              <a:t>3. Applying Thresholding:</a:t>
            </a:r>
          </a:p>
          <a:p>
            <a:r>
              <a:rPr lang="en-IN" dirty="0"/>
              <a:t>- Use `cv2.threshold` to transform the grayscale image into a binary image, setting a threshold value to distinguish between foreground and background pixels.</a:t>
            </a:r>
          </a:p>
          <a:p>
            <a:endParaRPr lang="en-IN" dirty="0"/>
          </a:p>
          <a:p>
            <a:r>
              <a:rPr lang="en-IN" dirty="0"/>
              <a:t>Filtered Contours</a:t>
            </a:r>
          </a:p>
          <a:p>
            <a:endParaRPr lang="en-IN" dirty="0"/>
          </a:p>
          <a:p>
            <a:r>
              <a:rPr lang="en-IN" dirty="0"/>
              <a:t>Why Filter Contours?</a:t>
            </a:r>
          </a:p>
        </p:txBody>
      </p:sp>
    </p:spTree>
    <p:extLst>
      <p:ext uri="{BB962C8B-B14F-4D97-AF65-F5344CB8AC3E}">
        <p14:creationId xmlns:p14="http://schemas.microsoft.com/office/powerpoint/2010/main" val="1633147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BE0163-1B1D-054F-2235-B418C6ECD0E8}"/>
              </a:ext>
            </a:extLst>
          </p:cNvPr>
          <p:cNvSpPr txBox="1"/>
          <p:nvPr/>
        </p:nvSpPr>
        <p:spPr>
          <a:xfrm>
            <a:off x="0" y="751344"/>
            <a:ext cx="12192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b="1" dirty="0"/>
              <a:t>Spline Interpolation</a:t>
            </a:r>
          </a:p>
          <a:p>
            <a:endParaRPr lang="en-IN" dirty="0"/>
          </a:p>
          <a:p>
            <a:r>
              <a:rPr lang="en-IN" dirty="0"/>
              <a:t>Purpose and Application:</a:t>
            </a:r>
          </a:p>
          <a:p>
            <a:r>
              <a:rPr lang="en-IN" dirty="0"/>
              <a:t>- Spline interpolation transforms discrete data points into a smooth, continuous curve.</a:t>
            </a:r>
          </a:p>
          <a:p>
            <a:r>
              <a:rPr lang="en-IN" dirty="0"/>
              <a:t>- Essential in image processing for accurate representation and enhancement of curves and contours.</a:t>
            </a:r>
          </a:p>
          <a:p>
            <a:endParaRPr lang="en-IN" dirty="0"/>
          </a:p>
          <a:p>
            <a:r>
              <a:rPr lang="en-IN" dirty="0"/>
              <a:t>Centroid Calculation and Curve Drawing</a:t>
            </a:r>
          </a:p>
          <a:p>
            <a:endParaRPr lang="en-IN" dirty="0"/>
          </a:p>
          <a:p>
            <a:r>
              <a:rPr lang="en-IN" dirty="0"/>
              <a:t>Role of Centroids:</a:t>
            </a:r>
          </a:p>
          <a:p>
            <a:r>
              <a:rPr lang="en-IN" dirty="0"/>
              <a:t>- Centroids define the central points of contours, crucial for spline interpolation.</a:t>
            </a:r>
          </a:p>
          <a:p>
            <a:r>
              <a:rPr lang="en-IN" dirty="0"/>
              <a:t>- Calculated using `</a:t>
            </a:r>
            <a:r>
              <a:rPr lang="en-IN" dirty="0" err="1"/>
              <a:t>calculate_centroids</a:t>
            </a:r>
            <a:r>
              <a:rPr lang="en-IN" dirty="0"/>
              <a:t>` function from detected contours.</a:t>
            </a:r>
          </a:p>
          <a:p>
            <a:endParaRPr lang="en-IN" dirty="0"/>
          </a:p>
          <a:p>
            <a:r>
              <a:rPr lang="en-IN" dirty="0"/>
              <a:t>Drawing Smoothed Curves:</a:t>
            </a:r>
          </a:p>
          <a:p>
            <a:r>
              <a:rPr lang="en-IN" dirty="0"/>
              <a:t>- Utilize spline interpolation to create smooth curves through centroid points.</a:t>
            </a:r>
          </a:p>
          <a:p>
            <a:r>
              <a:rPr lang="en-IN" dirty="0"/>
              <a:t>- Overlay smoothed curves using `cv2.line` on the original image to enhance contour clarity.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3282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715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Lucida Grande</vt:lpstr>
      <vt:lpstr>Office Theme</vt:lpstr>
      <vt:lpstr>PowerPoint Presentation</vt:lpstr>
      <vt:lpstr>PowerPoint Presentation</vt:lpstr>
      <vt:lpstr>PowerPoint Presentation</vt:lpstr>
      <vt:lpstr>PowerPoint Presentation</vt:lpstr>
      <vt:lpstr>OCR Reading </vt:lpstr>
      <vt:lpstr>Limitations:</vt:lpstr>
      <vt:lpstr>Future Improvements to be done</vt:lpstr>
      <vt:lpstr>Work Done so far</vt:lpstr>
      <vt:lpstr>PowerPoint Presentation</vt:lpstr>
      <vt:lpstr>Results</vt:lpstr>
      <vt:lpstr>Work To be Done in Future: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Akshat Patidar</dc:creator>
  <cp:lastModifiedBy>Akshat Patidar</cp:lastModifiedBy>
  <cp:revision>6</cp:revision>
  <dcterms:created xsi:type="dcterms:W3CDTF">2024-07-07T21:13:52Z</dcterms:created>
  <dcterms:modified xsi:type="dcterms:W3CDTF">2024-07-12T18:08:07Z</dcterms:modified>
</cp:coreProperties>
</file>