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60" r:id="rId4"/>
    <p:sldId id="259" r:id="rId5"/>
    <p:sldId id="263" r:id="rId6"/>
    <p:sldId id="257" r:id="rId7"/>
    <p:sldId id="258" r:id="rId8"/>
    <p:sldId id="264" r:id="rId9"/>
    <p:sldId id="265" r:id="rId10"/>
    <p:sldId id="261" r:id="rId11"/>
    <p:sldId id="262" r:id="rId12"/>
    <p:sldId id="266" r:id="rId13"/>
    <p:sldId id="271" r:id="rId14"/>
    <p:sldId id="267" r:id="rId15"/>
    <p:sldId id="268" r:id="rId16"/>
    <p:sldId id="272" r:id="rId17"/>
    <p:sldId id="269" r:id="rId18"/>
    <p:sldId id="27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lfa Slab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7369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81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faaf79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faaf79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4faaf79d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43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24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08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297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60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56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075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107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419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104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970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02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44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79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812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742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18th May 2020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0" y="688063"/>
            <a:ext cx="9144000" cy="547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Mail Block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320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</a:t>
            </a:r>
            <a:r>
              <a:rPr lang="en-US" sz="32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32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Sakshi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               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Abhishek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(1602913002)     </a:t>
            </a:r>
            <a:br>
              <a:rPr lang="en-US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Anup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Kumar Singh (1602913015)</a:t>
            </a:r>
            <a:br>
              <a:rPr lang="en-US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              Archit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Rastogi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(1602913018)                  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 : </a:t>
            </a:r>
            <a:r>
              <a:rPr lang="en-US" sz="2400" b="1" dirty="0" smtClean="0">
                <a:ea typeface="Calibri"/>
              </a:rPr>
              <a:t>5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no.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:  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LG-3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</a:t>
            </a:r>
            <a:endParaRPr sz="20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KIET GROUP OF INSTITUTIONS, GHAZIABAD, UTTAR PRADESH</a:t>
            </a:r>
            <a:endParaRPr sz="20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(AFFILIATED TO DR. A.P.J. ABDUL KALAM TECHNICAL UNIVERSITY, LUCKNOW, UTTAR PRADESH, INDIA)</a:t>
            </a:r>
            <a:endParaRPr sz="11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4" descr="KIE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228601"/>
            <a:ext cx="1210146" cy="10234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57200" y="1176950"/>
            <a:ext cx="8229600" cy="49493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4064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Mining requires huge amount of </a:t>
            </a:r>
            <a:r>
              <a:rPr lang="en-US" sz="2000" dirty="0" smtClean="0">
                <a:solidFill>
                  <a:schemeClr val="tx1"/>
                </a:solidFill>
              </a:rPr>
              <a:t>computing.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solve a mathematical </a:t>
            </a:r>
            <a:r>
              <a:rPr lang="en-US" sz="2000" dirty="0" smtClean="0">
                <a:solidFill>
                  <a:schemeClr val="tx1"/>
                </a:solidFill>
              </a:rPr>
              <a:t>puzzle.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Proof-of-work algorithm[2].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</a:t>
            </a:r>
            <a:r>
              <a:rPr lang="en-US" sz="2000" dirty="0" smtClean="0">
                <a:solidFill>
                  <a:schemeClr val="tx1"/>
                </a:solidFill>
              </a:rPr>
              <a:t>SHA-256 algorithm[3].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257300" y="342900"/>
            <a:ext cx="7952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396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</a:t>
            </a:r>
            <a:r>
              <a:rPr lang="en-US" sz="396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396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18th May 2020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r="14428"/>
          <a:stretch/>
        </p:blipFill>
        <p:spPr>
          <a:xfrm>
            <a:off x="389298" y="398352"/>
            <a:ext cx="8297501" cy="5365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690250" y="277575"/>
            <a:ext cx="23841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6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92200" y="5894625"/>
            <a:ext cx="35514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Figure 3</a:t>
            </a:r>
            <a:r>
              <a:rPr lang="en-US" sz="1800" u="sng" dirty="0" smtClean="0"/>
              <a:t>  </a:t>
            </a:r>
            <a:r>
              <a:rPr lang="en-US" sz="1800" u="sng" dirty="0"/>
              <a:t>Mining Process</a:t>
            </a:r>
            <a:endParaRPr sz="1800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224" y="372651"/>
            <a:ext cx="7971576" cy="52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079479" y="5865514"/>
            <a:ext cx="44415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Figure </a:t>
            </a:r>
            <a:r>
              <a:rPr lang="en-US" sz="1800" u="sng" dirty="0" smtClean="0"/>
              <a:t>4 </a:t>
            </a:r>
            <a:r>
              <a:rPr lang="en-US" sz="1800" u="sng" dirty="0"/>
              <a:t>Use Case Diagram</a:t>
            </a:r>
            <a:endParaRPr sz="1800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18th May 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3079479" y="5865514"/>
            <a:ext cx="44415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Figure 5</a:t>
            </a:r>
            <a:r>
              <a:rPr lang="en-US" sz="1800" u="sng" dirty="0" smtClean="0"/>
              <a:t> Data Flow </a:t>
            </a:r>
            <a:r>
              <a:rPr lang="en-US" sz="1800" u="sng" dirty="0"/>
              <a:t>Diagram</a:t>
            </a:r>
            <a:endParaRPr sz="1800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18th May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3518" r="6724" b="19089"/>
          <a:stretch/>
        </p:blipFill>
        <p:spPr>
          <a:xfrm>
            <a:off x="457200" y="497942"/>
            <a:ext cx="8116432" cy="52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75" y="800100"/>
            <a:ext cx="8532050" cy="4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624247" y="5955272"/>
            <a:ext cx="4139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</a:rPr>
              <a:t>Figure 6</a:t>
            </a:r>
            <a:r>
              <a:rPr lang="en-US" sz="1800" u="sng" dirty="0" smtClean="0">
                <a:solidFill>
                  <a:schemeClr val="dk1"/>
                </a:solidFill>
              </a:rPr>
              <a:t> </a:t>
            </a:r>
            <a:r>
              <a:rPr lang="en-US" sz="1800" u="sng" dirty="0">
                <a:solidFill>
                  <a:schemeClr val="dk1"/>
                </a:solidFill>
              </a:rPr>
              <a:t>Login Page</a:t>
            </a:r>
            <a:endParaRPr sz="1800" u="sng" dirty="0">
              <a:solidFill>
                <a:schemeClr val="dk1"/>
              </a:solidFill>
            </a:endParaRPr>
          </a:p>
        </p:txBody>
      </p:sp>
      <p:sp>
        <p:nvSpPr>
          <p:cNvPr id="5" name="Date Placeholder 1"/>
          <p:cNvSpPr txBox="1">
            <a:spLocks/>
          </p:cNvSpPr>
          <p:nvPr/>
        </p:nvSpPr>
        <p:spPr>
          <a:xfrm>
            <a:off x="457200" y="6356350"/>
            <a:ext cx="2133600" cy="36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18th May 2020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575" y="568750"/>
            <a:ext cx="8566850" cy="537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3569029" y="6112622"/>
            <a:ext cx="30000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</a:rPr>
              <a:t>Figure 7</a:t>
            </a:r>
            <a:r>
              <a:rPr lang="en-US" sz="1800" u="sng" dirty="0" smtClean="0">
                <a:solidFill>
                  <a:schemeClr val="dk1"/>
                </a:solidFill>
              </a:rPr>
              <a:t> </a:t>
            </a:r>
            <a:r>
              <a:rPr lang="en-US" sz="1800" u="sng" dirty="0">
                <a:solidFill>
                  <a:schemeClr val="dk1"/>
                </a:solidFill>
              </a:rPr>
              <a:t>Home Page</a:t>
            </a:r>
            <a:endParaRPr sz="1800" u="sng" dirty="0">
              <a:solidFill>
                <a:schemeClr val="dk1"/>
              </a:solidFill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457200" y="6365403"/>
            <a:ext cx="2133600" cy="36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18th May 2020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311700" y="244444"/>
            <a:ext cx="8520600" cy="8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960" b="1" u="sng" dirty="0" smtClean="0">
                <a:solidFill>
                  <a:schemeClr val="tx1"/>
                </a:solidFill>
              </a:rPr>
              <a:t>Conclusion</a:t>
            </a:r>
            <a:endParaRPr sz="3960" b="1" u="sng" dirty="0">
              <a:solidFill>
                <a:schemeClr val="tx1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457200" y="6365403"/>
            <a:ext cx="2133600" cy="36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18th May 2020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9300" y="1385180"/>
            <a:ext cx="8338242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project Mail Block aims to provide a safe, secure, and fast way to communicate </a:t>
            </a:r>
            <a:r>
              <a:rPr lang="en-US" sz="2000" dirty="0" smtClean="0"/>
              <a:t>confidential </a:t>
            </a:r>
            <a:r>
              <a:rPr lang="en-US" sz="2000" dirty="0"/>
              <a:t>information </a:t>
            </a:r>
            <a:r>
              <a:rPr lang="en-US" sz="2000" dirty="0" smtClean="0"/>
              <a:t>between users.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decentralized system uses concepts of </a:t>
            </a:r>
            <a:r>
              <a:rPr lang="en-US" sz="2000" dirty="0" err="1"/>
              <a:t>blockchain</a:t>
            </a:r>
            <a:r>
              <a:rPr lang="en-US" sz="2000" dirty="0"/>
              <a:t> to create an </a:t>
            </a:r>
            <a:r>
              <a:rPr lang="en-US" sz="2000" dirty="0" smtClean="0"/>
              <a:t>efficient </a:t>
            </a:r>
            <a:r>
              <a:rPr lang="en-US" sz="2000" dirty="0"/>
              <a:t>network that is capable of transmitting </a:t>
            </a:r>
            <a:r>
              <a:rPr lang="en-US" sz="2000" dirty="0" smtClean="0"/>
              <a:t>messages.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With data privacy being more important today, such systems are highly useful to users, organizations, and governments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66854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960" b="1" u="sng" dirty="0"/>
              <a:t>References</a:t>
            </a:r>
            <a:endParaRPr sz="3960" b="1" u="sng"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457200" y="1113576"/>
            <a:ext cx="8229600" cy="50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53340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[1] https</a:t>
            </a:r>
            <a:r>
              <a:rPr lang="en-US" sz="2000" dirty="0">
                <a:solidFill>
                  <a:schemeClr val="tx1"/>
                </a:solidFill>
              </a:rPr>
              <a:t>://www.dappuniversity.com/</a:t>
            </a:r>
            <a:endParaRPr sz="2000" dirty="0">
              <a:solidFill>
                <a:schemeClr val="tx1"/>
              </a:solidFill>
            </a:endParaRPr>
          </a:p>
          <a:p>
            <a:pPr marL="533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[2] https</a:t>
            </a:r>
            <a:r>
              <a:rPr lang="en-US" sz="2000" dirty="0">
                <a:solidFill>
                  <a:schemeClr val="tx1"/>
                </a:solidFill>
              </a:rPr>
              <a:t>://bitcoin.org/bitcoin.pdf</a:t>
            </a:r>
            <a:endParaRPr sz="2000" dirty="0">
              <a:solidFill>
                <a:schemeClr val="tx1"/>
              </a:solidFill>
            </a:endParaRPr>
          </a:p>
          <a:p>
            <a:pPr marL="533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[3] </a:t>
            </a:r>
            <a:r>
              <a:rPr lang="en-US" sz="2000" dirty="0" err="1" smtClean="0">
                <a:solidFill>
                  <a:schemeClr val="tx1"/>
                </a:solidFill>
              </a:rPr>
              <a:t>Blockchain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Innovation Conference-“The Future of </a:t>
            </a:r>
            <a:r>
              <a:rPr lang="en-US" sz="2000" dirty="0" err="1">
                <a:solidFill>
                  <a:schemeClr val="tx1"/>
                </a:solidFill>
              </a:rPr>
              <a:t>Blockchain</a:t>
            </a:r>
            <a:r>
              <a:rPr lang="en-US" sz="2000" dirty="0">
                <a:solidFill>
                  <a:schemeClr val="tx1"/>
                </a:solidFill>
              </a:rPr>
              <a:t> and AI”, David Birch</a:t>
            </a:r>
            <a:endParaRPr sz="2000" dirty="0">
              <a:solidFill>
                <a:schemeClr val="tx1"/>
              </a:solidFill>
            </a:endParaRPr>
          </a:p>
          <a:p>
            <a:pPr marL="520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[4] https</a:t>
            </a:r>
            <a:r>
              <a:rPr lang="en-US" sz="2000" dirty="0">
                <a:solidFill>
                  <a:schemeClr val="tx1"/>
                </a:solidFill>
              </a:rPr>
              <a:t>://flask.palletsprojects.com/en/1.1.x/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376989" y="2879725"/>
            <a:ext cx="7395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98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u="sng" dirty="0" smtClean="0"/>
              <a:t>Abstract</a:t>
            </a:r>
            <a:r>
              <a:rPr lang="en-US" sz="3959" dirty="0"/>
              <a:t/>
            </a:r>
            <a:br>
              <a:rPr lang="en-US" sz="3959" dirty="0"/>
            </a:br>
            <a:endParaRPr sz="3959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186004"/>
            <a:ext cx="8229600" cy="49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3700"/>
              <a:buNone/>
            </a:pPr>
            <a:r>
              <a:rPr lang="en-US" sz="2000" dirty="0">
                <a:solidFill>
                  <a:schemeClr val="tx1"/>
                </a:solidFill>
              </a:rPr>
              <a:t>In today’s digital world, data is of prime importance. The </a:t>
            </a:r>
            <a:r>
              <a:rPr lang="en-US" sz="2000" dirty="0" smtClean="0">
                <a:solidFill>
                  <a:schemeClr val="tx1"/>
                </a:solidFill>
              </a:rPr>
              <a:t>data carries </a:t>
            </a:r>
            <a:r>
              <a:rPr lang="en-US" sz="2000" dirty="0">
                <a:solidFill>
                  <a:schemeClr val="tx1"/>
                </a:solidFill>
              </a:rPr>
              <a:t>confidential information of the user or organization that should be completely private to the </a:t>
            </a:r>
            <a:r>
              <a:rPr lang="en-US" sz="2000" dirty="0" smtClean="0">
                <a:solidFill>
                  <a:schemeClr val="tx1"/>
                </a:solidFill>
              </a:rPr>
              <a:t>owner. </a:t>
            </a:r>
            <a:r>
              <a:rPr lang="en-US" sz="2000" dirty="0">
                <a:solidFill>
                  <a:schemeClr val="tx1"/>
                </a:solidFill>
              </a:rPr>
              <a:t>But the vulnerability of today’s information system may pose dangers such as data breach and data theft.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37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system can be highly useful to governments and militaries around the world </a:t>
            </a:r>
            <a:r>
              <a:rPr lang="en-US" sz="2000" dirty="0" smtClean="0">
                <a:solidFill>
                  <a:schemeClr val="tx1"/>
                </a:solidFill>
              </a:rPr>
              <a:t>that can </a:t>
            </a:r>
            <a:r>
              <a:rPr lang="en-US" sz="2000" dirty="0">
                <a:solidFill>
                  <a:schemeClr val="tx1"/>
                </a:solidFill>
              </a:rPr>
              <a:t>communicate their confidential information to anyone they need to without any security-related </a:t>
            </a:r>
            <a:r>
              <a:rPr lang="en-US" sz="2000" dirty="0" smtClean="0">
                <a:solidFill>
                  <a:schemeClr val="tx1"/>
                </a:solidFill>
              </a:rPr>
              <a:t>issues. </a:t>
            </a:r>
            <a:r>
              <a:rPr lang="en-US" sz="2000" dirty="0">
                <a:solidFill>
                  <a:schemeClr val="tx1"/>
                </a:solidFill>
              </a:rPr>
              <a:t>This ultra-secure messaging service aims to </a:t>
            </a:r>
            <a:r>
              <a:rPr lang="en-US" sz="2000" dirty="0" smtClean="0">
                <a:solidFill>
                  <a:schemeClr val="tx1"/>
                </a:solidFill>
              </a:rPr>
              <a:t>enhance the safety and security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data.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  <a:p>
            <a:pPr marL="228600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228600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55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u="sng" dirty="0"/>
              <a:t>Introduction</a:t>
            </a:r>
            <a:r>
              <a:rPr lang="en-US" sz="3959" dirty="0"/>
              <a:t/>
            </a:r>
            <a:br>
              <a:rPr lang="en-US" sz="3959" dirty="0"/>
            </a:br>
            <a:endParaRPr sz="3959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186004"/>
            <a:ext cx="8229600" cy="49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breach and data theft are </a:t>
            </a:r>
            <a:r>
              <a:rPr lang="en-US" sz="2000" dirty="0" smtClean="0">
                <a:solidFill>
                  <a:schemeClr val="tx1"/>
                </a:solidFill>
              </a:rPr>
              <a:t>of prime </a:t>
            </a:r>
            <a:r>
              <a:rPr lang="en-US" sz="2000" dirty="0">
                <a:solidFill>
                  <a:schemeClr val="tx1"/>
                </a:solidFill>
              </a:rPr>
              <a:t>concern </a:t>
            </a:r>
            <a:r>
              <a:rPr lang="en-US" sz="2000" dirty="0" smtClean="0">
                <a:solidFill>
                  <a:schemeClr val="tx1"/>
                </a:solidFill>
              </a:rPr>
              <a:t>today.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7465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</a:t>
            </a:r>
            <a:r>
              <a:rPr lang="en-US" sz="2000" dirty="0" smtClean="0">
                <a:solidFill>
                  <a:schemeClr val="tx1"/>
                </a:solidFill>
              </a:rPr>
              <a:t>confidentiality.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7465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Encrypted </a:t>
            </a:r>
            <a:r>
              <a:rPr lang="en-US" sz="2000" dirty="0" smtClean="0">
                <a:solidFill>
                  <a:schemeClr val="tx1"/>
                </a:solidFill>
              </a:rPr>
              <a:t>network.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7465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2000" b="1" u="sng" dirty="0">
                <a:solidFill>
                  <a:schemeClr val="tx1"/>
                </a:solidFill>
              </a:rPr>
              <a:t>Aim of the </a:t>
            </a:r>
            <a:r>
              <a:rPr lang="en-US" sz="2000" b="1" u="sng" dirty="0" smtClean="0">
                <a:solidFill>
                  <a:schemeClr val="tx1"/>
                </a:solidFill>
              </a:rPr>
              <a:t>project : </a:t>
            </a:r>
            <a:endParaRPr sz="2000" b="1" u="sng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Messaging service that is fast and secure.</a:t>
            </a:r>
            <a:endParaRPr sz="2000" dirty="0">
              <a:solidFill>
                <a:schemeClr val="tx1"/>
              </a:solidFill>
            </a:endParaRPr>
          </a:p>
          <a:p>
            <a:pPr marL="1143000" lvl="2" indent="-19050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Does not includes involvement of any third party.</a:t>
            </a:r>
            <a:endParaRPr sz="2000" dirty="0">
              <a:solidFill>
                <a:schemeClr val="tx1"/>
              </a:solidFill>
            </a:endParaRPr>
          </a:p>
          <a:p>
            <a:pPr marL="228600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228600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228600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396" t="-10400" r="396" b="10398"/>
          <a:stretch/>
        </p:blipFill>
        <p:spPr>
          <a:xfrm>
            <a:off x="194821" y="533400"/>
            <a:ext cx="85344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037125" y="5617025"/>
            <a:ext cx="3820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/>
              <a:t>Figure </a:t>
            </a:r>
            <a:r>
              <a:rPr lang="en-US" sz="1800" u="sng" dirty="0"/>
              <a:t>1   Why </a:t>
            </a:r>
            <a:r>
              <a:rPr lang="en-US" sz="1800" u="sng" dirty="0" smtClean="0"/>
              <a:t>Decentralization?</a:t>
            </a:r>
            <a:endParaRPr sz="13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u="sng" dirty="0"/>
              <a:t>Feasibility Study</a:t>
            </a:r>
            <a:r>
              <a:rPr lang="en-US" sz="3959" dirty="0"/>
              <a:t/>
            </a:r>
            <a:br>
              <a:rPr lang="en-US" sz="3959" dirty="0"/>
            </a:br>
            <a:endParaRPr sz="3959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57200" y="1303700"/>
            <a:ext cx="8229600" cy="482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Decentralized messaging systems are promising.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937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Many similar application has been </a:t>
            </a:r>
            <a:r>
              <a:rPr lang="en-US" sz="2000" dirty="0" smtClean="0">
                <a:solidFill>
                  <a:schemeClr val="tx1"/>
                </a:solidFill>
              </a:rPr>
              <a:t>developed.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937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Nearly </a:t>
            </a:r>
            <a:r>
              <a:rPr lang="en-US" sz="2000" dirty="0">
                <a:solidFill>
                  <a:schemeClr val="tx1"/>
                </a:solidFill>
              </a:rPr>
              <a:t>impossible to </a:t>
            </a:r>
            <a:r>
              <a:rPr lang="en-US" sz="2000" dirty="0" smtClean="0">
                <a:solidFill>
                  <a:schemeClr val="tx1"/>
                </a:solidFill>
              </a:rPr>
              <a:t>breach.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937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Blockchain</a:t>
            </a:r>
            <a:r>
              <a:rPr lang="en-US" sz="2000" dirty="0" smtClean="0">
                <a:solidFill>
                  <a:schemeClr val="tx1"/>
                </a:solidFill>
              </a:rPr>
              <a:t>[4] </a:t>
            </a:r>
            <a:r>
              <a:rPr lang="en-US" sz="2000" dirty="0">
                <a:solidFill>
                  <a:schemeClr val="tx1"/>
                </a:solidFill>
              </a:rPr>
              <a:t>is reliable.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479413" y="6141748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416650" y="390525"/>
            <a:ext cx="478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u="sng" dirty="0"/>
              <a:t>Objectives</a:t>
            </a:r>
            <a:br>
              <a:rPr lang="en-US" sz="3959" b="1" u="sng" dirty="0"/>
            </a:br>
            <a:endParaRPr sz="3959" b="1" u="sng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834189"/>
            <a:ext cx="8229600" cy="52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>
              <a:lnSpc>
                <a:spcPct val="200000"/>
              </a:lnSpc>
              <a:spcBef>
                <a:spcPts val="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build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chemeClr val="tx1"/>
                </a:solidFill>
              </a:rPr>
              <a:t>decentralized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</a:rPr>
              <a:t>fully secure </a:t>
            </a:r>
            <a:r>
              <a:rPr lang="en-US" sz="2000" dirty="0" smtClean="0">
                <a:solidFill>
                  <a:schemeClr val="tx1"/>
                </a:solidFill>
              </a:rPr>
              <a:t>system.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200000"/>
              </a:lnSpc>
              <a:spcBef>
                <a:spcPts val="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End-to-end messaging </a:t>
            </a:r>
            <a:r>
              <a:rPr lang="en-US" sz="2000" dirty="0" smtClean="0">
                <a:solidFill>
                  <a:schemeClr val="tx1"/>
                </a:solidFill>
              </a:rPr>
              <a:t>service.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200000"/>
              </a:lnSpc>
              <a:spcBef>
                <a:spcPts val="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enhance </a:t>
            </a:r>
            <a:r>
              <a:rPr lang="en-US" sz="2000" dirty="0">
                <a:solidFill>
                  <a:schemeClr val="tx1"/>
                </a:solidFill>
              </a:rPr>
              <a:t>the fault </a:t>
            </a:r>
            <a:r>
              <a:rPr lang="en-US" sz="2000" dirty="0" smtClean="0">
                <a:solidFill>
                  <a:schemeClr val="tx1"/>
                </a:solidFill>
              </a:rPr>
              <a:t>tolerance.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200000"/>
              </a:lnSpc>
              <a:spcBef>
                <a:spcPts val="64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Uses </a:t>
            </a:r>
            <a:r>
              <a:rPr lang="en-US" sz="2000" dirty="0" err="1">
                <a:solidFill>
                  <a:schemeClr val="tx1"/>
                </a:solidFill>
              </a:rPr>
              <a:t>Blockchain</a:t>
            </a:r>
            <a:r>
              <a:rPr lang="en-US" sz="2000" dirty="0">
                <a:solidFill>
                  <a:schemeClr val="tx1"/>
                </a:solidFill>
              </a:rPr>
              <a:t> for safe and fast communication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>
              <a:lnSpc>
                <a:spcPct val="200000"/>
              </a:lnSpc>
              <a:spcBef>
                <a:spcPts val="64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Fast and fully secure messaging </a:t>
            </a:r>
            <a:r>
              <a:rPr lang="en-US" sz="2000" dirty="0" smtClean="0">
                <a:solidFill>
                  <a:schemeClr val="tx1"/>
                </a:solidFill>
              </a:rPr>
              <a:t>service.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93700">
              <a:lnSpc>
                <a:spcPct val="200000"/>
              </a:lnSpc>
              <a:spcBef>
                <a:spcPts val="640"/>
              </a:spcBef>
              <a:buSzPts val="4000"/>
            </a:pPr>
            <a:r>
              <a:rPr lang="en-US" sz="2000" dirty="0">
                <a:solidFill>
                  <a:schemeClr val="tx1"/>
                </a:solidFill>
              </a:rPr>
              <a:t>To respect the privacy of user data in information systems today.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538850" y="199176"/>
            <a:ext cx="8229600" cy="615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82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>
                <a:solidFill>
                  <a:schemeClr val="tx1"/>
                </a:solidFill>
              </a:rPr>
              <a:t>sent in the message could not be accessed by </a:t>
            </a:r>
            <a:r>
              <a:rPr lang="en-US" sz="2000" dirty="0" smtClean="0">
                <a:solidFill>
                  <a:schemeClr val="tx1"/>
                </a:solidFill>
              </a:rPr>
              <a:t>anyone.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82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accordance with all </a:t>
            </a:r>
            <a:r>
              <a:rPr lang="en-US" sz="2000" dirty="0" smtClean="0">
                <a:solidFill>
                  <a:schemeClr val="tx1"/>
                </a:solidFill>
              </a:rPr>
              <a:t>the messaging standards.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82600" algn="l" rtl="0">
              <a:lnSpc>
                <a:spcPct val="200000"/>
              </a:lnSpc>
              <a:spcBef>
                <a:spcPts val="592"/>
              </a:spcBef>
              <a:spcAft>
                <a:spcPts val="0"/>
              </a:spcAft>
              <a:buSzPts val="40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Enhanced </a:t>
            </a:r>
            <a:r>
              <a:rPr lang="en-US" sz="2000" dirty="0" smtClean="0">
                <a:solidFill>
                  <a:schemeClr val="tx1"/>
                </a:solidFill>
              </a:rPr>
              <a:t>Security.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482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</a:t>
            </a:r>
            <a:r>
              <a:rPr lang="en-US" sz="2000" dirty="0" smtClean="0">
                <a:solidFill>
                  <a:schemeClr val="tx1"/>
                </a:solidFill>
              </a:rPr>
              <a:t>Confidentiality[1].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87663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70"/>
              <a:buFont typeface="Calibri"/>
              <a:buNone/>
            </a:pPr>
            <a:r>
              <a:rPr lang="en-US" sz="3960" b="1" u="sng" dirty="0"/>
              <a:t>Technology</a:t>
            </a:r>
            <a:r>
              <a:rPr lang="en-US" sz="3959" dirty="0"/>
              <a:t/>
            </a:r>
            <a:br>
              <a:rPr lang="en-US" sz="3959" dirty="0"/>
            </a:br>
            <a:endParaRPr sz="3959"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496292" y="1447800"/>
            <a:ext cx="6412343" cy="4382632"/>
            <a:chOff x="1" y="2042"/>
            <a:chExt cx="6412343" cy="4347592"/>
          </a:xfrm>
        </p:grpSpPr>
        <p:sp>
          <p:nvSpPr>
            <p:cNvPr id="133" name="Google Shape;133;p22"/>
            <p:cNvSpPr/>
            <p:nvPr/>
          </p:nvSpPr>
          <p:spPr>
            <a:xfrm rot="5400000">
              <a:off x="-236813" y="238856"/>
              <a:ext cx="1578758" cy="110513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1" y="554607"/>
              <a:ext cx="1105130" cy="473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5400000">
              <a:off x="3245641" y="-2138468"/>
              <a:ext cx="1026192" cy="530721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8627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 txBox="1"/>
            <p:nvPr/>
          </p:nvSpPr>
          <p:spPr>
            <a:xfrm>
              <a:off x="1105131" y="52137"/>
              <a:ext cx="5257119" cy="926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475" tIns="25400" rIns="25400" bIns="2540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•"/>
              </a:pPr>
              <a:r>
                <a:rPr 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5400000">
              <a:off x="-236813" y="1623273"/>
              <a:ext cx="1578758" cy="110513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1" y="1939024"/>
              <a:ext cx="1105130" cy="473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5400000">
              <a:off x="3245641" y="-754050"/>
              <a:ext cx="1026192" cy="530721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8627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1105131" y="1436555"/>
              <a:ext cx="5257119" cy="926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475" tIns="25400" rIns="25400" bIns="2540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•"/>
              </a:pPr>
              <a:r>
                <a:rPr 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Flask Framework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rot="5400000">
              <a:off x="-236813" y="3007690"/>
              <a:ext cx="1578758" cy="110513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 txBox="1"/>
            <p:nvPr/>
          </p:nvSpPr>
          <p:spPr>
            <a:xfrm>
              <a:off x="1" y="3323441"/>
              <a:ext cx="1105130" cy="473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5400000">
              <a:off x="3245641" y="630366"/>
              <a:ext cx="1026192" cy="530721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8627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1105131" y="2820972"/>
              <a:ext cx="5257119" cy="926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475" tIns="25400" rIns="25400" bIns="2540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•"/>
              </a:pPr>
              <a:r>
                <a:rPr lang="en-US" sz="4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MySQL , CSS &amp; HTML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18th May 2020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1" name="Google Shape;15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3850" y="977000"/>
            <a:ext cx="7416300" cy="43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990600" y="6858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2922825" y="5757738"/>
            <a:ext cx="403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Figure 2</a:t>
            </a:r>
            <a:r>
              <a:rPr lang="en-US" sz="1800" u="sng" dirty="0" smtClean="0"/>
              <a:t> </a:t>
            </a:r>
            <a:r>
              <a:rPr lang="en-US" sz="1800" u="sng" dirty="0"/>
              <a:t>Decentralized Ledger</a:t>
            </a:r>
            <a:endParaRPr sz="18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481</Words>
  <Application>Microsoft Office PowerPoint</Application>
  <PresentationFormat>On-screen Show (4:3)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Alfa Slab One</vt:lpstr>
      <vt:lpstr>Arial</vt:lpstr>
      <vt:lpstr>Simple Light</vt:lpstr>
      <vt:lpstr>Mail Block       Guided by         Submitted by                Prof. Sakshi                        Abhishek Rai (1602913002)                                                                                 Anup Kumar Singh (1602913015)                     Archit Rastogi(1602913018)                    Presentation no. : 5     Group no. :  LG-3  DEPARTMENT OF INFORMATION TECHNOLOGY,  KIET GROUP OF INSTITUTIONS, GHAZIABAD, UTTAR PRADESH (AFFILIATED TO DR. A.P.J. ABDUL KALAM TECHNICAL UNIVERSITY, LUCKNOW, UTTAR PRADESH, INDIA)</vt:lpstr>
      <vt:lpstr>Abstract </vt:lpstr>
      <vt:lpstr>Introduction </vt:lpstr>
      <vt:lpstr>PowerPoint Presentation</vt:lpstr>
      <vt:lpstr>Feasibility Study </vt:lpstr>
      <vt:lpstr>Objectives </vt:lpstr>
      <vt:lpstr>PowerPoint Presentation</vt:lpstr>
      <vt:lpstr>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Block                     Guided by      Submitted by                Prof. Sakshi                        Abhishek Rai (1602913002)                                                                                 Anup Kumar Singh (1602913015)                     Archit Rastogi(1602913018)                        Presentation No.:  4     Group no. :  LG3  DEPARTMENT OF INFORMATION TECHNOLOGY,  KIET GROUP OF INSTITUTIONS, GHAZIABAD, UTTAR PRADESH (AFFILIATED TO DR. A.P.J. ABDUL KALAM TECHNICAL UNIVERSITY, LUCKNOW, UTTAR PRADESH, INDIA)</dc:title>
  <dc:creator>Archit</dc:creator>
  <cp:lastModifiedBy>Archit</cp:lastModifiedBy>
  <cp:revision>20</cp:revision>
  <dcterms:modified xsi:type="dcterms:W3CDTF">2020-05-15T02:21:33Z</dcterms:modified>
</cp:coreProperties>
</file>