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60" r:id="rId3"/>
    <p:sldId id="261" r:id="rId4"/>
    <p:sldId id="257" r:id="rId5"/>
    <p:sldId id="258" r:id="rId6"/>
    <p:sldId id="262" r:id="rId7"/>
    <p:sldId id="266" r:id="rId8"/>
    <p:sldId id="263" r:id="rId9"/>
    <p:sldId id="267"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6AF1B5-F418-DB0A-E1F5-A1AE5AB5EFD3}" v="1168" dt="2020-02-26T16:54:17.362"/>
    <p1510:client id="{B850B071-AD5E-4497-3B36-85340A53CD0E}" v="646" dt="2020-03-02T14:43:39.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93" d="100"/>
          <a:sy n="93" d="100"/>
        </p:scale>
        <p:origin x="96"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Gopikrishnan [CSE - 2019]" userId="S::r.199301106@muj.manipal.edu::670c33a1-5d19-4491-a134-c9779d93c010" providerId="AD" clId="Web-{B850B071-AD5E-4497-3B36-85340A53CD0E}"/>
    <pc:docChg chg="modSld">
      <pc:chgData name="R Gopikrishnan [CSE - 2019]" userId="S::r.199301106@muj.manipal.edu::670c33a1-5d19-4491-a134-c9779d93c010" providerId="AD" clId="Web-{B850B071-AD5E-4497-3B36-85340A53CD0E}" dt="2020-03-02T14:43:39.226" v="644" actId="20577"/>
      <pc:docMkLst>
        <pc:docMk/>
      </pc:docMkLst>
      <pc:sldChg chg="modSp">
        <pc:chgData name="R Gopikrishnan [CSE - 2019]" userId="S::r.199301106@muj.manipal.edu::670c33a1-5d19-4491-a134-c9779d93c010" providerId="AD" clId="Web-{B850B071-AD5E-4497-3B36-85340A53CD0E}" dt="2020-03-02T14:43:39.226" v="643" actId="20577"/>
        <pc:sldMkLst>
          <pc:docMk/>
          <pc:sldMk cId="2426147365" sldId="261"/>
        </pc:sldMkLst>
        <pc:spChg chg="mod">
          <ac:chgData name="R Gopikrishnan [CSE - 2019]" userId="S::r.199301106@muj.manipal.edu::670c33a1-5d19-4491-a134-c9779d93c010" providerId="AD" clId="Web-{B850B071-AD5E-4497-3B36-85340A53CD0E}" dt="2020-03-02T14:43:39.226" v="643" actId="20577"/>
          <ac:spMkLst>
            <pc:docMk/>
            <pc:sldMk cId="2426147365" sldId="261"/>
            <ac:spMk id="6" creationId="{16D3F6F0-9A76-4DF2-AC63-4DDECCF4AE9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6/3/2020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33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799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6/3/2020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8841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6/3/2020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362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6/3/2020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3853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594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6357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9142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t>6/3/2020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7914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706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6/3/2020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7062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529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324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209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875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91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54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6/3/2020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418457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android.com/training/basics/firstapp" TargetMode="External"/><Relationship Id="rId2" Type="http://schemas.openxmlformats.org/officeDocument/2006/relationships/hyperlink" Target="https://www.youtube.com/watch?v=rfscVS0vtbw" TargetMode="External"/><Relationship Id="rId1" Type="http://schemas.openxmlformats.org/officeDocument/2006/relationships/slideLayout" Target="../slideLayouts/slideLayout2.xml"/><Relationship Id="rId4" Type="http://schemas.openxmlformats.org/officeDocument/2006/relationships/hyperlink" Target="https://www.pythonforbeginners.com/beautifulsoup/beautifulsoup-4-python"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hyperlink" Target="http://technofaq.org/posts/2016/12/how-to-create-an-online-shopping-app-like-flipkart/" TargetMode="External"/><Relationship Id="rId7" Type="http://schemas.openxmlformats.org/officeDocument/2006/relationships/hyperlink" Target="https://commons.wikimedia.org/wiki/File:Shopclues_logo.jpg" TargetMode="External"/><Relationship Id="rId2" Type="http://schemas.openxmlformats.org/officeDocument/2006/relationships/image" Target="../media/image3.jpg"/><Relationship Id="rId1" Type="http://schemas.openxmlformats.org/officeDocument/2006/relationships/slideLayout" Target="../slideLayouts/slideLayout9.xml"/><Relationship Id="rId6" Type="http://schemas.openxmlformats.org/officeDocument/2006/relationships/image" Target="../media/image5.jpg"/><Relationship Id="rId11" Type="http://schemas.openxmlformats.org/officeDocument/2006/relationships/hyperlink" Target="https://commons.wikimedia.org/wiki/File:Amazon_Product_Onboarding,,,.jpg" TargetMode="External"/><Relationship Id="rId5" Type="http://schemas.openxmlformats.org/officeDocument/2006/relationships/hyperlink" Target="http://expressjs.com/en/resources/companies-using-express.html" TargetMode="External"/><Relationship Id="rId10" Type="http://schemas.openxmlformats.org/officeDocument/2006/relationships/image" Target="../media/image7.jpg"/><Relationship Id="rId4" Type="http://schemas.openxmlformats.org/officeDocument/2006/relationships/image" Target="../media/image4.png"/><Relationship Id="rId9" Type="http://schemas.openxmlformats.org/officeDocument/2006/relationships/hyperlink" Target="http://en.wikipedia.org/wiki/File:Snapdeal_logo.jp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5CE2-E128-4DCA-8E40-7ECDA148B842}"/>
              </a:ext>
            </a:extLst>
          </p:cNvPr>
          <p:cNvSpPr>
            <a:spLocks noGrp="1"/>
          </p:cNvSpPr>
          <p:nvPr>
            <p:ph type="ctrTitle"/>
          </p:nvPr>
        </p:nvSpPr>
        <p:spPr>
          <a:xfrm>
            <a:off x="1881103" y="1594778"/>
            <a:ext cx="8637073" cy="2920713"/>
          </a:xfrm>
        </p:spPr>
        <p:txBody>
          <a:bodyPr>
            <a:normAutofit fontScale="90000"/>
            <a:scene3d>
              <a:camera prst="orthographicFront"/>
              <a:lightRig rig="threePt" dir="t"/>
            </a:scene3d>
            <a:sp3d extrusionH="57150">
              <a:bevelT w="82550" h="38100" prst="coolSlant"/>
            </a:sp3d>
          </a:bodyPr>
          <a:lstStyle/>
          <a:p>
            <a:r>
              <a:rPr lang="en-IN" dirty="0"/>
              <a:t>Price drop notification app</a:t>
            </a:r>
            <a:br>
              <a:rPr lang="en-IN" dirty="0"/>
            </a:br>
            <a:br>
              <a:rPr lang="en-IN" dirty="0"/>
            </a:br>
            <a:r>
              <a:rPr lang="en-IN" dirty="0"/>
              <a:t>( pdn )</a:t>
            </a:r>
          </a:p>
        </p:txBody>
      </p:sp>
      <p:sp>
        <p:nvSpPr>
          <p:cNvPr id="3" name="Subtitle 2">
            <a:extLst>
              <a:ext uri="{FF2B5EF4-FFF2-40B4-BE49-F238E27FC236}">
                <a16:creationId xmlns:a16="http://schemas.microsoft.com/office/drawing/2014/main" id="{9281F1E0-1A92-48A8-8A9C-95F162B34966}"/>
              </a:ext>
            </a:extLst>
          </p:cNvPr>
          <p:cNvSpPr>
            <a:spLocks noGrp="1"/>
          </p:cNvSpPr>
          <p:nvPr>
            <p:ph type="subTitle" idx="1"/>
          </p:nvPr>
        </p:nvSpPr>
        <p:spPr>
          <a:xfrm>
            <a:off x="0" y="5263222"/>
            <a:ext cx="8637072" cy="1173193"/>
          </a:xfrm>
        </p:spPr>
        <p:txBody>
          <a:bodyPr>
            <a:normAutofit fontScale="77500" lnSpcReduction="20000"/>
          </a:bodyPr>
          <a:lstStyle/>
          <a:p>
            <a:r>
              <a:rPr lang="en-IN" dirty="0"/>
              <a:t> By-</a:t>
            </a:r>
          </a:p>
          <a:p>
            <a:r>
              <a:rPr lang="en-IN" dirty="0"/>
              <a:t>Ayush Kumar Singh &amp; R.Gopikrishnan</a:t>
            </a:r>
          </a:p>
          <a:p>
            <a:r>
              <a:rPr lang="en-IN" dirty="0"/>
              <a:t>Mentor-</a:t>
            </a:r>
          </a:p>
          <a:p>
            <a:r>
              <a:rPr lang="en-IN" dirty="0"/>
              <a:t>Mrs. Anubha Parashar</a:t>
            </a:r>
          </a:p>
        </p:txBody>
      </p:sp>
    </p:spTree>
    <p:extLst>
      <p:ext uri="{BB962C8B-B14F-4D97-AF65-F5344CB8AC3E}">
        <p14:creationId xmlns:p14="http://schemas.microsoft.com/office/powerpoint/2010/main" val="693499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B2243-9D77-4777-8CA7-6911228435C7}"/>
              </a:ext>
            </a:extLst>
          </p:cNvPr>
          <p:cNvSpPr>
            <a:spLocks noGrp="1"/>
          </p:cNvSpPr>
          <p:nvPr>
            <p:ph type="title"/>
          </p:nvPr>
        </p:nvSpPr>
        <p:spPr/>
        <p:txBody>
          <a:bodyPr>
            <a:scene3d>
              <a:camera prst="orthographicFront"/>
              <a:lightRig rig="threePt" dir="t"/>
            </a:scene3d>
            <a:sp3d extrusionH="57150">
              <a:bevelT w="38100" h="38100" prst="relaxedInset"/>
            </a:sp3d>
          </a:bodyPr>
          <a:lstStyle/>
          <a:p>
            <a:r>
              <a:rPr lang="en-US" b="1" i="1" u="sng" dirty="0"/>
              <a:t>references</a:t>
            </a:r>
          </a:p>
        </p:txBody>
      </p:sp>
      <p:sp>
        <p:nvSpPr>
          <p:cNvPr id="3" name="Content Placeholder 2">
            <a:extLst>
              <a:ext uri="{FF2B5EF4-FFF2-40B4-BE49-F238E27FC236}">
                <a16:creationId xmlns:a16="http://schemas.microsoft.com/office/drawing/2014/main" id="{7646A1FC-F91E-44D6-BA19-6D5A9BFA1957}"/>
              </a:ext>
            </a:extLst>
          </p:cNvPr>
          <p:cNvSpPr>
            <a:spLocks noGrp="1"/>
          </p:cNvSpPr>
          <p:nvPr>
            <p:ph idx="1"/>
          </p:nvPr>
        </p:nvSpPr>
        <p:spPr/>
        <p:txBody>
          <a:bodyPr/>
          <a:lstStyle/>
          <a:p>
            <a:pPr>
              <a:buFont typeface="Wingdings" panose="020B0604020202020204" pitchFamily="34" charset="0"/>
              <a:buChar char="Ø"/>
            </a:pPr>
            <a:r>
              <a:rPr lang="en-US" dirty="0">
                <a:ea typeface="+mn-lt"/>
                <a:cs typeface="+mn-lt"/>
                <a:hlinkClick r:id="rId2"/>
              </a:rPr>
              <a:t>https://www.youtube.com/watch?v=rfscVS0vtbw</a:t>
            </a:r>
            <a:r>
              <a:rPr lang="en-US" dirty="0">
                <a:ea typeface="+mn-lt"/>
                <a:cs typeface="+mn-lt"/>
              </a:rPr>
              <a:t> (learn python basics)</a:t>
            </a:r>
            <a:endParaRPr lang="en-US" dirty="0"/>
          </a:p>
          <a:p>
            <a:pPr>
              <a:buFont typeface="Wingdings" panose="020B0604020202020204" pitchFamily="34" charset="0"/>
              <a:buChar char="Ø"/>
            </a:pPr>
            <a:r>
              <a:rPr lang="en-US" dirty="0">
                <a:ea typeface="+mn-lt"/>
                <a:cs typeface="+mn-lt"/>
                <a:hlinkClick r:id="rId3"/>
              </a:rPr>
              <a:t>https://developer.android.com/training/basics/firstapp</a:t>
            </a:r>
            <a:r>
              <a:rPr lang="en-US" dirty="0">
                <a:ea typeface="+mn-lt"/>
                <a:cs typeface="+mn-lt"/>
              </a:rPr>
              <a:t> (app development basics)</a:t>
            </a:r>
          </a:p>
          <a:p>
            <a:pPr>
              <a:buFont typeface="Wingdings" panose="05000000000000000000" pitchFamily="2" charset="2"/>
              <a:buChar char="Ø"/>
            </a:pPr>
            <a:r>
              <a:rPr lang="en-IN" dirty="0">
                <a:hlinkClick r:id="rId4"/>
              </a:rPr>
              <a:t>https://www.pythonforbeginners.com/beautifulsoup/beautifulsoup-4-python</a:t>
            </a:r>
            <a:r>
              <a:rPr lang="en-IN" dirty="0"/>
              <a:t> (To learn how web scraping is done using Beautifulsoup in python)</a:t>
            </a:r>
            <a:endParaRPr lang="en-US" dirty="0"/>
          </a:p>
        </p:txBody>
      </p:sp>
    </p:spTree>
    <p:extLst>
      <p:ext uri="{BB962C8B-B14F-4D97-AF65-F5344CB8AC3E}">
        <p14:creationId xmlns:p14="http://schemas.microsoft.com/office/powerpoint/2010/main" val="47711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AE50C-D8E9-41AD-BE48-E37CC7AF27B3}"/>
              </a:ext>
            </a:extLst>
          </p:cNvPr>
          <p:cNvSpPr>
            <a:spLocks noGrp="1"/>
          </p:cNvSpPr>
          <p:nvPr>
            <p:ph type="title"/>
          </p:nvPr>
        </p:nvSpPr>
        <p:spPr>
          <a:xfrm>
            <a:off x="1332203" y="718348"/>
            <a:ext cx="5532328" cy="758783"/>
          </a:xfrm>
          <a:effectLst>
            <a:outerShdw blurRad="50800" dist="38100" dir="8100000" algn="tr" rotWithShape="0">
              <a:prstClr val="black">
                <a:alpha val="40000"/>
              </a:prstClr>
            </a:outerShdw>
            <a:softEdge rad="12700"/>
          </a:effectLst>
          <a:scene3d>
            <a:camera prst="orthographicFront"/>
            <a:lightRig rig="threePt" dir="t"/>
          </a:scene3d>
          <a:sp3d prstMaterial="metal">
            <a:bevelT w="165100" prst="coolSlant"/>
            <a:bevelB/>
          </a:sp3d>
        </p:spPr>
        <p:txBody>
          <a:bodyPr>
            <a:sp3d extrusionH="57150">
              <a:bevelT w="82550" h="38100" prst="coolSlant"/>
            </a:sp3d>
          </a:bodyPr>
          <a:lstStyle/>
          <a:p>
            <a:r>
              <a:rPr lang="en-IN" b="1" i="1" u="sng" dirty="0">
                <a:effectLst>
                  <a:innerShdw blurRad="63500" dist="50800" dir="13500000">
                    <a:prstClr val="black">
                      <a:alpha val="50000"/>
                    </a:prstClr>
                  </a:innerShdw>
                </a:effectLst>
              </a:rPr>
              <a:t>INTRODUCTION</a:t>
            </a:r>
            <a:r>
              <a:rPr lang="en-IN" b="1" i="1" u="sng" dirty="0"/>
              <a:t> </a:t>
            </a:r>
          </a:p>
        </p:txBody>
      </p:sp>
      <p:sp>
        <p:nvSpPr>
          <p:cNvPr id="5" name="Content Placeholder 4">
            <a:extLst>
              <a:ext uri="{FF2B5EF4-FFF2-40B4-BE49-F238E27FC236}">
                <a16:creationId xmlns:a16="http://schemas.microsoft.com/office/drawing/2014/main" id="{7A9A3DE8-0D27-4A00-8CF4-58AA8DE67F97}"/>
              </a:ext>
            </a:extLst>
          </p:cNvPr>
          <p:cNvSpPr>
            <a:spLocks noGrp="1"/>
          </p:cNvSpPr>
          <p:nvPr>
            <p:ph type="body" sz="half" idx="2"/>
          </p:nvPr>
        </p:nvSpPr>
        <p:spPr>
          <a:xfrm>
            <a:off x="1408618" y="2079232"/>
            <a:ext cx="5524404" cy="2090134"/>
          </a:xfrm>
        </p:spPr>
        <p:txBody>
          <a:bodyPr/>
          <a:lstStyle/>
          <a:p>
            <a:pPr marL="0" indent="0">
              <a:buNone/>
            </a:pPr>
            <a:r>
              <a:rPr lang="en-IN" dirty="0"/>
              <a:t>An app that keeps track on the price of your product which you want to buy online from amazon, flip kart, Snapdeal,...etc and automatically updates you (via email) whenever the product’s price drops to your desired amount.</a:t>
            </a:r>
          </a:p>
        </p:txBody>
      </p:sp>
      <p:pic>
        <p:nvPicPr>
          <p:cNvPr id="8" name="Picture 7">
            <a:extLst>
              <a:ext uri="{FF2B5EF4-FFF2-40B4-BE49-F238E27FC236}">
                <a16:creationId xmlns:a16="http://schemas.microsoft.com/office/drawing/2014/main" id="{237319B2-2A86-48F1-8AF1-93F63D20C3D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1131751">
            <a:off x="9526583" y="1314403"/>
            <a:ext cx="1511512" cy="1030577"/>
          </a:xfrm>
          <a:prstGeom prst="rect">
            <a:avLst/>
          </a:prstGeom>
        </p:spPr>
      </p:pic>
      <p:pic>
        <p:nvPicPr>
          <p:cNvPr id="9" name="Picture 8">
            <a:extLst>
              <a:ext uri="{FF2B5EF4-FFF2-40B4-BE49-F238E27FC236}">
                <a16:creationId xmlns:a16="http://schemas.microsoft.com/office/drawing/2014/main" id="{5C6AD6FD-4929-478E-8E8A-73FC32EB66F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988343" y="2178094"/>
            <a:ext cx="1706880" cy="853440"/>
          </a:xfrm>
          <a:prstGeom prst="rect">
            <a:avLst/>
          </a:prstGeom>
        </p:spPr>
      </p:pic>
      <p:pic>
        <p:nvPicPr>
          <p:cNvPr id="10" name="Picture 9">
            <a:extLst>
              <a:ext uri="{FF2B5EF4-FFF2-40B4-BE49-F238E27FC236}">
                <a16:creationId xmlns:a16="http://schemas.microsoft.com/office/drawing/2014/main" id="{89AB61E7-22FD-4B74-B2A2-34D7C17D1BE0}"/>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rot="20831065">
            <a:off x="8237585" y="3039650"/>
            <a:ext cx="2915275" cy="705523"/>
          </a:xfrm>
          <a:prstGeom prst="rect">
            <a:avLst/>
          </a:prstGeom>
        </p:spPr>
      </p:pic>
      <p:pic>
        <p:nvPicPr>
          <p:cNvPr id="11" name="Picture 10">
            <a:extLst>
              <a:ext uri="{FF2B5EF4-FFF2-40B4-BE49-F238E27FC236}">
                <a16:creationId xmlns:a16="http://schemas.microsoft.com/office/drawing/2014/main" id="{7EF77E48-5210-4CBB-9638-CEBAFC16A3F8}"/>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8186847" y="4060767"/>
            <a:ext cx="2657330" cy="799148"/>
          </a:xfrm>
          <a:prstGeom prst="rect">
            <a:avLst/>
          </a:prstGeom>
        </p:spPr>
      </p:pic>
      <p:pic>
        <p:nvPicPr>
          <p:cNvPr id="12" name="Picture 11">
            <a:extLst>
              <a:ext uri="{FF2B5EF4-FFF2-40B4-BE49-F238E27FC236}">
                <a16:creationId xmlns:a16="http://schemas.microsoft.com/office/drawing/2014/main" id="{5BC19410-318C-42A0-9258-EF65579AB5ED}"/>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rot="20100650">
            <a:off x="7759699" y="845654"/>
            <a:ext cx="1746475" cy="1282037"/>
          </a:xfrm>
          <a:prstGeom prst="ellipse">
            <a:avLst/>
          </a:prstGeom>
          <a:ln>
            <a:noFill/>
          </a:ln>
          <a:effectLst>
            <a:softEdge rad="112500"/>
          </a:effectLst>
        </p:spPr>
      </p:pic>
    </p:spTree>
    <p:extLst>
      <p:ext uri="{BB962C8B-B14F-4D97-AF65-F5344CB8AC3E}">
        <p14:creationId xmlns:p14="http://schemas.microsoft.com/office/powerpoint/2010/main" val="295122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E1AAC8-38E9-4EA1-B4A9-EA2A418664D1}"/>
              </a:ext>
            </a:extLst>
          </p:cNvPr>
          <p:cNvSpPr>
            <a:spLocks noGrp="1"/>
          </p:cNvSpPr>
          <p:nvPr>
            <p:ph type="title"/>
          </p:nvPr>
        </p:nvSpPr>
        <p:spPr>
          <a:xfrm>
            <a:off x="1199909" y="1089745"/>
            <a:ext cx="9291215" cy="1049235"/>
          </a:xfrm>
        </p:spPr>
        <p:txBody>
          <a:bodyPr>
            <a:normAutofit/>
            <a:scene3d>
              <a:camera prst="orthographicFront"/>
              <a:lightRig rig="threePt" dir="t"/>
            </a:scene3d>
            <a:sp3d extrusionH="57150">
              <a:bevelT w="82550" h="38100" prst="coolSlant"/>
              <a:bevelB w="38100" h="38100"/>
            </a:sp3d>
          </a:bodyPr>
          <a:lstStyle/>
          <a:p>
            <a:r>
              <a:rPr lang="en-IN" sz="3600" b="1" i="1" u="sng" dirty="0">
                <a:effectLst>
                  <a:innerShdw blurRad="63500" dist="50800" dir="13500000">
                    <a:prstClr val="black">
                      <a:alpha val="50000"/>
                    </a:prstClr>
                  </a:innerShdw>
                </a:effectLst>
              </a:rPr>
              <a:t>Literature review</a:t>
            </a:r>
          </a:p>
        </p:txBody>
      </p:sp>
      <p:sp>
        <p:nvSpPr>
          <p:cNvPr id="6" name="Content Placeholder 5">
            <a:extLst>
              <a:ext uri="{FF2B5EF4-FFF2-40B4-BE49-F238E27FC236}">
                <a16:creationId xmlns:a16="http://schemas.microsoft.com/office/drawing/2014/main" id="{16D3F6F0-9A76-4DF2-AC63-4DDECCF4AE9B}"/>
              </a:ext>
            </a:extLst>
          </p:cNvPr>
          <p:cNvSpPr>
            <a:spLocks noGrp="1"/>
          </p:cNvSpPr>
          <p:nvPr>
            <p:ph idx="1"/>
          </p:nvPr>
        </p:nvSpPr>
        <p:spPr>
          <a:xfrm>
            <a:off x="1600208" y="2426792"/>
            <a:ext cx="9291215" cy="3450613"/>
          </a:xfrm>
        </p:spPr>
        <p:txBody>
          <a:bodyPr>
            <a:normAutofit/>
          </a:bodyPr>
          <a:lstStyle/>
          <a:p>
            <a:pPr marL="0" indent="0">
              <a:buNone/>
            </a:pPr>
            <a:endParaRPr lang="en-IN" dirty="0"/>
          </a:p>
          <a:p>
            <a:pPr marL="0" indent="0">
              <a:buNone/>
            </a:pPr>
            <a:r>
              <a:rPr lang="en-IN" sz="2400" dirty="0"/>
              <a:t>Although websites themselves have a means to show when the price of a product drops if added to cart, there is no app that considers websites and notifies when the price drops in any of these.</a:t>
            </a:r>
          </a:p>
          <a:p>
            <a:pPr marL="0" indent="0">
              <a:buNone/>
            </a:pPr>
            <a:endParaRPr lang="en-IN" dirty="0"/>
          </a:p>
        </p:txBody>
      </p:sp>
    </p:spTree>
    <p:extLst>
      <p:ext uri="{BB962C8B-B14F-4D97-AF65-F5344CB8AC3E}">
        <p14:creationId xmlns:p14="http://schemas.microsoft.com/office/powerpoint/2010/main" val="242614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5687-FF1E-4FD4-9738-F62EF89225F2}"/>
              </a:ext>
            </a:extLst>
          </p:cNvPr>
          <p:cNvSpPr>
            <a:spLocks noGrp="1"/>
          </p:cNvSpPr>
          <p:nvPr>
            <p:ph type="title"/>
          </p:nvPr>
        </p:nvSpPr>
        <p:spPr/>
        <p:txBody>
          <a:bodyPr>
            <a:normAutofit/>
            <a:scene3d>
              <a:camera prst="orthographicFront"/>
              <a:lightRig rig="threePt" dir="t"/>
            </a:scene3d>
            <a:sp3d extrusionH="57150">
              <a:bevelT w="82550" h="38100" prst="coolSlant"/>
            </a:sp3d>
          </a:bodyPr>
          <a:lstStyle/>
          <a:p>
            <a:r>
              <a:rPr lang="en-IN" b="1" i="1" u="sng" dirty="0"/>
              <a:t>Problem statement:-</a:t>
            </a:r>
          </a:p>
        </p:txBody>
      </p:sp>
      <p:sp>
        <p:nvSpPr>
          <p:cNvPr id="4" name="Text Placeholder 3">
            <a:extLst>
              <a:ext uri="{FF2B5EF4-FFF2-40B4-BE49-F238E27FC236}">
                <a16:creationId xmlns:a16="http://schemas.microsoft.com/office/drawing/2014/main" id="{60F3E01C-6E9A-4485-973F-AB585B68044A}"/>
              </a:ext>
            </a:extLst>
          </p:cNvPr>
          <p:cNvSpPr>
            <a:spLocks noGrp="1"/>
          </p:cNvSpPr>
          <p:nvPr>
            <p:ph idx="1"/>
          </p:nvPr>
        </p:nvSpPr>
        <p:spPr/>
        <p:txBody>
          <a:bodyPr/>
          <a:lstStyle/>
          <a:p>
            <a:pPr lvl="0">
              <a:buFont typeface="Wingdings" panose="05000000000000000000" pitchFamily="2" charset="2"/>
              <a:buChar char="Ø"/>
            </a:pPr>
            <a:r>
              <a:rPr lang="en-IN" dirty="0"/>
              <a:t>Time consumption (you can’t always keep checking the price)</a:t>
            </a:r>
          </a:p>
          <a:p>
            <a:pPr lvl="0">
              <a:buFont typeface="Wingdings" panose="05000000000000000000" pitchFamily="2" charset="2"/>
              <a:buChar char="Ø"/>
            </a:pPr>
            <a:r>
              <a:rPr lang="en-IN" dirty="0"/>
              <a:t>Irritation (by getting to many useless notifications on phone)</a:t>
            </a:r>
          </a:p>
          <a:p>
            <a:pPr lvl="0">
              <a:buFont typeface="Wingdings" panose="05000000000000000000" pitchFamily="2" charset="2"/>
              <a:buChar char="Ø"/>
            </a:pPr>
            <a:r>
              <a:rPr lang="en-IN" dirty="0"/>
              <a:t>Wasteful expenses (bought the product at a much higher price)</a:t>
            </a:r>
          </a:p>
          <a:p>
            <a:pPr lvl="0">
              <a:buFont typeface="Wingdings" panose="05000000000000000000" pitchFamily="2" charset="2"/>
              <a:buChar char="Ø"/>
            </a:pPr>
            <a:r>
              <a:rPr lang="en-IN" dirty="0"/>
              <a:t> Sometimes the sites show on some product that there’s a 50%-60% discount and discounted price is shown by cutting a higher value, but in real the discounted price is the actual price of the product.</a:t>
            </a:r>
          </a:p>
        </p:txBody>
      </p:sp>
    </p:spTree>
    <p:extLst>
      <p:ext uri="{BB962C8B-B14F-4D97-AF65-F5344CB8AC3E}">
        <p14:creationId xmlns:p14="http://schemas.microsoft.com/office/powerpoint/2010/main" val="2692661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7F7DEB-EA20-4213-A9FE-D3EE703E88CE}"/>
              </a:ext>
            </a:extLst>
          </p:cNvPr>
          <p:cNvSpPr>
            <a:spLocks noGrp="1"/>
          </p:cNvSpPr>
          <p:nvPr>
            <p:ph type="title"/>
          </p:nvPr>
        </p:nvSpPr>
        <p:spPr>
          <a:xfrm>
            <a:off x="1451579" y="342420"/>
            <a:ext cx="9291215" cy="1049235"/>
          </a:xfrm>
        </p:spPr>
        <p:txBody>
          <a:bodyPr>
            <a:scene3d>
              <a:camera prst="orthographicFront"/>
              <a:lightRig rig="threePt" dir="t"/>
            </a:scene3d>
            <a:sp3d extrusionH="57150">
              <a:bevelT w="38100" h="38100" prst="relaxedInset"/>
            </a:sp3d>
          </a:bodyPr>
          <a:lstStyle/>
          <a:p>
            <a:pPr algn="l"/>
            <a:r>
              <a:rPr lang="en-IN" b="1" i="1" u="sng" dirty="0"/>
              <a:t>Objectives:-</a:t>
            </a:r>
          </a:p>
        </p:txBody>
      </p:sp>
      <p:sp>
        <p:nvSpPr>
          <p:cNvPr id="6" name="Content Placeholder 5">
            <a:extLst>
              <a:ext uri="{FF2B5EF4-FFF2-40B4-BE49-F238E27FC236}">
                <a16:creationId xmlns:a16="http://schemas.microsoft.com/office/drawing/2014/main" id="{26F91FEF-5056-42B4-9D33-7E8FC033205E}"/>
              </a:ext>
            </a:extLst>
          </p:cNvPr>
          <p:cNvSpPr>
            <a:spLocks noGrp="1"/>
          </p:cNvSpPr>
          <p:nvPr>
            <p:ph idx="1"/>
          </p:nvPr>
        </p:nvSpPr>
        <p:spPr>
          <a:xfrm>
            <a:off x="1450392" y="1477252"/>
            <a:ext cx="9291215" cy="3450613"/>
          </a:xfrm>
        </p:spPr>
        <p:txBody>
          <a:bodyPr>
            <a:noAutofit/>
          </a:bodyPr>
          <a:lstStyle/>
          <a:p>
            <a:pPr marL="0" indent="0">
              <a:buNone/>
            </a:pPr>
            <a:r>
              <a:rPr lang="en-US" dirty="0"/>
              <a:t>Its </a:t>
            </a:r>
            <a:r>
              <a:rPr lang="en-US" dirty="0">
                <a:effectLst>
                  <a:outerShdw blurRad="38100" dist="38100" dir="2700000" algn="tl">
                    <a:srgbClr val="000000">
                      <a:alpha val="43137"/>
                    </a:srgbClr>
                  </a:outerShdw>
                </a:effectLst>
              </a:rPr>
              <a:t>main </a:t>
            </a:r>
            <a:r>
              <a:rPr lang="en-US" dirty="0"/>
              <a:t> objective is to notify people about the price drop of a product through email.</a:t>
            </a:r>
            <a:endParaRPr lang="en-IN" dirty="0"/>
          </a:p>
          <a:p>
            <a:pPr>
              <a:buFont typeface="Wingdings" panose="05000000000000000000" pitchFamily="2" charset="2"/>
              <a:buChar char="Ø"/>
            </a:pPr>
            <a:r>
              <a:rPr lang="en-IN" dirty="0"/>
              <a:t>To reduce wasteful expenses.</a:t>
            </a:r>
          </a:p>
          <a:p>
            <a:pPr>
              <a:buFont typeface="Wingdings" panose="05000000000000000000" pitchFamily="2" charset="2"/>
              <a:buChar char="Ø"/>
            </a:pPr>
            <a:r>
              <a:rPr lang="en-IN" dirty="0"/>
              <a:t>To provide products at its lowest price.</a:t>
            </a:r>
          </a:p>
          <a:p>
            <a:pPr>
              <a:buFont typeface="Wingdings" panose="05000000000000000000" pitchFamily="2" charset="2"/>
              <a:buChar char="Ø"/>
            </a:pPr>
            <a:r>
              <a:rPr lang="en-IN" dirty="0"/>
              <a:t>To keep track of product’s price.</a:t>
            </a:r>
          </a:p>
        </p:txBody>
      </p:sp>
    </p:spTree>
    <p:extLst>
      <p:ext uri="{BB962C8B-B14F-4D97-AF65-F5344CB8AC3E}">
        <p14:creationId xmlns:p14="http://schemas.microsoft.com/office/powerpoint/2010/main" val="320335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B630-0992-44B5-9E45-CBD29AFFDFBC}"/>
              </a:ext>
            </a:extLst>
          </p:cNvPr>
          <p:cNvSpPr>
            <a:spLocks noGrp="1"/>
          </p:cNvSpPr>
          <p:nvPr>
            <p:ph type="title"/>
          </p:nvPr>
        </p:nvSpPr>
        <p:spPr/>
        <p:txBody>
          <a:bodyPr>
            <a:scene3d>
              <a:camera prst="orthographicFront"/>
              <a:lightRig rig="threePt" dir="t"/>
            </a:scene3d>
            <a:sp3d extrusionH="57150">
              <a:bevelT w="82550" h="38100" prst="coolSlant"/>
              <a:bevelB w="38100" h="38100"/>
            </a:sp3d>
          </a:bodyPr>
          <a:lstStyle/>
          <a:p>
            <a:r>
              <a:rPr lang="en-IN" b="1" i="1" u="sng" dirty="0">
                <a:effectLst>
                  <a:innerShdw blurRad="63500" dist="50800" dir="13500000">
                    <a:prstClr val="black">
                      <a:alpha val="50000"/>
                    </a:prstClr>
                  </a:innerShdw>
                </a:effectLst>
              </a:rPr>
              <a:t>scope</a:t>
            </a:r>
          </a:p>
        </p:txBody>
      </p:sp>
      <p:sp>
        <p:nvSpPr>
          <p:cNvPr id="3" name="Content Placeholder 2">
            <a:extLst>
              <a:ext uri="{FF2B5EF4-FFF2-40B4-BE49-F238E27FC236}">
                <a16:creationId xmlns:a16="http://schemas.microsoft.com/office/drawing/2014/main" id="{8B931E06-8A16-47BD-B60E-BA508ABE6410}"/>
              </a:ext>
            </a:extLst>
          </p:cNvPr>
          <p:cNvSpPr>
            <a:spLocks noGrp="1"/>
          </p:cNvSpPr>
          <p:nvPr>
            <p:ph idx="1"/>
          </p:nvPr>
        </p:nvSpPr>
        <p:spPr/>
        <p:txBody>
          <a:bodyPr/>
          <a:lstStyle/>
          <a:p>
            <a:pPr>
              <a:buFont typeface="Wingdings" panose="020B0604020202020204" pitchFamily="34" charset="0"/>
              <a:buChar char="Ø"/>
            </a:pPr>
            <a:r>
              <a:rPr lang="en-IN" dirty="0"/>
              <a:t>People can now keep track of price of their products.</a:t>
            </a:r>
            <a:endParaRPr lang="en-US"/>
          </a:p>
          <a:p>
            <a:pPr>
              <a:buFont typeface="Wingdings" panose="020B0604020202020204" pitchFamily="34" charset="0"/>
              <a:buChar char="Ø"/>
            </a:pPr>
            <a:r>
              <a:rPr lang="en-IN" dirty="0"/>
              <a:t>Companies like amazon can implement this project in their system for ease of access.</a:t>
            </a:r>
          </a:p>
          <a:p>
            <a:pPr>
              <a:buFont typeface="Wingdings" panose="020B0604020202020204" pitchFamily="34" charset="0"/>
              <a:buChar char="Ø"/>
            </a:pPr>
            <a:r>
              <a:rPr lang="en-IN" dirty="0"/>
              <a:t>Immediate notification for when the price drops of tracked products.</a:t>
            </a:r>
          </a:p>
        </p:txBody>
      </p:sp>
    </p:spTree>
    <p:extLst>
      <p:ext uri="{BB962C8B-B14F-4D97-AF65-F5344CB8AC3E}">
        <p14:creationId xmlns:p14="http://schemas.microsoft.com/office/powerpoint/2010/main" val="60880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B8C8-5097-434B-A36E-75A29BA55011}"/>
              </a:ext>
            </a:extLst>
          </p:cNvPr>
          <p:cNvSpPr>
            <a:spLocks noGrp="1"/>
          </p:cNvSpPr>
          <p:nvPr>
            <p:ph type="title"/>
          </p:nvPr>
        </p:nvSpPr>
        <p:spPr/>
        <p:txBody>
          <a:bodyPr>
            <a:scene3d>
              <a:camera prst="orthographicFront"/>
              <a:lightRig rig="threePt" dir="t"/>
            </a:scene3d>
            <a:sp3d extrusionH="57150">
              <a:bevelT w="38100" h="38100" prst="relaxedInset"/>
            </a:sp3d>
          </a:bodyPr>
          <a:lstStyle/>
          <a:p>
            <a:r>
              <a:rPr lang="en-US" b="1" i="1" u="sng" dirty="0"/>
              <a:t>Work done</a:t>
            </a:r>
          </a:p>
        </p:txBody>
      </p:sp>
      <p:sp>
        <p:nvSpPr>
          <p:cNvPr id="3" name="Content Placeholder 2">
            <a:extLst>
              <a:ext uri="{FF2B5EF4-FFF2-40B4-BE49-F238E27FC236}">
                <a16:creationId xmlns:a16="http://schemas.microsoft.com/office/drawing/2014/main" id="{B6707144-2BD4-4E1F-9CF3-552D9CCBB49C}"/>
              </a:ext>
            </a:extLst>
          </p:cNvPr>
          <p:cNvSpPr>
            <a:spLocks noGrp="1"/>
          </p:cNvSpPr>
          <p:nvPr>
            <p:ph idx="1"/>
          </p:nvPr>
        </p:nvSpPr>
        <p:spPr/>
        <p:txBody>
          <a:bodyPr/>
          <a:lstStyle/>
          <a:p>
            <a:pPr>
              <a:buFont typeface="Wingdings" panose="020B0604020202020204" pitchFamily="34" charset="0"/>
              <a:buChar char="Ø"/>
            </a:pPr>
            <a:r>
              <a:rPr lang="en-US" dirty="0">
                <a:ea typeface="+mn-lt"/>
                <a:cs typeface="+mn-lt"/>
              </a:rPr>
              <a:t>Read up basics of Python.</a:t>
            </a:r>
            <a:endParaRPr lang="en-US" dirty="0"/>
          </a:p>
          <a:p>
            <a:pPr>
              <a:buFont typeface="Wingdings" panose="020B0604020202020204" pitchFamily="34" charset="0"/>
              <a:buChar char="Ø"/>
            </a:pPr>
            <a:r>
              <a:rPr lang="en-US" dirty="0"/>
              <a:t>Read up basics of app development.</a:t>
            </a:r>
          </a:p>
          <a:p>
            <a:pPr>
              <a:buFont typeface="Wingdings" panose="020B0604020202020204" pitchFamily="34" charset="0"/>
              <a:buChar char="Ø"/>
            </a:pPr>
            <a:r>
              <a:rPr lang="en-US" dirty="0"/>
              <a:t>Completed back-end(source code) for one product at a time.</a:t>
            </a:r>
          </a:p>
        </p:txBody>
      </p:sp>
    </p:spTree>
    <p:extLst>
      <p:ext uri="{BB962C8B-B14F-4D97-AF65-F5344CB8AC3E}">
        <p14:creationId xmlns:p14="http://schemas.microsoft.com/office/powerpoint/2010/main" val="351551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946E-D89F-4628-A373-8283D59559A2}"/>
              </a:ext>
            </a:extLst>
          </p:cNvPr>
          <p:cNvSpPr>
            <a:spLocks noGrp="1"/>
          </p:cNvSpPr>
          <p:nvPr>
            <p:ph type="title"/>
          </p:nvPr>
        </p:nvSpPr>
        <p:spPr/>
        <p:txBody>
          <a:bodyPr>
            <a:scene3d>
              <a:camera prst="orthographicFront"/>
              <a:lightRig rig="threePt" dir="t"/>
            </a:scene3d>
            <a:sp3d extrusionH="57150">
              <a:bevelT w="38100" h="38100" prst="relaxedInset"/>
            </a:sp3d>
          </a:bodyPr>
          <a:lstStyle/>
          <a:p>
            <a:r>
              <a:rPr lang="en-US" b="1" i="1" u="sng" dirty="0"/>
              <a:t>Anticipated results</a:t>
            </a:r>
          </a:p>
        </p:txBody>
      </p:sp>
      <p:sp>
        <p:nvSpPr>
          <p:cNvPr id="3" name="Content Placeholder 2">
            <a:extLst>
              <a:ext uri="{FF2B5EF4-FFF2-40B4-BE49-F238E27FC236}">
                <a16:creationId xmlns:a16="http://schemas.microsoft.com/office/drawing/2014/main" id="{4DE596A9-6E2D-4CE0-81A7-8206B1E8B725}"/>
              </a:ext>
            </a:extLst>
          </p:cNvPr>
          <p:cNvSpPr>
            <a:spLocks noGrp="1"/>
          </p:cNvSpPr>
          <p:nvPr>
            <p:ph idx="1"/>
          </p:nvPr>
        </p:nvSpPr>
        <p:spPr/>
        <p:txBody>
          <a:bodyPr/>
          <a:lstStyle/>
          <a:p>
            <a:pPr>
              <a:buFont typeface="Wingdings" panose="020B0604020202020204" pitchFamily="34" charset="0"/>
              <a:buChar char="Ø"/>
            </a:pPr>
            <a:r>
              <a:rPr lang="en-US" dirty="0"/>
              <a:t>Completed and functional Price Drop Notification App.</a:t>
            </a:r>
            <a:endParaRPr lang="en-US"/>
          </a:p>
          <a:p>
            <a:pPr>
              <a:buFont typeface="Wingdings" panose="020B0604020202020204" pitchFamily="34" charset="0"/>
              <a:buChar char="Ø"/>
            </a:pPr>
            <a:r>
              <a:rPr lang="en-US" dirty="0"/>
              <a:t>Keeps track of products.</a:t>
            </a:r>
          </a:p>
          <a:p>
            <a:pPr>
              <a:buFont typeface="Wingdings" panose="020B0604020202020204" pitchFamily="34" charset="0"/>
              <a:buChar char="Ø"/>
            </a:pPr>
            <a:r>
              <a:rPr lang="en-US" dirty="0"/>
              <a:t>Notifies when there is a drop on price.</a:t>
            </a:r>
          </a:p>
          <a:p>
            <a:endParaRPr lang="en-US" dirty="0"/>
          </a:p>
          <a:p>
            <a:endParaRPr lang="en-US" dirty="0"/>
          </a:p>
          <a:p>
            <a:endParaRPr lang="en-US" dirty="0"/>
          </a:p>
          <a:p>
            <a:endParaRPr lang="en-US" dirty="0"/>
          </a:p>
          <a:p>
            <a:endParaRPr lang="en-US"/>
          </a:p>
        </p:txBody>
      </p:sp>
    </p:spTree>
    <p:extLst>
      <p:ext uri="{BB962C8B-B14F-4D97-AF65-F5344CB8AC3E}">
        <p14:creationId xmlns:p14="http://schemas.microsoft.com/office/powerpoint/2010/main" val="3590163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6024-E08C-431A-A490-3C92A8A8C5D0}"/>
              </a:ext>
            </a:extLst>
          </p:cNvPr>
          <p:cNvSpPr>
            <a:spLocks noGrp="1"/>
          </p:cNvSpPr>
          <p:nvPr>
            <p:ph type="title"/>
          </p:nvPr>
        </p:nvSpPr>
        <p:spPr/>
        <p:txBody>
          <a:bodyPr>
            <a:scene3d>
              <a:camera prst="orthographicFront"/>
              <a:lightRig rig="threePt" dir="t"/>
            </a:scene3d>
            <a:sp3d extrusionH="57150">
              <a:bevelT w="38100" h="38100" prst="slope"/>
              <a:bevelB w="38100" h="38100"/>
            </a:sp3d>
          </a:bodyPr>
          <a:lstStyle/>
          <a:p>
            <a:r>
              <a:rPr lang="en-IN" b="1" i="1" u="sng" dirty="0"/>
              <a:t>Currently facing problems </a:t>
            </a:r>
          </a:p>
        </p:txBody>
      </p:sp>
      <p:sp>
        <p:nvSpPr>
          <p:cNvPr id="3" name="Content Placeholder 2">
            <a:extLst>
              <a:ext uri="{FF2B5EF4-FFF2-40B4-BE49-F238E27FC236}">
                <a16:creationId xmlns:a16="http://schemas.microsoft.com/office/drawing/2014/main" id="{56E1E038-CB54-40B3-9614-41AFD951746E}"/>
              </a:ext>
            </a:extLst>
          </p:cNvPr>
          <p:cNvSpPr>
            <a:spLocks noGrp="1"/>
          </p:cNvSpPr>
          <p:nvPr>
            <p:ph idx="1"/>
          </p:nvPr>
        </p:nvSpPr>
        <p:spPr/>
        <p:txBody>
          <a:bodyPr/>
          <a:lstStyle/>
          <a:p>
            <a:pPr>
              <a:buFont typeface="Wingdings" panose="05000000000000000000" pitchFamily="2" charset="2"/>
              <a:buChar char="Ø"/>
            </a:pPr>
            <a:r>
              <a:rPr lang="en-IN" dirty="0"/>
              <a:t> Currently it will only work for one product at a time.</a:t>
            </a:r>
          </a:p>
          <a:p>
            <a:pPr>
              <a:buFont typeface="Wingdings" panose="05000000000000000000" pitchFamily="2" charset="2"/>
              <a:buChar char="Ø"/>
            </a:pPr>
            <a:r>
              <a:rPr lang="en-IN" dirty="0"/>
              <a:t>It is not supported for products selling other than Amazon.</a:t>
            </a:r>
          </a:p>
          <a:p>
            <a:pPr>
              <a:buFont typeface="Wingdings" panose="05000000000000000000" pitchFamily="2" charset="2"/>
              <a:buChar char="Ø"/>
            </a:pPr>
            <a:r>
              <a:rPr lang="en-IN" dirty="0"/>
              <a:t>The code should be kept running on a server in order to connect to frontend part.</a:t>
            </a: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1303268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665</TotalTime>
  <Words>420</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vt:lpstr>
      <vt:lpstr>Vapor Trail</vt:lpstr>
      <vt:lpstr>Price drop notification app  ( pdn )</vt:lpstr>
      <vt:lpstr>INTRODUCTION </vt:lpstr>
      <vt:lpstr>Literature review</vt:lpstr>
      <vt:lpstr>Problem statement:-</vt:lpstr>
      <vt:lpstr>Objectives:-</vt:lpstr>
      <vt:lpstr>scope</vt:lpstr>
      <vt:lpstr>Work done</vt:lpstr>
      <vt:lpstr>Anticipated results</vt:lpstr>
      <vt:lpstr>Currently facing problems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drop notification app (pdn)</dc:title>
  <dc:creator>Ayush Singh</dc:creator>
  <cp:lastModifiedBy>Ayush Singh</cp:lastModifiedBy>
  <cp:revision>261</cp:revision>
  <dcterms:created xsi:type="dcterms:W3CDTF">2020-01-20T15:48:49Z</dcterms:created>
  <dcterms:modified xsi:type="dcterms:W3CDTF">2020-06-03T10:04:16Z</dcterms:modified>
</cp:coreProperties>
</file>