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81bc63f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481bc63fe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81bc63fe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81bc63fe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537b1e97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537b1e97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537b1e97d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537b1e97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537b1e97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537b1e97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537b1e97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537b1e97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537b1e97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537b1e97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537b1e97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537b1e97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537b1e97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537b1e97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537b1e97d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537b1e97d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81bc63fe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81bc63fe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81bc63fe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81bc63fe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537b1e97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537b1e97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81bc63fe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81bc63fe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5" name="Google Shape;285;p1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1" name="Google Shape;291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Google Shape;294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7" name="Google Shape;297;p17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9" name="Google Shape;29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0" name="Google Shape;30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4" name="Google Shape;304;p1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Google Shape;306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7" name="Google Shape;307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0" name="Google Shape;310;p1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1" name="Google Shape;311;p1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2" name="Google Shape;312;p19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3" name="Google Shape;313;p1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5" name="Google Shape;315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9" name="Google Shape;319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0" name="Google Shape;320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1" name="Google Shape;331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5" name="Google Shape;335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Google Shape;339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0" name="Google Shape;340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1" name="Google Shape;341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5" name="Google Shape;345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6" name="Google Shape;346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7" name="Google Shape;347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jpg"/><Relationship Id="rId6" Type="http://schemas.openxmlformats.org/officeDocument/2006/relationships/hyperlink" Target="https://st.depositphotos.com/1283262/2701/v/450/depositphotos_27013913-stock-illustration-cartoon-thief.jp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mlg-ulb/creditcardfraud/home" TargetMode="External"/><Relationship Id="rId4" Type="http://schemas.openxmlformats.org/officeDocument/2006/relationships/hyperlink" Target="http://scikit-learn.org/" TargetMode="External"/><Relationship Id="rId5" Type="http://schemas.openxmlformats.org/officeDocument/2006/relationships/hyperlink" Target="http://jupyter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5"/>
          <p:cNvPicPr preferRelativeResize="0"/>
          <p:nvPr/>
        </p:nvPicPr>
        <p:blipFill rotWithShape="1">
          <a:blip r:embed="rId3">
            <a:alphaModFix/>
          </a:blip>
          <a:srcRect b="-2880" l="0" r="0" t="0"/>
          <a:stretch/>
        </p:blipFill>
        <p:spPr>
          <a:xfrm>
            <a:off x="0" y="-7690"/>
            <a:ext cx="9144000" cy="529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AH_4c_blueblk.png" id="353" name="Google Shape;35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8650" y="273900"/>
            <a:ext cx="2615100" cy="10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5"/>
          <p:cNvSpPr txBox="1"/>
          <p:nvPr/>
        </p:nvSpPr>
        <p:spPr>
          <a:xfrm>
            <a:off x="2841150" y="4001250"/>
            <a:ext cx="2394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Submitted By: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Ashok Kumar Shrestha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25"/>
          <p:cNvSpPr txBox="1"/>
          <p:nvPr/>
        </p:nvSpPr>
        <p:spPr>
          <a:xfrm>
            <a:off x="1282650" y="2966300"/>
            <a:ext cx="5511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Credit Card Fraud Detection”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2025000" y="1615750"/>
            <a:ext cx="37224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ST: BIG DATA ANALYTICS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(CS 696-16) (FA18)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Project 3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7" name="Google Shape;35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1100" y="1871595"/>
            <a:ext cx="2473050" cy="24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5"/>
          <p:cNvSpPr txBox="1"/>
          <p:nvPr/>
        </p:nvSpPr>
        <p:spPr>
          <a:xfrm>
            <a:off x="7412600" y="4306950"/>
            <a:ext cx="12324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hlinkClick r:id="rId6"/>
              </a:rPr>
              <a:t>Image source : Google</a:t>
            </a:r>
            <a:endParaRPr sz="8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123100"/>
            <a:ext cx="3914224" cy="341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899" y="0"/>
            <a:ext cx="3133901" cy="2644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6950" y="2510700"/>
            <a:ext cx="3133900" cy="263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Discussions:</a:t>
            </a:r>
            <a:endParaRPr/>
          </a:p>
        </p:txBody>
      </p:sp>
      <p:pic>
        <p:nvPicPr>
          <p:cNvPr id="419" name="Google Shape;4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722150"/>
            <a:ext cx="3974475" cy="273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875" y="1856375"/>
            <a:ext cx="4047826" cy="26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5"/>
          <p:cNvSpPr txBox="1"/>
          <p:nvPr/>
        </p:nvSpPr>
        <p:spPr>
          <a:xfrm>
            <a:off x="129575" y="4582800"/>
            <a:ext cx="5797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Train:Test - 80:20, Total resampled data - 984, Outliers - 35, final samples - 949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850" y="855275"/>
            <a:ext cx="5212551" cy="36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432" name="Google Shape;432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Different classifiers were tested for highly skewed and imbalance datasets.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Solutions to skewed dataset were presented.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Tested with four classifiers: Logistic regression, KNN, SVC and Decision tree.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Side Note: Be careful while online shopping for holidays :)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438" name="Google Shape;438;p38"/>
          <p:cNvSpPr txBox="1"/>
          <p:nvPr>
            <p:ph idx="1" type="body"/>
          </p:nvPr>
        </p:nvSpPr>
        <p:spPr>
          <a:xfrm>
            <a:off x="1303800" y="1703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Credit Card Fraud Detection Kaggle challenge:   	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https://www.kaggle.com/mlg-ulb/creditcardfraud/home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Sklearn Packages: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http://scikit-learn.org/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Jupyter Notebook: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http://jupyter.org/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64" name="Google Shape;364;p26"/>
          <p:cNvSpPr txBox="1"/>
          <p:nvPr>
            <p:ph idx="1" type="body"/>
          </p:nvPr>
        </p:nvSpPr>
        <p:spPr>
          <a:xfrm>
            <a:off x="1303800" y="1878350"/>
            <a:ext cx="7030500" cy="23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Introduction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Data Visualization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Methods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Results and Discussion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Conclusion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370" name="Google Shape;370;p27"/>
          <p:cNvSpPr txBox="1"/>
          <p:nvPr>
            <p:ph idx="1" type="body"/>
          </p:nvPr>
        </p:nvSpPr>
        <p:spPr>
          <a:xfrm>
            <a:off x="1303800" y="1432900"/>
            <a:ext cx="70305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set: </a:t>
            </a:r>
            <a:r>
              <a:rPr lang="en" sz="1800">
                <a:solidFill>
                  <a:srgbClr val="000000"/>
                </a:solidFill>
              </a:rPr>
              <a:t>Credit Card Fraud Detection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Kaggle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Classifiers: Logistic regression, KNN, SVC and Decision tree.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Data: European customers for credit card transactions.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Dataset: highly skewed and unbalance with 0.17% of fraudulent transactions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Visualization:</a:t>
            </a:r>
            <a:endParaRPr/>
          </a:p>
        </p:txBody>
      </p:sp>
      <p:sp>
        <p:nvSpPr>
          <p:cNvPr id="376" name="Google Shape;376;p28"/>
          <p:cNvSpPr txBox="1"/>
          <p:nvPr/>
        </p:nvSpPr>
        <p:spPr>
          <a:xfrm>
            <a:off x="684375" y="1739650"/>
            <a:ext cx="5100600" cy="27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Attributes: 30 features: V1, V2, … V28, Time, Amount.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Values: PCA applied.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Class: 1 - Fraud, 0- Non fraud.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#Samples: 284315.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#fraud samples: 492.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7" name="Google Shape;3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375" y="1750275"/>
            <a:ext cx="3054226" cy="2158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Skewed Datasets: Solutions</a:t>
            </a:r>
            <a:endParaRPr/>
          </a:p>
        </p:txBody>
      </p:sp>
      <p:sp>
        <p:nvSpPr>
          <p:cNvPr id="388" name="Google Shape;388;p30"/>
          <p:cNvSpPr txBox="1"/>
          <p:nvPr>
            <p:ph idx="1" type="body"/>
          </p:nvPr>
        </p:nvSpPr>
        <p:spPr>
          <a:xfrm>
            <a:off x="1303800" y="1628063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Collect more data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Performance Metric: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Confusion matrix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F1-score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ROC curve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Resampling: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Over-sampling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Under-sampling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89" name="Google Shape;3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406" y="1628075"/>
            <a:ext cx="3271145" cy="247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</a:t>
            </a:r>
            <a:endParaRPr/>
          </a:p>
        </p:txBody>
      </p:sp>
      <p:sp>
        <p:nvSpPr>
          <p:cNvPr id="400" name="Google Shape;400;p32"/>
          <p:cNvSpPr txBox="1"/>
          <p:nvPr>
            <p:ph idx="1" type="body"/>
          </p:nvPr>
        </p:nvSpPr>
        <p:spPr>
          <a:xfrm>
            <a:off x="1195750" y="1519525"/>
            <a:ext cx="7030500" cy="30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Classification algorithms: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Logistic regression,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KNN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SVC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Decision tree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Preprocessing: PCA and StandardScaler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Undersampling</a:t>
            </a:r>
            <a:endParaRPr/>
          </a:p>
        </p:txBody>
      </p:sp>
      <p:sp>
        <p:nvSpPr>
          <p:cNvPr id="406" name="Google Shape;406;p33"/>
          <p:cNvSpPr txBox="1"/>
          <p:nvPr>
            <p:ph idx="1" type="body"/>
          </p:nvPr>
        </p:nvSpPr>
        <p:spPr>
          <a:xfrm>
            <a:off x="1303800" y="1869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Equal distribution of both class.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50/50 fraud and non-fraud transactions (492 each).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Large amount of information is lost.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Might compromise the model designed.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Separate datasets for training-testing model.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