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70" r:id="rId8"/>
    <p:sldId id="263" r:id="rId9"/>
    <p:sldId id="271" r:id="rId10"/>
    <p:sldId id="264" r:id="rId11"/>
    <p:sldId id="272" r:id="rId12"/>
    <p:sldId id="275" r:id="rId13"/>
    <p:sldId id="273" r:id="rId14"/>
    <p:sldId id="274" r:id="rId15"/>
    <p:sldId id="277" r:id="rId16"/>
    <p:sldId id="278" r:id="rId17"/>
    <p:sldId id="279" r:id="rId18"/>
    <p:sldId id="283" r:id="rId19"/>
    <p:sldId id="284" r:id="rId20"/>
    <p:sldId id="280" r:id="rId21"/>
    <p:sldId id="281"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776"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03/12/18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57107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03/12/18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28810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03/12/18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049606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ing Slide 2">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b="18070"/>
          <a:stretch/>
        </p:blipFill>
        <p:spPr>
          <a:xfrm>
            <a:off x="-3179" y="0"/>
            <a:ext cx="12195179" cy="6857766"/>
          </a:xfrm>
          <a:prstGeom prst="rect">
            <a:avLst/>
          </a:prstGeom>
        </p:spPr>
      </p:pic>
      <p:sp>
        <p:nvSpPr>
          <p:cNvPr id="16" name="Title 1"/>
          <p:cNvSpPr>
            <a:spLocks noGrp="1"/>
          </p:cNvSpPr>
          <p:nvPr>
            <p:ph type="title" hasCustomPrompt="1"/>
          </p:nvPr>
        </p:nvSpPr>
        <p:spPr>
          <a:xfrm>
            <a:off x="658528" y="3721253"/>
            <a:ext cx="6242050" cy="948454"/>
          </a:xfrm>
        </p:spPr>
        <p:txBody>
          <a:bodyPr anchor="b">
            <a:noAutofit/>
          </a:bodyPr>
          <a:lstStyle>
            <a:lvl1pPr>
              <a:defRPr lang="en-IN" sz="6000" kern="1200" dirty="0">
                <a:solidFill>
                  <a:prstClr val="white"/>
                </a:solidFill>
                <a:latin typeface="Poppins" panose="02000000000000000000" pitchFamily="2" charset="0"/>
                <a:ea typeface="+mn-ea"/>
                <a:cs typeface="Poppins" panose="02000000000000000000" pitchFamily="2" charset="0"/>
              </a:defRPr>
            </a:lvl1pPr>
          </a:lstStyle>
          <a:p>
            <a:r>
              <a:rPr lang="en-US" dirty="0" smtClean="0"/>
              <a:t>Click to edit title</a:t>
            </a:r>
            <a:endParaRPr lang="en-IN" dirty="0"/>
          </a:p>
        </p:txBody>
      </p:sp>
      <p:pic>
        <p:nvPicPr>
          <p:cNvPr id="17" name="Picture 16"/>
          <p:cNvPicPr>
            <a:picLocks noChangeAspect="1"/>
          </p:cNvPicPr>
          <p:nvPr userDrawn="1"/>
        </p:nvPicPr>
        <p:blipFill>
          <a:blip r:embed="rId3"/>
          <a:stretch>
            <a:fillRect/>
          </a:stretch>
        </p:blipFill>
        <p:spPr>
          <a:xfrm>
            <a:off x="8314481" y="0"/>
            <a:ext cx="3877519" cy="809065"/>
          </a:xfrm>
          <a:prstGeom prst="rect">
            <a:avLst/>
          </a:prstGeom>
        </p:spPr>
      </p:pic>
    </p:spTree>
    <p:extLst>
      <p:ext uri="{BB962C8B-B14F-4D97-AF65-F5344CB8AC3E}">
        <p14:creationId xmlns:p14="http://schemas.microsoft.com/office/powerpoint/2010/main" val="38866279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Group 6"/>
          <p:cNvGrpSpPr/>
          <p:nvPr userDrawn="1"/>
        </p:nvGrpSpPr>
        <p:grpSpPr>
          <a:xfrm>
            <a:off x="-7046" y="1"/>
            <a:ext cx="9347562" cy="6858000"/>
            <a:chOff x="-7046" y="8021"/>
            <a:chExt cx="9347562" cy="6849979"/>
          </a:xfrm>
        </p:grpSpPr>
        <p:sp>
          <p:nvSpPr>
            <p:cNvPr id="8" name="Rectangle 6"/>
            <p:cNvSpPr/>
            <p:nvPr/>
          </p:nvSpPr>
          <p:spPr>
            <a:xfrm>
              <a:off x="-7046" y="8021"/>
              <a:ext cx="9347562" cy="6849979"/>
            </a:xfrm>
            <a:custGeom>
              <a:avLst/>
              <a:gdLst>
                <a:gd name="connsiteX0" fmla="*/ 0 w 2229853"/>
                <a:gd name="connsiteY0" fmla="*/ 0 h 6858000"/>
                <a:gd name="connsiteX1" fmla="*/ 2229853 w 2229853"/>
                <a:gd name="connsiteY1" fmla="*/ 0 h 6858000"/>
                <a:gd name="connsiteX2" fmla="*/ 2229853 w 2229853"/>
                <a:gd name="connsiteY2" fmla="*/ 6858000 h 6858000"/>
                <a:gd name="connsiteX3" fmla="*/ 0 w 2229853"/>
                <a:gd name="connsiteY3" fmla="*/ 6858000 h 6858000"/>
                <a:gd name="connsiteX4" fmla="*/ 0 w 2229853"/>
                <a:gd name="connsiteY4" fmla="*/ 0 h 6858000"/>
                <a:gd name="connsiteX0" fmla="*/ 0 w 6489032"/>
                <a:gd name="connsiteY0" fmla="*/ 0 h 6858000"/>
                <a:gd name="connsiteX1" fmla="*/ 6489032 w 6489032"/>
                <a:gd name="connsiteY1" fmla="*/ 8021 h 6858000"/>
                <a:gd name="connsiteX2" fmla="*/ 2229853 w 6489032"/>
                <a:gd name="connsiteY2" fmla="*/ 6858000 h 6858000"/>
                <a:gd name="connsiteX3" fmla="*/ 0 w 6489032"/>
                <a:gd name="connsiteY3" fmla="*/ 6858000 h 6858000"/>
                <a:gd name="connsiteX4" fmla="*/ 0 w 6489032"/>
                <a:gd name="connsiteY4" fmla="*/ 0 h 6858000"/>
                <a:gd name="connsiteX0" fmla="*/ 0 w 6489032"/>
                <a:gd name="connsiteY0" fmla="*/ 0 h 6858000"/>
                <a:gd name="connsiteX1" fmla="*/ 6489032 w 6489032"/>
                <a:gd name="connsiteY1" fmla="*/ 8021 h 6858000"/>
                <a:gd name="connsiteX2" fmla="*/ 1090863 w 6489032"/>
                <a:gd name="connsiteY2" fmla="*/ 6833937 h 6858000"/>
                <a:gd name="connsiteX3" fmla="*/ 0 w 6489032"/>
                <a:gd name="connsiteY3" fmla="*/ 6858000 h 6858000"/>
                <a:gd name="connsiteX4" fmla="*/ 0 w 6489032"/>
                <a:gd name="connsiteY4" fmla="*/ 0 h 6858000"/>
                <a:gd name="connsiteX0" fmla="*/ 0 w 6489032"/>
                <a:gd name="connsiteY0" fmla="*/ 0 h 6858000"/>
                <a:gd name="connsiteX1" fmla="*/ 6489032 w 6489032"/>
                <a:gd name="connsiteY1" fmla="*/ 8021 h 6858000"/>
                <a:gd name="connsiteX2" fmla="*/ 1138990 w 6489032"/>
                <a:gd name="connsiteY2" fmla="*/ 6858000 h 6858000"/>
                <a:gd name="connsiteX3" fmla="*/ 0 w 6489032"/>
                <a:gd name="connsiteY3" fmla="*/ 6858000 h 6858000"/>
                <a:gd name="connsiteX4" fmla="*/ 0 w 6489032"/>
                <a:gd name="connsiteY4" fmla="*/ 0 h 6858000"/>
                <a:gd name="connsiteX0" fmla="*/ 2866768 w 9355800"/>
                <a:gd name="connsiteY0" fmla="*/ 0 h 6874475"/>
                <a:gd name="connsiteX1" fmla="*/ 9355800 w 9355800"/>
                <a:gd name="connsiteY1" fmla="*/ 8021 h 6874475"/>
                <a:gd name="connsiteX2" fmla="*/ 4005758 w 9355800"/>
                <a:gd name="connsiteY2" fmla="*/ 6858000 h 6874475"/>
                <a:gd name="connsiteX3" fmla="*/ 0 w 9355800"/>
                <a:gd name="connsiteY3" fmla="*/ 6874475 h 6874475"/>
                <a:gd name="connsiteX4" fmla="*/ 2866768 w 9355800"/>
                <a:gd name="connsiteY4" fmla="*/ 0 h 6874475"/>
                <a:gd name="connsiteX0" fmla="*/ 2866768 w 9355800"/>
                <a:gd name="connsiteY0" fmla="*/ 0 h 6858000"/>
                <a:gd name="connsiteX1" fmla="*/ 9355800 w 9355800"/>
                <a:gd name="connsiteY1" fmla="*/ 8021 h 6858000"/>
                <a:gd name="connsiteX2" fmla="*/ 4005758 w 9355800"/>
                <a:gd name="connsiteY2" fmla="*/ 6858000 h 6858000"/>
                <a:gd name="connsiteX3" fmla="*/ 0 w 9355800"/>
                <a:gd name="connsiteY3" fmla="*/ 6841524 h 6858000"/>
                <a:gd name="connsiteX4" fmla="*/ 2866768 w 9355800"/>
                <a:gd name="connsiteY4" fmla="*/ 0 h 6858000"/>
                <a:gd name="connsiteX0" fmla="*/ 2850292 w 9339324"/>
                <a:gd name="connsiteY0" fmla="*/ 0 h 6858000"/>
                <a:gd name="connsiteX1" fmla="*/ 9339324 w 9339324"/>
                <a:gd name="connsiteY1" fmla="*/ 8021 h 6858000"/>
                <a:gd name="connsiteX2" fmla="*/ 3989282 w 9339324"/>
                <a:gd name="connsiteY2" fmla="*/ 6858000 h 6858000"/>
                <a:gd name="connsiteX3" fmla="*/ 0 w 9339324"/>
                <a:gd name="connsiteY3" fmla="*/ 6849761 h 6858000"/>
                <a:gd name="connsiteX4" fmla="*/ 2850292 w 9339324"/>
                <a:gd name="connsiteY4" fmla="*/ 0 h 6858000"/>
                <a:gd name="connsiteX0" fmla="*/ 0 w 9339324"/>
                <a:gd name="connsiteY0" fmla="*/ 8455 h 6849979"/>
                <a:gd name="connsiteX1" fmla="*/ 9339324 w 9339324"/>
                <a:gd name="connsiteY1" fmla="*/ 0 h 6849979"/>
                <a:gd name="connsiteX2" fmla="*/ 3989282 w 9339324"/>
                <a:gd name="connsiteY2" fmla="*/ 6849979 h 6849979"/>
                <a:gd name="connsiteX3" fmla="*/ 0 w 9339324"/>
                <a:gd name="connsiteY3" fmla="*/ 6841740 h 6849979"/>
                <a:gd name="connsiteX4" fmla="*/ 0 w 9339324"/>
                <a:gd name="connsiteY4" fmla="*/ 8455 h 6849979"/>
                <a:gd name="connsiteX0" fmla="*/ 0 w 9347562"/>
                <a:gd name="connsiteY0" fmla="*/ 218 h 6849979"/>
                <a:gd name="connsiteX1" fmla="*/ 9347562 w 9347562"/>
                <a:gd name="connsiteY1" fmla="*/ 0 h 6849979"/>
                <a:gd name="connsiteX2" fmla="*/ 3997520 w 9347562"/>
                <a:gd name="connsiteY2" fmla="*/ 6849979 h 6849979"/>
                <a:gd name="connsiteX3" fmla="*/ 8238 w 9347562"/>
                <a:gd name="connsiteY3" fmla="*/ 6841740 h 6849979"/>
                <a:gd name="connsiteX4" fmla="*/ 0 w 9347562"/>
                <a:gd name="connsiteY4" fmla="*/ 218 h 6849979"/>
                <a:gd name="connsiteX0" fmla="*/ 0 w 9347562"/>
                <a:gd name="connsiteY0" fmla="*/ 218 h 6849979"/>
                <a:gd name="connsiteX1" fmla="*/ 9347562 w 9347562"/>
                <a:gd name="connsiteY1" fmla="*/ 0 h 6849979"/>
                <a:gd name="connsiteX2" fmla="*/ 3997520 w 9347562"/>
                <a:gd name="connsiteY2" fmla="*/ 6849979 h 6849979"/>
                <a:gd name="connsiteX3" fmla="*/ 8238 w 9347562"/>
                <a:gd name="connsiteY3" fmla="*/ 6849969 h 6849979"/>
                <a:gd name="connsiteX4" fmla="*/ 0 w 9347562"/>
                <a:gd name="connsiteY4" fmla="*/ 218 h 6849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7562" h="6849979">
                  <a:moveTo>
                    <a:pt x="0" y="218"/>
                  </a:moveTo>
                  <a:lnTo>
                    <a:pt x="9347562" y="0"/>
                  </a:lnTo>
                  <a:lnTo>
                    <a:pt x="3997520" y="6849979"/>
                  </a:lnTo>
                  <a:lnTo>
                    <a:pt x="8238" y="6849969"/>
                  </a:lnTo>
                  <a:lnTo>
                    <a:pt x="0" y="218"/>
                  </a:lnTo>
                  <a:close/>
                </a:path>
              </a:pathLst>
            </a:cu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8"/>
            <p:cNvSpPr/>
            <p:nvPr/>
          </p:nvSpPr>
          <p:spPr>
            <a:xfrm>
              <a:off x="4845136" y="2466975"/>
              <a:ext cx="2695575" cy="3124200"/>
            </a:xfrm>
            <a:custGeom>
              <a:avLst/>
              <a:gdLst>
                <a:gd name="connsiteX0" fmla="*/ 2514600 w 2695575"/>
                <a:gd name="connsiteY0" fmla="*/ 0 h 3124200"/>
                <a:gd name="connsiteX1" fmla="*/ 2695575 w 2695575"/>
                <a:gd name="connsiteY1" fmla="*/ 19050 h 3124200"/>
                <a:gd name="connsiteX2" fmla="*/ 200025 w 2695575"/>
                <a:gd name="connsiteY2" fmla="*/ 3124200 h 3124200"/>
                <a:gd name="connsiteX3" fmla="*/ 0 w 2695575"/>
                <a:gd name="connsiteY3" fmla="*/ 3124200 h 3124200"/>
                <a:gd name="connsiteX4" fmla="*/ 2514600 w 2695575"/>
                <a:gd name="connsiteY4" fmla="*/ 0 h 3124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5575" h="3124200">
                  <a:moveTo>
                    <a:pt x="2514600" y="0"/>
                  </a:moveTo>
                  <a:lnTo>
                    <a:pt x="2695575" y="19050"/>
                  </a:lnTo>
                  <a:lnTo>
                    <a:pt x="200025" y="3124200"/>
                  </a:lnTo>
                  <a:lnTo>
                    <a:pt x="0" y="3124200"/>
                  </a:lnTo>
                  <a:lnTo>
                    <a:pt x="2514600" y="0"/>
                  </a:lnTo>
                  <a:close/>
                </a:path>
              </a:pathLst>
            </a:custGeom>
            <a:gradFill>
              <a:gsLst>
                <a:gs pos="0">
                  <a:srgbClr val="E97225"/>
                </a:gs>
                <a:gs pos="100000">
                  <a:srgbClr val="E65925"/>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10" name="Picture 9"/>
          <p:cNvPicPr>
            <a:picLocks noChangeAspect="1"/>
          </p:cNvPicPr>
          <p:nvPr userDrawn="1"/>
        </p:nvPicPr>
        <p:blipFill>
          <a:blip r:embed="rId3"/>
          <a:stretch>
            <a:fillRect/>
          </a:stretch>
        </p:blipFill>
        <p:spPr>
          <a:xfrm>
            <a:off x="503981" y="488139"/>
            <a:ext cx="3877519" cy="809065"/>
          </a:xfrm>
          <a:prstGeom prst="rect">
            <a:avLst/>
          </a:prstGeom>
        </p:spPr>
      </p:pic>
      <p:sp>
        <p:nvSpPr>
          <p:cNvPr id="11" name="TextBox 10"/>
          <p:cNvSpPr txBox="1"/>
          <p:nvPr userDrawn="1"/>
        </p:nvSpPr>
        <p:spPr>
          <a:xfrm>
            <a:off x="503981" y="3297372"/>
            <a:ext cx="5495603" cy="923330"/>
          </a:xfrm>
          <a:prstGeom prst="rect">
            <a:avLst/>
          </a:prstGeom>
          <a:noFill/>
        </p:spPr>
        <p:txBody>
          <a:bodyPr wrap="square" rtlCol="0">
            <a:spAutoFit/>
          </a:bodyPr>
          <a:lstStyle/>
          <a:p>
            <a:r>
              <a:rPr lang="en-US" sz="5400">
                <a:solidFill>
                  <a:prstClr val="white"/>
                </a:solidFill>
                <a:latin typeface="Poppins" panose="02000000000000000000" pitchFamily="2" charset="0"/>
                <a:cs typeface="Poppins" panose="02000000000000000000" pitchFamily="2" charset="0"/>
              </a:rPr>
              <a:t>THANK YOU</a:t>
            </a:r>
          </a:p>
        </p:txBody>
      </p:sp>
    </p:spTree>
    <p:extLst>
      <p:ext uri="{BB962C8B-B14F-4D97-AF65-F5344CB8AC3E}">
        <p14:creationId xmlns:p14="http://schemas.microsoft.com/office/powerpoint/2010/main" val="3292862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03/12/18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99879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899A70-3933-4DBF-90EF-BA548142E849}" type="datetimeFigureOut">
              <a:rPr lang="en-IN" smtClean="0"/>
              <a:t>03/12/18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15929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1899A70-3933-4DBF-90EF-BA548142E849}" type="datetimeFigureOut">
              <a:rPr lang="en-IN" smtClean="0"/>
              <a:t>03/12/18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43182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1899A70-3933-4DBF-90EF-BA548142E849}" type="datetimeFigureOut">
              <a:rPr lang="en-IN" smtClean="0"/>
              <a:t>03/12/18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95287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1899A70-3933-4DBF-90EF-BA548142E849}" type="datetimeFigureOut">
              <a:rPr lang="en-IN" smtClean="0"/>
              <a:t>03/12/18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1425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99A70-3933-4DBF-90EF-BA548142E849}" type="datetimeFigureOut">
              <a:rPr lang="en-IN" smtClean="0"/>
              <a:t>03/12/18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97803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899A70-3933-4DBF-90EF-BA548142E849}" type="datetimeFigureOut">
              <a:rPr lang="en-IN" smtClean="0"/>
              <a:t>03/12/18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61676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899A70-3933-4DBF-90EF-BA548142E849}" type="datetimeFigureOut">
              <a:rPr lang="en-IN" smtClean="0"/>
              <a:t>03/12/18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8742000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99A70-3933-4DBF-90EF-BA548142E849}" type="datetimeFigureOut">
              <a:rPr lang="en-IN" smtClean="0"/>
              <a:t>03/12/18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C0149-F25E-4258-9874-E37679DDFFC2}" type="slidenum">
              <a:rPr lang="en-IN" smtClean="0"/>
              <a:t>‹#›</a:t>
            </a:fld>
            <a:endParaRPr lang="en-IN"/>
          </a:p>
        </p:txBody>
      </p:sp>
    </p:spTree>
    <p:extLst>
      <p:ext uri="{BB962C8B-B14F-4D97-AF65-F5344CB8AC3E}">
        <p14:creationId xmlns:p14="http://schemas.microsoft.com/office/powerpoint/2010/main" val="826095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kaggle.com/c/pubg-finish-placement-prediction/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2027" y="5411362"/>
            <a:ext cx="8255490" cy="1446638"/>
          </a:xfrm>
        </p:spPr>
        <p:txBody>
          <a:bodyPr>
            <a:normAutofit fontScale="90000"/>
          </a:bodyPr>
          <a:lstStyle/>
          <a:p>
            <a:r>
              <a:rPr lang="en-IN" sz="4400" dirty="0" smtClean="0">
                <a:solidFill>
                  <a:schemeClr val="tx1"/>
                </a:solidFill>
              </a:rPr>
              <a:t/>
            </a:r>
            <a:br>
              <a:rPr lang="en-IN" sz="4400" dirty="0" smtClean="0">
                <a:solidFill>
                  <a:schemeClr val="tx1"/>
                </a:solidFill>
              </a:rPr>
            </a:br>
            <a:r>
              <a:rPr lang="en-IN" sz="4400" b="1" dirty="0" smtClean="0">
                <a:solidFill>
                  <a:schemeClr val="tx1"/>
                </a:solidFill>
              </a:rPr>
              <a:t>Name:Suhail Abdul Khader</a:t>
            </a:r>
            <a:br>
              <a:rPr lang="en-IN" sz="4400" b="1" dirty="0" smtClean="0">
                <a:solidFill>
                  <a:schemeClr val="tx1"/>
                </a:solidFill>
              </a:rPr>
            </a:br>
            <a:r>
              <a:rPr lang="en-IN" sz="4400" b="1" dirty="0" smtClean="0">
                <a:solidFill>
                  <a:schemeClr val="tx1"/>
                </a:solidFill>
              </a:rPr>
              <a:t>Roll no.17225760070</a:t>
            </a:r>
            <a:endParaRPr lang="en-IN" sz="4400" b="1" dirty="0">
              <a:solidFill>
                <a:schemeClr val="tx1"/>
              </a:solidFill>
            </a:endParaRPr>
          </a:p>
        </p:txBody>
      </p:sp>
      <p:sp>
        <p:nvSpPr>
          <p:cNvPr id="2" name="TextBox 1"/>
          <p:cNvSpPr txBox="1"/>
          <p:nvPr/>
        </p:nvSpPr>
        <p:spPr>
          <a:xfrm>
            <a:off x="287383" y="195943"/>
            <a:ext cx="4650378" cy="707886"/>
          </a:xfrm>
          <a:prstGeom prst="rect">
            <a:avLst/>
          </a:prstGeom>
          <a:noFill/>
        </p:spPr>
        <p:txBody>
          <a:bodyPr wrap="square" rtlCol="0">
            <a:spAutoFit/>
          </a:bodyPr>
          <a:lstStyle/>
          <a:p>
            <a:r>
              <a:rPr lang="en-IN" sz="4000" b="1" dirty="0" smtClean="0"/>
              <a:t>End</a:t>
            </a:r>
            <a:r>
              <a:rPr lang="en-IN" sz="4000" b="1" dirty="0" smtClean="0"/>
              <a:t> Sem </a:t>
            </a:r>
            <a:r>
              <a:rPr lang="en-IN" sz="4000" b="1" dirty="0" smtClean="0"/>
              <a:t>Report</a:t>
            </a:r>
            <a:endParaRPr lang="en-IN" sz="4000" b="1" dirty="0"/>
          </a:p>
        </p:txBody>
      </p:sp>
    </p:spTree>
    <p:extLst>
      <p:ext uri="{BB962C8B-B14F-4D97-AF65-F5344CB8AC3E}">
        <p14:creationId xmlns:p14="http://schemas.microsoft.com/office/powerpoint/2010/main" val="40250592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911" y="477787"/>
            <a:ext cx="3030207" cy="5078314"/>
          </a:xfrm>
          <a:prstGeom prst="rect">
            <a:avLst/>
          </a:prstGeom>
          <a:noFill/>
        </p:spPr>
        <p:txBody>
          <a:bodyPr wrap="square" rtlCol="0">
            <a:spAutoFit/>
          </a:bodyPr>
          <a:lstStyle/>
          <a:p>
            <a:pPr marL="342900" indent="-342900">
              <a:buFont typeface="Arial"/>
              <a:buChar char="•"/>
            </a:pPr>
            <a:r>
              <a:rPr lang="en-US" b="1" dirty="0"/>
              <a:t>Analyzing </a:t>
            </a:r>
            <a:r>
              <a:rPr lang="en-US" b="1" dirty="0" err="1"/>
              <a:t>walkDistance</a:t>
            </a:r>
            <a:r>
              <a:rPr lang="en-US" b="1" dirty="0"/>
              <a:t> column:</a:t>
            </a:r>
          </a:p>
          <a:p>
            <a:pPr marL="342900" indent="-342900">
              <a:buFont typeface="Arial"/>
              <a:buChar char="•"/>
            </a:pPr>
            <a:endParaRPr lang="en-US" dirty="0"/>
          </a:p>
          <a:p>
            <a:pPr marL="342900" indent="-342900">
              <a:buFont typeface="+mj-lt"/>
              <a:buAutoNum type="arabicPeriod"/>
            </a:pPr>
            <a:r>
              <a:rPr lang="en-US" dirty="0"/>
              <a:t>The average person walks for 1055.1m, 99% of people have walked 4138.0m or less, while the highest walked distance is for 17300.0m</a:t>
            </a:r>
            <a:r>
              <a:rPr lang="en-US" dirty="0" smtClean="0"/>
              <a:t>.</a:t>
            </a:r>
          </a:p>
          <a:p>
            <a:pPr marL="342900" indent="-342900">
              <a:buFont typeface="+mj-lt"/>
              <a:buAutoNum type="arabicPeriod"/>
            </a:pPr>
            <a:r>
              <a:rPr lang="en-US" dirty="0"/>
              <a:t>94306 players (2.0581%) walked 0 meters. This means that they die before even taking a step or they are </a:t>
            </a:r>
            <a:r>
              <a:rPr lang="en-US" dirty="0" err="1"/>
              <a:t>afk</a:t>
            </a:r>
            <a:r>
              <a:rPr lang="en-US" dirty="0"/>
              <a:t> (more possible)</a:t>
            </a:r>
            <a:r>
              <a:rPr lang="en-US" dirty="0" smtClean="0"/>
              <a:t>.</a:t>
            </a:r>
          </a:p>
          <a:p>
            <a:pPr marL="342900" indent="-342900">
              <a:buFont typeface="+mj-lt"/>
              <a:buAutoNum type="arabicPeriod"/>
            </a:pPr>
            <a:r>
              <a:rPr lang="en-US" dirty="0" smtClean="0"/>
              <a:t>Walking </a:t>
            </a:r>
            <a:r>
              <a:rPr lang="en-US" dirty="0"/>
              <a:t>has a high correlation with </a:t>
            </a:r>
            <a:r>
              <a:rPr lang="en-US" dirty="0" err="1"/>
              <a:t>winPlacePerc</a:t>
            </a:r>
            <a:r>
              <a:rPr lang="en-US" dirty="0"/>
              <a:t>.</a:t>
            </a:r>
          </a:p>
        </p:txBody>
      </p:sp>
      <p:pic>
        <p:nvPicPr>
          <p:cNvPr id="3" name="Picture 2" descr="walk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882" y="151641"/>
            <a:ext cx="8248909" cy="6605346"/>
          </a:xfrm>
          <a:prstGeom prst="rect">
            <a:avLst/>
          </a:prstGeom>
        </p:spPr>
      </p:pic>
    </p:spTree>
    <p:extLst>
      <p:ext uri="{BB962C8B-B14F-4D97-AF65-F5344CB8AC3E}">
        <p14:creationId xmlns:p14="http://schemas.microsoft.com/office/powerpoint/2010/main" val="23707948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7095" y="678224"/>
            <a:ext cx="3734906" cy="5078314"/>
          </a:xfrm>
          <a:prstGeom prst="rect">
            <a:avLst/>
          </a:prstGeom>
          <a:noFill/>
        </p:spPr>
        <p:txBody>
          <a:bodyPr wrap="square" rtlCol="0">
            <a:spAutoFit/>
          </a:bodyPr>
          <a:lstStyle/>
          <a:p>
            <a:pPr marL="285750" indent="-285750">
              <a:buFont typeface="Arial"/>
              <a:buChar char="•"/>
            </a:pPr>
            <a:r>
              <a:rPr lang="en-US" b="1" dirty="0" smtClean="0"/>
              <a:t>Analyzing </a:t>
            </a:r>
            <a:r>
              <a:rPr lang="en-US" b="1" dirty="0" err="1" smtClean="0"/>
              <a:t>rideDistance</a:t>
            </a:r>
            <a:r>
              <a:rPr lang="en-US" b="1" dirty="0" smtClean="0"/>
              <a:t> Column </a:t>
            </a:r>
          </a:p>
          <a:p>
            <a:endParaRPr lang="en-US" b="1" dirty="0"/>
          </a:p>
          <a:p>
            <a:pPr marL="342900" indent="-342900">
              <a:buFont typeface="+mj-lt"/>
              <a:buAutoNum type="arabicPeriod"/>
            </a:pPr>
            <a:r>
              <a:rPr lang="en-US" dirty="0"/>
              <a:t>The average person drives for 423.9m, 99% of people have </a:t>
            </a:r>
            <a:r>
              <a:rPr lang="en-US" dirty="0" err="1"/>
              <a:t>drived</a:t>
            </a:r>
            <a:r>
              <a:rPr lang="en-US" dirty="0"/>
              <a:t> 6133.0m or less, while the formula 1 champion </a:t>
            </a:r>
            <a:r>
              <a:rPr lang="en-US" dirty="0" err="1"/>
              <a:t>drived</a:t>
            </a:r>
            <a:r>
              <a:rPr lang="en-US" dirty="0"/>
              <a:t> for 48390.0m</a:t>
            </a:r>
            <a:r>
              <a:rPr lang="en-US" dirty="0" smtClean="0"/>
              <a:t>.</a:t>
            </a:r>
          </a:p>
          <a:p>
            <a:pPr marL="342900" indent="-342900">
              <a:buFont typeface="+mj-lt"/>
              <a:buAutoNum type="arabicPeriod"/>
            </a:pPr>
            <a:r>
              <a:rPr lang="en-US" dirty="0"/>
              <a:t>3439985 players (22.7940%) </a:t>
            </a:r>
            <a:r>
              <a:rPr lang="en-US" dirty="0" err="1"/>
              <a:t>drived</a:t>
            </a:r>
            <a:r>
              <a:rPr lang="en-US" dirty="0"/>
              <a:t> for 0 meters</a:t>
            </a:r>
            <a:r>
              <a:rPr lang="en-US" dirty="0" smtClean="0"/>
              <a:t>.</a:t>
            </a:r>
          </a:p>
          <a:p>
            <a:pPr marL="342900" indent="-342900">
              <a:buFont typeface="+mj-lt"/>
              <a:buAutoNum type="arabicPeriod"/>
            </a:pPr>
            <a:r>
              <a:rPr lang="en-US" dirty="0"/>
              <a:t>There is a small correlation between </a:t>
            </a:r>
            <a:r>
              <a:rPr lang="en-US" dirty="0" err="1"/>
              <a:t>rideDistance</a:t>
            </a:r>
            <a:r>
              <a:rPr lang="en-US" dirty="0"/>
              <a:t> and </a:t>
            </a:r>
            <a:r>
              <a:rPr lang="en-US" dirty="0" err="1" smtClean="0"/>
              <a:t>winPlacePerc</a:t>
            </a:r>
            <a:endParaRPr lang="en-US" dirty="0" smtClean="0"/>
          </a:p>
          <a:p>
            <a:pPr marL="342900" indent="-342900">
              <a:buFont typeface="+mj-lt"/>
              <a:buAutoNum type="arabicPeriod"/>
            </a:pPr>
            <a:endParaRPr lang="en-US" dirty="0" smtClean="0"/>
          </a:p>
          <a:p>
            <a:r>
              <a:rPr lang="en-US" b="1" i="1" dirty="0" err="1"/>
              <a:t>sns.jointplot</a:t>
            </a:r>
            <a:r>
              <a:rPr lang="en-US" b="1" i="1" dirty="0"/>
              <a:t>(x="</a:t>
            </a:r>
            <a:r>
              <a:rPr lang="en-US" b="1" i="1" dirty="0" err="1"/>
              <a:t>winPlacePerc</a:t>
            </a:r>
            <a:r>
              <a:rPr lang="en-US" b="1" i="1" dirty="0"/>
              <a:t>", y="</a:t>
            </a:r>
            <a:r>
              <a:rPr lang="en-US" b="1" i="1" dirty="0" err="1"/>
              <a:t>rideDistance</a:t>
            </a:r>
            <a:r>
              <a:rPr lang="en-US" b="1" i="1" dirty="0"/>
              <a:t>", data=train, height=10, ratio=3, color="y") </a:t>
            </a:r>
            <a:r>
              <a:rPr lang="en-US" b="1" i="1" dirty="0" err="1"/>
              <a:t>plt.show</a:t>
            </a:r>
            <a:r>
              <a:rPr lang="en-US" b="1" i="1" dirty="0"/>
              <a:t>()</a:t>
            </a:r>
          </a:p>
          <a:p>
            <a:pPr marL="342900" indent="-342900">
              <a:buFont typeface="+mj-lt"/>
              <a:buAutoNum type="arabicPeriod"/>
            </a:pPr>
            <a:endParaRPr lang="en-US" dirty="0"/>
          </a:p>
        </p:txBody>
      </p:sp>
      <p:pic>
        <p:nvPicPr>
          <p:cNvPr id="3" name="Picture 2" descr="drive_correl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415" y="537881"/>
            <a:ext cx="6498409" cy="6320119"/>
          </a:xfrm>
          <a:prstGeom prst="rect">
            <a:avLst/>
          </a:prstGeom>
        </p:spPr>
      </p:pic>
    </p:spTree>
    <p:extLst>
      <p:ext uri="{BB962C8B-B14F-4D97-AF65-F5344CB8AC3E}">
        <p14:creationId xmlns:p14="http://schemas.microsoft.com/office/powerpoint/2010/main" val="23548033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116" y="851646"/>
            <a:ext cx="2883647" cy="4801315"/>
          </a:xfrm>
          <a:prstGeom prst="rect">
            <a:avLst/>
          </a:prstGeom>
          <a:noFill/>
        </p:spPr>
        <p:txBody>
          <a:bodyPr wrap="square" rtlCol="0">
            <a:spAutoFit/>
          </a:bodyPr>
          <a:lstStyle/>
          <a:p>
            <a:pPr marL="285750" indent="-285750">
              <a:buFont typeface="Arial"/>
              <a:buChar char="•"/>
            </a:pPr>
            <a:r>
              <a:rPr lang="en-US" b="1" dirty="0" smtClean="0"/>
              <a:t>To Analyze heals, Boosts column </a:t>
            </a:r>
          </a:p>
          <a:p>
            <a:pPr marL="285750" indent="-285750">
              <a:buFont typeface="Arial"/>
              <a:buChar char="•"/>
            </a:pPr>
            <a:endParaRPr lang="en-US" b="1" dirty="0"/>
          </a:p>
          <a:p>
            <a:pPr marL="342900" indent="-342900">
              <a:buFont typeface="+mj-lt"/>
              <a:buAutoNum type="arabicPeriod"/>
            </a:pPr>
            <a:r>
              <a:rPr lang="en-US" dirty="0"/>
              <a:t>The average person uses 1.2 heal items, 99% of people use 11.0 or less, while the doctor used 59</a:t>
            </a:r>
            <a:r>
              <a:rPr lang="en-US" dirty="0" smtClean="0"/>
              <a:t>.</a:t>
            </a:r>
          </a:p>
          <a:p>
            <a:pPr marL="342900" indent="-342900">
              <a:buFont typeface="+mj-lt"/>
              <a:buAutoNum type="arabicPeriod"/>
            </a:pPr>
            <a:r>
              <a:rPr lang="en-US" dirty="0" smtClean="0"/>
              <a:t> </a:t>
            </a:r>
            <a:r>
              <a:rPr lang="en-US" dirty="0"/>
              <a:t>The average person uses 1.0 boost items, 99% of people use 7.0 or less, while the doctor used 18</a:t>
            </a:r>
            <a:r>
              <a:rPr lang="en-US" dirty="0" smtClean="0"/>
              <a:t>.</a:t>
            </a:r>
          </a:p>
          <a:p>
            <a:pPr marL="342900" indent="-342900">
              <a:buFont typeface="+mj-lt"/>
              <a:buAutoNum type="arabicPeriod"/>
            </a:pPr>
            <a:r>
              <a:rPr lang="en-US" dirty="0"/>
              <a:t>healing and boosting, definitely are correlated with </a:t>
            </a:r>
            <a:r>
              <a:rPr lang="en-US" dirty="0" err="1"/>
              <a:t>winPlacePerc</a:t>
            </a:r>
            <a:r>
              <a:rPr lang="en-US" dirty="0"/>
              <a:t>. Boosting is more.</a:t>
            </a:r>
            <a:endParaRPr lang="en-US" b="1" dirty="0"/>
          </a:p>
        </p:txBody>
      </p:sp>
      <p:pic>
        <p:nvPicPr>
          <p:cNvPr id="3" name="Picture 2" descr="heal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817" y="0"/>
            <a:ext cx="8391712" cy="6858000"/>
          </a:xfrm>
          <a:prstGeom prst="rect">
            <a:avLst/>
          </a:prstGeom>
        </p:spPr>
      </p:pic>
    </p:spTree>
    <p:extLst>
      <p:ext uri="{BB962C8B-B14F-4D97-AF65-F5344CB8AC3E}">
        <p14:creationId xmlns:p14="http://schemas.microsoft.com/office/powerpoint/2010/main" val="13175645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8235" y="552823"/>
            <a:ext cx="2838824" cy="2585323"/>
          </a:xfrm>
          <a:prstGeom prst="rect">
            <a:avLst/>
          </a:prstGeom>
          <a:noFill/>
        </p:spPr>
        <p:txBody>
          <a:bodyPr wrap="square" rtlCol="0">
            <a:spAutoFit/>
          </a:bodyPr>
          <a:lstStyle/>
          <a:p>
            <a:pPr marL="285750" indent="-285750">
              <a:buFont typeface="Arial"/>
              <a:buChar char="•"/>
            </a:pPr>
            <a:r>
              <a:rPr lang="en-US" b="1" dirty="0"/>
              <a:t>Analyzing </a:t>
            </a:r>
            <a:r>
              <a:rPr lang="en-US" b="1" dirty="0" err="1" smtClean="0"/>
              <a:t>vehicleDestroys</a:t>
            </a:r>
            <a:r>
              <a:rPr lang="en-US" b="1" dirty="0" smtClean="0"/>
              <a:t> column </a:t>
            </a:r>
          </a:p>
          <a:p>
            <a:pPr marL="285750" indent="-285750">
              <a:buFont typeface="Arial"/>
              <a:buChar char="•"/>
            </a:pPr>
            <a:endParaRPr lang="en-US" dirty="0"/>
          </a:p>
          <a:p>
            <a:pPr marL="342900" indent="-342900">
              <a:buFont typeface="+mj-lt"/>
              <a:buAutoNum type="arabicPeriod"/>
            </a:pPr>
            <a:r>
              <a:rPr lang="en-US" dirty="0" smtClean="0"/>
              <a:t>Destroying </a:t>
            </a:r>
            <a:r>
              <a:rPr lang="en-US" dirty="0"/>
              <a:t>a single vehicle increases your chances of winning</a:t>
            </a:r>
            <a:r>
              <a:rPr lang="en-US" dirty="0" smtClean="0"/>
              <a:t>!</a:t>
            </a:r>
          </a:p>
          <a:p>
            <a:pPr marL="342900" indent="-342900">
              <a:buFont typeface="+mj-lt"/>
              <a:buAutoNum type="arabicPeriod"/>
            </a:pPr>
            <a:r>
              <a:rPr lang="en-US" dirty="0" smtClean="0"/>
              <a:t>High correlation with Win percentage.</a:t>
            </a:r>
          </a:p>
          <a:p>
            <a:pPr marL="342900" indent="-342900">
              <a:buFont typeface="+mj-lt"/>
              <a:buAutoNum type="arabicPeriod"/>
            </a:pPr>
            <a:endParaRPr lang="en-US" dirty="0"/>
          </a:p>
        </p:txBody>
      </p:sp>
      <p:pic>
        <p:nvPicPr>
          <p:cNvPr id="6" name="Picture 5" descr="destroy_ve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615" y="1703293"/>
            <a:ext cx="8403562" cy="5154707"/>
          </a:xfrm>
          <a:prstGeom prst="rect">
            <a:avLst/>
          </a:prstGeom>
        </p:spPr>
      </p:pic>
    </p:spTree>
    <p:extLst>
      <p:ext uri="{BB962C8B-B14F-4D97-AF65-F5344CB8AC3E}">
        <p14:creationId xmlns:p14="http://schemas.microsoft.com/office/powerpoint/2010/main" val="297264017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03647" y="104589"/>
            <a:ext cx="1554938" cy="1477328"/>
          </a:xfrm>
          <a:prstGeom prst="rect">
            <a:avLst/>
          </a:prstGeom>
          <a:noFill/>
        </p:spPr>
        <p:txBody>
          <a:bodyPr wrap="square" rtlCol="0">
            <a:spAutoFit/>
          </a:bodyPr>
          <a:lstStyle/>
          <a:p>
            <a:r>
              <a:rPr lang="en-US" b="1" dirty="0"/>
              <a:t>Pearson correlation between variables</a:t>
            </a:r>
          </a:p>
          <a:p>
            <a:endParaRPr lang="en-US" dirty="0"/>
          </a:p>
        </p:txBody>
      </p:sp>
      <p:pic>
        <p:nvPicPr>
          <p:cNvPr id="4" name="Picture 3" descr="pea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24" y="0"/>
            <a:ext cx="9577294" cy="6858000"/>
          </a:xfrm>
          <a:prstGeom prst="rect">
            <a:avLst/>
          </a:prstGeom>
        </p:spPr>
      </p:pic>
    </p:spTree>
    <p:extLst>
      <p:ext uri="{BB962C8B-B14F-4D97-AF65-F5344CB8AC3E}">
        <p14:creationId xmlns:p14="http://schemas.microsoft.com/office/powerpoint/2010/main" val="25046430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4901" y="822527"/>
            <a:ext cx="4921541" cy="400110"/>
          </a:xfrm>
          <a:prstGeom prst="rect">
            <a:avLst/>
          </a:prstGeom>
          <a:noFill/>
        </p:spPr>
        <p:txBody>
          <a:bodyPr wrap="square" rtlCol="0">
            <a:spAutoFit/>
          </a:bodyPr>
          <a:lstStyle/>
          <a:p>
            <a:r>
              <a:rPr lang="en-US" sz="2000" b="1" dirty="0" smtClean="0"/>
              <a:t>Feature Engineering </a:t>
            </a:r>
            <a:endParaRPr lang="en-US" sz="2000" b="1" dirty="0"/>
          </a:p>
        </p:txBody>
      </p:sp>
      <p:sp>
        <p:nvSpPr>
          <p:cNvPr id="3" name="TextBox 2"/>
          <p:cNvSpPr txBox="1"/>
          <p:nvPr/>
        </p:nvSpPr>
        <p:spPr>
          <a:xfrm>
            <a:off x="1789652" y="2929351"/>
            <a:ext cx="8775065" cy="5632312"/>
          </a:xfrm>
          <a:prstGeom prst="rect">
            <a:avLst/>
          </a:prstGeom>
          <a:noFill/>
        </p:spPr>
        <p:txBody>
          <a:bodyPr wrap="square" rtlCol="0">
            <a:spAutoFit/>
          </a:bodyPr>
          <a:lstStyle/>
          <a:p>
            <a:pPr marL="342900" indent="-342900">
              <a:buFont typeface="+mj-lt"/>
              <a:buAutoNum type="arabicPeriod"/>
            </a:pPr>
            <a:r>
              <a:rPr lang="en-US" dirty="0" err="1" smtClean="0"/>
              <a:t>PlayerJoined</a:t>
            </a:r>
            <a:r>
              <a:rPr lang="en-US" dirty="0" smtClean="0"/>
              <a:t> Column : here count the unique </a:t>
            </a:r>
            <a:r>
              <a:rPr lang="en-US" dirty="0" err="1" smtClean="0"/>
              <a:t>matchId</a:t>
            </a:r>
            <a:endParaRPr lang="en-US" dirty="0" smtClean="0"/>
          </a:p>
          <a:p>
            <a:pPr marL="342900" indent="-342900">
              <a:buFont typeface="+mj-lt"/>
              <a:buAutoNum type="arabicPeriod"/>
            </a:pPr>
            <a:r>
              <a:rPr lang="en-US" dirty="0" err="1" smtClean="0"/>
              <a:t>killsNorm</a:t>
            </a:r>
            <a:endParaRPr lang="en-US" dirty="0" smtClean="0"/>
          </a:p>
          <a:p>
            <a:pPr marL="342900" indent="-342900">
              <a:buFont typeface="+mj-lt"/>
              <a:buAutoNum type="arabicPeriod"/>
            </a:pPr>
            <a:r>
              <a:rPr lang="en-US" dirty="0" err="1" smtClean="0"/>
              <a:t>DamageDealtNorm</a:t>
            </a:r>
            <a:r>
              <a:rPr lang="en-US" dirty="0" smtClean="0"/>
              <a:t> : normalize kills and </a:t>
            </a:r>
            <a:r>
              <a:rPr lang="en-US" dirty="0" err="1" smtClean="0"/>
              <a:t>damagedealt</a:t>
            </a:r>
            <a:endParaRPr lang="en-US" dirty="0" smtClean="0"/>
          </a:p>
          <a:p>
            <a:pPr marL="342900" indent="-342900">
              <a:buFont typeface="+mj-lt"/>
              <a:buAutoNum type="arabicPeriod"/>
            </a:pPr>
            <a:r>
              <a:rPr lang="en-US" dirty="0" err="1" smtClean="0"/>
              <a:t>totalDistance</a:t>
            </a:r>
            <a:r>
              <a:rPr lang="en-US" dirty="0" smtClean="0"/>
              <a:t> : i.e.(</a:t>
            </a:r>
            <a:r>
              <a:rPr lang="en-US" dirty="0" err="1" smtClean="0"/>
              <a:t>walk+swim+ride</a:t>
            </a:r>
            <a:r>
              <a:rPr lang="en-US" dirty="0" smtClean="0"/>
              <a:t>)</a:t>
            </a:r>
          </a:p>
          <a:p>
            <a:pPr marL="342900" indent="-342900">
              <a:buFont typeface="+mj-lt"/>
              <a:buAutoNum type="arabicPeriod"/>
            </a:pPr>
            <a:r>
              <a:rPr lang="en-US" dirty="0" err="1" smtClean="0"/>
              <a:t>healsNboosts</a:t>
            </a:r>
            <a:endParaRPr lang="en-US" dirty="0" smtClean="0"/>
          </a:p>
          <a:p>
            <a:pPr marL="342900" indent="-342900">
              <a:buFont typeface="+mj-lt"/>
              <a:buAutoNum type="arabicPeriod"/>
            </a:pPr>
            <a:r>
              <a:rPr lang="en-US" dirty="0" err="1" smtClean="0"/>
              <a:t>teamKillRank</a:t>
            </a:r>
            <a:endParaRPr lang="en-US" dirty="0" smtClean="0"/>
          </a:p>
          <a:p>
            <a:pPr marL="342900" indent="-342900">
              <a:buFont typeface="+mj-lt"/>
              <a:buAutoNum type="arabicPeriod"/>
            </a:pPr>
            <a:r>
              <a:rPr lang="en-US" dirty="0" err="1" smtClean="0"/>
              <a:t>totalItemsAcquired</a:t>
            </a:r>
            <a:endParaRPr lang="en-US" dirty="0" smtClean="0"/>
          </a:p>
          <a:p>
            <a:pPr marL="342900" indent="-342900">
              <a:buFont typeface="+mj-lt"/>
              <a:buAutoNum type="arabicPeriod"/>
            </a:pPr>
            <a:r>
              <a:rPr lang="en-US" dirty="0" err="1" smtClean="0"/>
              <a:t>Itemsperdistance</a:t>
            </a:r>
            <a:endParaRPr lang="en-US" dirty="0" smtClean="0"/>
          </a:p>
          <a:p>
            <a:pPr marL="342900" indent="-342900">
              <a:buFont typeface="+mj-lt"/>
              <a:buAutoNum type="arabicPeriod"/>
            </a:pPr>
            <a:r>
              <a:rPr lang="en-US" dirty="0" err="1" smtClean="0"/>
              <a:t>Killsperdistance</a:t>
            </a:r>
            <a:endParaRPr lang="en-US" dirty="0" smtClean="0"/>
          </a:p>
          <a:p>
            <a:pPr marL="342900" indent="-342900">
              <a:buFont typeface="+mj-lt"/>
              <a:buAutoNum type="arabicPeriod"/>
            </a:pPr>
            <a:r>
              <a:rPr lang="en-US" dirty="0" err="1" smtClean="0"/>
              <a:t>Total_team_items</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p:txBody>
      </p:sp>
      <p:sp>
        <p:nvSpPr>
          <p:cNvPr id="5" name="TextBox 4"/>
          <p:cNvSpPr txBox="1"/>
          <p:nvPr/>
        </p:nvSpPr>
        <p:spPr>
          <a:xfrm>
            <a:off x="1933978" y="1443030"/>
            <a:ext cx="4171042" cy="1477328"/>
          </a:xfrm>
          <a:prstGeom prst="rect">
            <a:avLst/>
          </a:prstGeom>
          <a:noFill/>
        </p:spPr>
        <p:txBody>
          <a:bodyPr wrap="square" rtlCol="0">
            <a:spAutoFit/>
          </a:bodyPr>
          <a:lstStyle/>
          <a:p>
            <a:r>
              <a:rPr lang="en-US" dirty="0" smtClean="0"/>
              <a:t>Initially there were 29 features which was increased to 68 features after feature </a:t>
            </a:r>
            <a:r>
              <a:rPr lang="en-US" dirty="0" err="1" smtClean="0"/>
              <a:t>engineeering</a:t>
            </a:r>
            <a:endParaRPr lang="en-US" dirty="0" smtClean="0"/>
          </a:p>
          <a:p>
            <a:endParaRPr lang="en-US" dirty="0"/>
          </a:p>
          <a:p>
            <a:r>
              <a:rPr lang="en-US" dirty="0" smtClean="0"/>
              <a:t>Below are the few important features</a:t>
            </a:r>
            <a:endParaRPr lang="en-US" dirty="0"/>
          </a:p>
        </p:txBody>
      </p:sp>
    </p:spTree>
    <p:extLst>
      <p:ext uri="{BB962C8B-B14F-4D97-AF65-F5344CB8AC3E}">
        <p14:creationId xmlns:p14="http://schemas.microsoft.com/office/powerpoint/2010/main" val="347345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6534" y="735945"/>
            <a:ext cx="3665899" cy="369332"/>
          </a:xfrm>
          <a:prstGeom prst="rect">
            <a:avLst/>
          </a:prstGeom>
          <a:noFill/>
        </p:spPr>
        <p:txBody>
          <a:bodyPr wrap="square" rtlCol="0">
            <a:spAutoFit/>
          </a:bodyPr>
          <a:lstStyle/>
          <a:p>
            <a:r>
              <a:rPr lang="en-US" dirty="0" smtClean="0"/>
              <a:t>Model Building</a:t>
            </a:r>
            <a:endParaRPr lang="en-US" dirty="0"/>
          </a:p>
        </p:txBody>
      </p:sp>
      <p:sp>
        <p:nvSpPr>
          <p:cNvPr id="3" name="TextBox 2"/>
          <p:cNvSpPr txBox="1"/>
          <p:nvPr/>
        </p:nvSpPr>
        <p:spPr>
          <a:xfrm>
            <a:off x="1731921" y="1443030"/>
            <a:ext cx="7634884" cy="9233295"/>
          </a:xfrm>
          <a:prstGeom prst="rect">
            <a:avLst/>
          </a:prstGeom>
          <a:noFill/>
        </p:spPr>
        <p:txBody>
          <a:bodyPr wrap="square" rtlCol="0">
            <a:spAutoFit/>
          </a:bodyPr>
          <a:lstStyle/>
          <a:p>
            <a:r>
              <a:rPr lang="en-US" dirty="0" smtClean="0"/>
              <a:t>Here we use K-fold cross validation for Light GBM</a:t>
            </a:r>
          </a:p>
          <a:p>
            <a:endParaRPr lang="en-US" dirty="0"/>
          </a:p>
          <a:p>
            <a:pPr marL="285750" indent="-285750">
              <a:buFont typeface="Arial"/>
              <a:buChar char="•"/>
            </a:pPr>
            <a:r>
              <a:rPr lang="en-US" dirty="0" smtClean="0"/>
              <a:t> Light GBM is gradient boosting framework which uses tree based learning algorithm</a:t>
            </a:r>
          </a:p>
          <a:p>
            <a:pPr marL="285750" indent="-285750">
              <a:buFont typeface="Arial"/>
              <a:buChar char="•"/>
            </a:pPr>
            <a:r>
              <a:rPr lang="en-US" b="1" dirty="0"/>
              <a:t>Light GBM grows tree vertically </a:t>
            </a:r>
            <a:r>
              <a:rPr lang="en-US" dirty="0"/>
              <a:t>while other algorithm grows trees horizontally meaning that Light GBM grows tree </a:t>
            </a:r>
            <a:r>
              <a:rPr lang="en-US" b="1" dirty="0"/>
              <a:t>leaf-wise </a:t>
            </a:r>
            <a:r>
              <a:rPr lang="en-US" dirty="0"/>
              <a:t>while other algorithm grows level-wise. It will choose the leaf with max delta loss to grow. When growing the same leaf, Leaf-wise algorithm can reduce more loss than a level-wise algorithm</a:t>
            </a:r>
            <a:r>
              <a:rPr lang="en-US" dirty="0" smtClean="0"/>
              <a:t>.</a:t>
            </a:r>
          </a:p>
          <a:p>
            <a:pPr marL="285750" indent="-285750">
              <a:buFont typeface="Arial"/>
              <a:buChar char="•"/>
            </a:pPr>
            <a:r>
              <a:rPr lang="en-US" dirty="0" smtClean="0"/>
              <a:t>Why Light GBM</a:t>
            </a:r>
          </a:p>
          <a:p>
            <a:pPr marL="742950" lvl="1" indent="-285750">
              <a:buFont typeface="Arial"/>
              <a:buChar char="•"/>
            </a:pPr>
            <a:r>
              <a:rPr lang="en-US" dirty="0" smtClean="0"/>
              <a:t>Extremely Fast</a:t>
            </a:r>
          </a:p>
          <a:p>
            <a:pPr marL="742950" lvl="1" indent="-285750">
              <a:buFont typeface="Arial"/>
              <a:buChar char="•"/>
            </a:pPr>
            <a:r>
              <a:rPr lang="en-US" dirty="0" smtClean="0"/>
              <a:t>Handles large datasets</a:t>
            </a:r>
          </a:p>
          <a:p>
            <a:pPr marL="742950" lvl="1" indent="-285750">
              <a:buFont typeface="Arial"/>
              <a:buChar char="•"/>
            </a:pPr>
            <a:r>
              <a:rPr lang="en-US" dirty="0" smtClean="0"/>
              <a:t>Takes low memory to run</a:t>
            </a:r>
          </a:p>
          <a:p>
            <a:pPr marL="742950" lvl="1" indent="-285750">
              <a:buFont typeface="Arial"/>
              <a:buChar char="•"/>
            </a:pPr>
            <a:r>
              <a:rPr lang="en-US" dirty="0" smtClean="0"/>
              <a:t>Focuses on Accuracy</a:t>
            </a:r>
          </a:p>
          <a:p>
            <a:pPr marL="742950" lvl="1" indent="-285750">
              <a:buFont typeface="Arial"/>
              <a:buChar char="•"/>
            </a:pPr>
            <a:r>
              <a:rPr lang="en-US" dirty="0" smtClean="0"/>
              <a:t>Supports GPU Learning</a:t>
            </a:r>
          </a:p>
          <a:p>
            <a:pPr marL="742950" lvl="1" indent="-285750">
              <a:buFont typeface="Arial"/>
              <a:buChar char="•"/>
            </a:pPr>
            <a:endParaRPr lang="en-US" dirty="0" smtClean="0"/>
          </a:p>
          <a:p>
            <a:pPr lvl="1"/>
            <a:endParaRPr lang="en-US" dirty="0" smtClean="0"/>
          </a:p>
          <a:p>
            <a:pPr lvl="1"/>
            <a:endParaRPr lang="en-US" dirty="0" smtClean="0"/>
          </a:p>
          <a:p>
            <a:pPr marL="742950" lvl="1" indent="-285750">
              <a:buFont typeface="Arial"/>
              <a:buChar char="•"/>
            </a:pPr>
            <a:endParaRPr lang="en-US" dirty="0" smtClean="0"/>
          </a:p>
          <a:p>
            <a:pPr marL="742950" lvl="1" indent="-285750">
              <a:buFont typeface="Arial"/>
              <a:buChar char="•"/>
            </a:pPr>
            <a:endParaRPr lang="en-US" dirty="0" smtClean="0"/>
          </a:p>
          <a:p>
            <a:pPr marL="285750" indent="-285750">
              <a:buFont typeface="Arial"/>
              <a:buChar char="•"/>
            </a:pP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p:txBody>
      </p:sp>
      <p:sp>
        <p:nvSpPr>
          <p:cNvPr id="4" name="TextBox 3"/>
          <p:cNvSpPr txBox="1"/>
          <p:nvPr/>
        </p:nvSpPr>
        <p:spPr>
          <a:xfrm>
            <a:off x="1760786" y="5714397"/>
            <a:ext cx="6523568" cy="646331"/>
          </a:xfrm>
          <a:prstGeom prst="rect">
            <a:avLst/>
          </a:prstGeom>
          <a:noFill/>
        </p:spPr>
        <p:txBody>
          <a:bodyPr wrap="square" rtlCol="0">
            <a:spAutoFit/>
          </a:bodyPr>
          <a:lstStyle/>
          <a:p>
            <a:r>
              <a:rPr lang="en-US" b="1" dirty="0" smtClean="0"/>
              <a:t>Installing Light GBM</a:t>
            </a:r>
          </a:p>
          <a:p>
            <a:r>
              <a:rPr lang="pt-BR" dirty="0" smtClean="0"/>
              <a:t>conda </a:t>
            </a:r>
            <a:r>
              <a:rPr lang="pt-BR" dirty="0" err="1"/>
              <a:t>install</a:t>
            </a:r>
            <a:r>
              <a:rPr lang="pt-BR" dirty="0"/>
              <a:t> -</a:t>
            </a:r>
            <a:r>
              <a:rPr lang="pt-BR" dirty="0" err="1"/>
              <a:t>c</a:t>
            </a:r>
            <a:r>
              <a:rPr lang="pt-BR" dirty="0"/>
              <a:t> conda-</a:t>
            </a:r>
            <a:r>
              <a:rPr lang="pt-BR" dirty="0" err="1"/>
              <a:t>forge</a:t>
            </a:r>
            <a:r>
              <a:rPr lang="pt-BR" dirty="0"/>
              <a:t> </a:t>
            </a:r>
            <a:r>
              <a:rPr lang="pt-BR" dirty="0" err="1"/>
              <a:t>lightgbm</a:t>
            </a:r>
            <a:endParaRPr lang="en-US" dirty="0"/>
          </a:p>
        </p:txBody>
      </p:sp>
    </p:spTree>
    <p:extLst>
      <p:ext uri="{BB962C8B-B14F-4D97-AF65-F5344CB8AC3E}">
        <p14:creationId xmlns:p14="http://schemas.microsoft.com/office/powerpoint/2010/main" val="330057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113" y="533921"/>
            <a:ext cx="8327652" cy="6494087"/>
          </a:xfrm>
          <a:prstGeom prst="rect">
            <a:avLst/>
          </a:prstGeom>
          <a:noFill/>
        </p:spPr>
        <p:txBody>
          <a:bodyPr wrap="square" rtlCol="0">
            <a:spAutoFit/>
          </a:bodyPr>
          <a:lstStyle/>
          <a:p>
            <a:r>
              <a:rPr lang="en-US" sz="2000" dirty="0" smtClean="0"/>
              <a:t>Parameters of Light GBM</a:t>
            </a:r>
          </a:p>
          <a:p>
            <a:endParaRPr lang="en-US" dirty="0"/>
          </a:p>
          <a:p>
            <a:r>
              <a:rPr lang="en-US" b="1" dirty="0" smtClean="0"/>
              <a:t>Control Parameters</a:t>
            </a:r>
          </a:p>
          <a:p>
            <a:pPr marL="285750" indent="-285750">
              <a:buFont typeface="Arial"/>
              <a:buChar char="•"/>
            </a:pPr>
            <a:r>
              <a:rPr lang="en-US" dirty="0" err="1" smtClean="0"/>
              <a:t>Max_depth</a:t>
            </a:r>
            <a:r>
              <a:rPr lang="en-US" dirty="0" smtClean="0"/>
              <a:t> (helps In reducing </a:t>
            </a:r>
            <a:r>
              <a:rPr lang="en-US" dirty="0" err="1" smtClean="0"/>
              <a:t>overfitting</a:t>
            </a:r>
            <a:r>
              <a:rPr lang="en-US" dirty="0" smtClean="0"/>
              <a:t>)</a:t>
            </a:r>
          </a:p>
          <a:p>
            <a:pPr marL="285750" indent="-285750">
              <a:buFont typeface="Arial"/>
              <a:buChar char="•"/>
            </a:pPr>
            <a:r>
              <a:rPr lang="en-US" dirty="0" err="1" smtClean="0"/>
              <a:t>Min_Data_in_leaf</a:t>
            </a:r>
            <a:r>
              <a:rPr lang="en-US" dirty="0" smtClean="0"/>
              <a:t>(similar to </a:t>
            </a:r>
            <a:r>
              <a:rPr lang="en-US" dirty="0" err="1" smtClean="0"/>
              <a:t>minbucket</a:t>
            </a:r>
            <a:r>
              <a:rPr lang="en-US" dirty="0" smtClean="0"/>
              <a:t>)</a:t>
            </a:r>
          </a:p>
          <a:p>
            <a:pPr marL="285750" indent="-285750">
              <a:buFont typeface="Arial"/>
              <a:buChar char="•"/>
            </a:pPr>
            <a:r>
              <a:rPr lang="en-US" dirty="0" err="1" smtClean="0"/>
              <a:t>Min_gain_to_split</a:t>
            </a:r>
            <a:r>
              <a:rPr lang="en-US" dirty="0" smtClean="0"/>
              <a:t>(similar to </a:t>
            </a:r>
            <a:r>
              <a:rPr lang="en-US" dirty="0" err="1" smtClean="0"/>
              <a:t>minsplit</a:t>
            </a:r>
            <a:r>
              <a:rPr lang="en-US" dirty="0" smtClean="0"/>
              <a:t>)</a:t>
            </a:r>
          </a:p>
          <a:p>
            <a:pPr marL="285750" indent="-285750">
              <a:buFont typeface="Arial"/>
              <a:buChar char="•"/>
            </a:pPr>
            <a:r>
              <a:rPr lang="en-US" dirty="0"/>
              <a:t>Lambda :</a:t>
            </a:r>
            <a:r>
              <a:rPr lang="en-US" dirty="0" smtClean="0"/>
              <a:t> </a:t>
            </a:r>
            <a:r>
              <a:rPr lang="en-US" dirty="0"/>
              <a:t>specifies regularization. Typical value ranges from 0 to 1</a:t>
            </a:r>
            <a:r>
              <a:rPr lang="en-US" dirty="0" smtClean="0"/>
              <a:t>.</a:t>
            </a:r>
          </a:p>
          <a:p>
            <a:pPr marL="285750" indent="-285750">
              <a:buFont typeface="Arial"/>
              <a:buChar char="•"/>
            </a:pPr>
            <a:endParaRPr lang="en-US" dirty="0"/>
          </a:p>
          <a:p>
            <a:r>
              <a:rPr lang="en-US" b="1" dirty="0" smtClean="0"/>
              <a:t>Metric Parameters</a:t>
            </a:r>
          </a:p>
          <a:p>
            <a:pPr marL="285750" indent="-285750">
              <a:buFont typeface="Arial"/>
              <a:buChar char="•"/>
            </a:pPr>
            <a:r>
              <a:rPr lang="en-US" dirty="0" smtClean="0"/>
              <a:t>Metric : </a:t>
            </a:r>
            <a:r>
              <a:rPr lang="en-US" dirty="0" err="1" smtClean="0"/>
              <a:t>mae</a:t>
            </a:r>
            <a:r>
              <a:rPr lang="en-US" dirty="0" smtClean="0"/>
              <a:t>(mean absolute error)</a:t>
            </a:r>
          </a:p>
          <a:p>
            <a:pPr lvl="2"/>
            <a:r>
              <a:rPr lang="en-US" dirty="0" err="1" smtClean="0"/>
              <a:t>Mse</a:t>
            </a:r>
            <a:r>
              <a:rPr lang="en-US" dirty="0" smtClean="0"/>
              <a:t>(mean squared error)</a:t>
            </a:r>
          </a:p>
          <a:p>
            <a:pPr lvl="2"/>
            <a:r>
              <a:rPr lang="en-US" dirty="0" err="1" smtClean="0"/>
              <a:t>Binary_logloss</a:t>
            </a:r>
            <a:r>
              <a:rPr lang="en-US" dirty="0" smtClean="0"/>
              <a:t>(loss for binary classification)</a:t>
            </a:r>
          </a:p>
          <a:p>
            <a:pPr lvl="2"/>
            <a:r>
              <a:rPr lang="en-US" dirty="0" err="1" smtClean="0"/>
              <a:t>Multi_logloss</a:t>
            </a:r>
            <a:r>
              <a:rPr lang="en-US" dirty="0" smtClean="0"/>
              <a:t>(loss for multi classification)</a:t>
            </a:r>
          </a:p>
          <a:p>
            <a:pPr lvl="2"/>
            <a:endParaRPr lang="en-US" dirty="0" smtClean="0"/>
          </a:p>
          <a:p>
            <a:pPr lvl="2"/>
            <a:r>
              <a:rPr lang="en-US" b="1" dirty="0" err="1"/>
              <a:t>learning_rate</a:t>
            </a:r>
            <a:r>
              <a:rPr lang="en-US" b="1" dirty="0"/>
              <a:t>: </a:t>
            </a:r>
            <a:r>
              <a:rPr lang="en-US" dirty="0"/>
              <a:t>This determines the impact of each tree on the final outcome. GBM works by starting with an initial estimate which is updated using the output of each tree. The learning parameter controls the magnitude of this change in the estimates. Typical values: 0.1, 0.001, 0.003…</a:t>
            </a:r>
            <a:endParaRPr lang="en-US" dirty="0" smtClean="0"/>
          </a:p>
          <a:p>
            <a:pPr lvl="2"/>
            <a:endParaRPr lang="en-US" dirty="0" smtClean="0"/>
          </a:p>
          <a:p>
            <a:pPr marL="285750" indent="-285750">
              <a:buFont typeface="Arial"/>
              <a:buChar char="•"/>
            </a:pPr>
            <a:endParaRPr lang="en-US" dirty="0" smtClean="0"/>
          </a:p>
          <a:p>
            <a:endParaRPr lang="en-US" dirty="0" smtClean="0"/>
          </a:p>
          <a:p>
            <a:pPr marL="285750" indent="-285750">
              <a:buFont typeface="Arial"/>
              <a:buChar char="•"/>
            </a:pPr>
            <a:endParaRPr lang="en-US" dirty="0" smtClean="0"/>
          </a:p>
          <a:p>
            <a:pPr marL="285750" indent="-285750">
              <a:buFont typeface="Arial"/>
              <a:buChar char="•"/>
            </a:pPr>
            <a:endParaRPr lang="en-US" dirty="0"/>
          </a:p>
        </p:txBody>
      </p:sp>
    </p:spTree>
    <p:extLst>
      <p:ext uri="{BB962C8B-B14F-4D97-AF65-F5344CB8AC3E}">
        <p14:creationId xmlns:p14="http://schemas.microsoft.com/office/powerpoint/2010/main" val="104726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ightgb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633" y="1048909"/>
            <a:ext cx="6967370" cy="3487411"/>
          </a:xfrm>
          <a:prstGeom prst="rect">
            <a:avLst/>
          </a:prstGeom>
        </p:spPr>
      </p:pic>
      <p:sp>
        <p:nvSpPr>
          <p:cNvPr id="5" name="TextBox 4"/>
          <p:cNvSpPr txBox="1"/>
          <p:nvPr/>
        </p:nvSpPr>
        <p:spPr>
          <a:xfrm>
            <a:off x="2222632" y="577212"/>
            <a:ext cx="6667894" cy="369332"/>
          </a:xfrm>
          <a:prstGeom prst="rect">
            <a:avLst/>
          </a:prstGeom>
          <a:noFill/>
        </p:spPr>
        <p:txBody>
          <a:bodyPr wrap="square" rtlCol="0">
            <a:spAutoFit/>
          </a:bodyPr>
          <a:lstStyle/>
          <a:p>
            <a:r>
              <a:rPr lang="en-US" dirty="0" smtClean="0"/>
              <a:t>How Light GBM works</a:t>
            </a:r>
            <a:endParaRPr lang="en-US" dirty="0"/>
          </a:p>
        </p:txBody>
      </p:sp>
    </p:spTree>
    <p:extLst>
      <p:ext uri="{BB962C8B-B14F-4D97-AF65-F5344CB8AC3E}">
        <p14:creationId xmlns:p14="http://schemas.microsoft.com/office/powerpoint/2010/main" val="3840076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22600" y="952400"/>
            <a:ext cx="3853524" cy="369332"/>
          </a:xfrm>
          <a:prstGeom prst="rect">
            <a:avLst/>
          </a:prstGeom>
          <a:noFill/>
        </p:spPr>
        <p:txBody>
          <a:bodyPr wrap="square" rtlCol="0">
            <a:spAutoFit/>
          </a:bodyPr>
          <a:lstStyle/>
          <a:p>
            <a:r>
              <a:rPr lang="en-US" b="1" dirty="0" smtClean="0"/>
              <a:t>How other boosting techniques work</a:t>
            </a:r>
            <a:endParaRPr lang="en-US" b="1" dirty="0"/>
          </a:p>
        </p:txBody>
      </p:sp>
      <p:pic>
        <p:nvPicPr>
          <p:cNvPr id="4" name="Picture 3" descr="boosti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59" y="1653101"/>
            <a:ext cx="7178150" cy="3310922"/>
          </a:xfrm>
          <a:prstGeom prst="rect">
            <a:avLst/>
          </a:prstGeom>
        </p:spPr>
      </p:pic>
    </p:spTree>
    <p:extLst>
      <p:ext uri="{BB962C8B-B14F-4D97-AF65-F5344CB8AC3E}">
        <p14:creationId xmlns:p14="http://schemas.microsoft.com/office/powerpoint/2010/main" val="20032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1271" y="338504"/>
            <a:ext cx="8284353" cy="769441"/>
          </a:xfrm>
          <a:prstGeom prst="rect">
            <a:avLst/>
          </a:prstGeom>
          <a:noFill/>
        </p:spPr>
        <p:txBody>
          <a:bodyPr wrap="square" rtlCol="0">
            <a:spAutoFit/>
          </a:bodyPr>
          <a:lstStyle/>
          <a:p>
            <a:r>
              <a:rPr lang="en-US" sz="4400" b="1" dirty="0"/>
              <a:t>PUBG Finish Placement Prediction</a:t>
            </a:r>
            <a:endParaRPr lang="en-IN" sz="4400" b="1" dirty="0"/>
          </a:p>
        </p:txBody>
      </p:sp>
      <p:sp>
        <p:nvSpPr>
          <p:cNvPr id="4" name="TextBox 3"/>
          <p:cNvSpPr txBox="1"/>
          <p:nvPr/>
        </p:nvSpPr>
        <p:spPr>
          <a:xfrm>
            <a:off x="2043079" y="1281868"/>
            <a:ext cx="7424754" cy="461665"/>
          </a:xfrm>
          <a:prstGeom prst="rect">
            <a:avLst/>
          </a:prstGeom>
          <a:noFill/>
        </p:spPr>
        <p:txBody>
          <a:bodyPr wrap="square" rtlCol="0">
            <a:spAutoFit/>
          </a:bodyPr>
          <a:lstStyle/>
          <a:p>
            <a:r>
              <a:rPr lang="en-US" sz="2400" dirty="0"/>
              <a:t>Can you predict the battle </a:t>
            </a:r>
            <a:r>
              <a:rPr lang="en-US" sz="2400" dirty="0" err="1"/>
              <a:t>royale</a:t>
            </a:r>
            <a:r>
              <a:rPr lang="en-US" sz="2400" dirty="0"/>
              <a:t> finish of PUBG Players?</a:t>
            </a:r>
          </a:p>
        </p:txBody>
      </p:sp>
      <p:pic>
        <p:nvPicPr>
          <p:cNvPr id="6" name="Picture 5" descr="pubg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48" y="1882589"/>
            <a:ext cx="11147840" cy="4826000"/>
          </a:xfrm>
          <a:prstGeom prst="rect">
            <a:avLst/>
          </a:prstGeom>
        </p:spPr>
      </p:pic>
    </p:spTree>
    <p:extLst>
      <p:ext uri="{BB962C8B-B14F-4D97-AF65-F5344CB8AC3E}">
        <p14:creationId xmlns:p14="http://schemas.microsoft.com/office/powerpoint/2010/main" val="61636632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6353" y="851388"/>
            <a:ext cx="6754491" cy="6463309"/>
          </a:xfrm>
          <a:prstGeom prst="rect">
            <a:avLst/>
          </a:prstGeom>
          <a:noFill/>
        </p:spPr>
        <p:txBody>
          <a:bodyPr wrap="square" rtlCol="0">
            <a:spAutoFit/>
          </a:bodyPr>
          <a:lstStyle/>
          <a:p>
            <a:r>
              <a:rPr lang="en-US" dirty="0" smtClean="0"/>
              <a:t>Here is how k-fold cross validation works</a:t>
            </a:r>
          </a:p>
          <a:p>
            <a:pPr marL="285750" indent="-285750">
              <a:buFont typeface="Arial"/>
              <a:buChar char="•"/>
            </a:pPr>
            <a:r>
              <a:rPr lang="en-US" dirty="0" smtClean="0"/>
              <a:t>Split the dataset into k equal parts(folds)</a:t>
            </a:r>
          </a:p>
          <a:p>
            <a:pPr marL="285750" indent="-285750">
              <a:buFont typeface="Arial"/>
              <a:buChar char="•"/>
            </a:pPr>
            <a:r>
              <a:rPr lang="en-US" dirty="0" smtClean="0"/>
              <a:t>Use 1 fold for testing and other k-1 fold for training</a:t>
            </a:r>
          </a:p>
          <a:p>
            <a:pPr marL="285750" indent="-285750">
              <a:buFont typeface="Arial"/>
              <a:buChar char="•"/>
            </a:pPr>
            <a:r>
              <a:rPr lang="en-US" dirty="0" smtClean="0"/>
              <a:t>Calculate test accuracy</a:t>
            </a:r>
          </a:p>
          <a:p>
            <a:pPr marL="285750" indent="-285750">
              <a:buFont typeface="Arial"/>
              <a:buChar char="•"/>
            </a:pPr>
            <a:r>
              <a:rPr lang="en-US" dirty="0" smtClean="0"/>
              <a:t>Repeat above steps</a:t>
            </a:r>
          </a:p>
          <a:p>
            <a:pPr marL="285750" indent="-285750">
              <a:buFont typeface="Arial"/>
              <a:buChar char="•"/>
            </a:pPr>
            <a:r>
              <a:rPr lang="en-US" dirty="0" smtClean="0"/>
              <a:t>Use </a:t>
            </a:r>
            <a:r>
              <a:rPr lang="en-US" dirty="0" err="1" smtClean="0"/>
              <a:t>avg</a:t>
            </a:r>
            <a:r>
              <a:rPr lang="en-US" dirty="0" smtClean="0"/>
              <a:t> of test accuracy as the estimate for sample</a:t>
            </a:r>
          </a:p>
          <a:p>
            <a:pPr marL="285750" indent="-285750">
              <a:buFont typeface="Arial"/>
              <a:buChar char="•"/>
            </a:pPr>
            <a:endParaRPr lang="en-US" dirty="0"/>
          </a:p>
          <a:p>
            <a:pPr marL="285750" indent="-285750">
              <a:buFont typeface="Arial"/>
              <a:buChar char="•"/>
            </a:pPr>
            <a:endParaRPr lang="en-US" dirty="0" smtClean="0"/>
          </a:p>
          <a:p>
            <a:r>
              <a:rPr lang="en-US" dirty="0" smtClean="0"/>
              <a:t>Advantages of cross-validation</a:t>
            </a:r>
          </a:p>
          <a:p>
            <a:pPr marL="285750" indent="-285750">
              <a:buFont typeface="Arial"/>
              <a:buChar char="•"/>
            </a:pPr>
            <a:r>
              <a:rPr lang="en-US" dirty="0" smtClean="0"/>
              <a:t>More accurate estimate out of sample accuracy</a:t>
            </a:r>
          </a:p>
          <a:p>
            <a:pPr marL="285750" indent="-285750">
              <a:buFont typeface="Arial"/>
              <a:buChar char="•"/>
            </a:pPr>
            <a:r>
              <a:rPr lang="en-US" dirty="0" smtClean="0"/>
              <a:t>Most efficient use of data</a:t>
            </a:r>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smtClean="0"/>
          </a:p>
          <a:p>
            <a:pPr marL="285750" indent="-285750">
              <a:buFont typeface="Arial"/>
              <a:buChar char="•"/>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695882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8199" y="707085"/>
            <a:ext cx="4055581" cy="369332"/>
          </a:xfrm>
          <a:prstGeom prst="rect">
            <a:avLst/>
          </a:prstGeom>
          <a:noFill/>
        </p:spPr>
        <p:txBody>
          <a:bodyPr wrap="square" rtlCol="0">
            <a:spAutoFit/>
          </a:bodyPr>
          <a:lstStyle/>
          <a:p>
            <a:r>
              <a:rPr lang="en-US" b="1" dirty="0" smtClean="0"/>
              <a:t>Feature importance using Light LGB</a:t>
            </a:r>
            <a:endParaRPr lang="en-US" b="1" dirty="0"/>
          </a:p>
        </p:txBody>
      </p:sp>
      <p:pic>
        <p:nvPicPr>
          <p:cNvPr id="4" name="Picture 3" descr="Screenshot 2018-12-04 at 11.08.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14" y="1024552"/>
            <a:ext cx="9911085" cy="5348530"/>
          </a:xfrm>
          <a:prstGeom prst="rect">
            <a:avLst/>
          </a:prstGeom>
        </p:spPr>
      </p:pic>
    </p:spTree>
    <p:extLst>
      <p:ext uri="{BB962C8B-B14F-4D97-AF65-F5344CB8AC3E}">
        <p14:creationId xmlns:p14="http://schemas.microsoft.com/office/powerpoint/2010/main" val="1524789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48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0121" y="785396"/>
            <a:ext cx="4924697" cy="769441"/>
          </a:xfrm>
          <a:prstGeom prst="rect">
            <a:avLst/>
          </a:prstGeom>
          <a:noFill/>
        </p:spPr>
        <p:txBody>
          <a:bodyPr wrap="square" rtlCol="0">
            <a:spAutoFit/>
          </a:bodyPr>
          <a:lstStyle/>
          <a:p>
            <a:r>
              <a:rPr lang="en-IN" sz="4400" dirty="0" smtClean="0"/>
              <a:t>Problem Statement</a:t>
            </a:r>
            <a:endParaRPr lang="en-IN" sz="4400" dirty="0"/>
          </a:p>
        </p:txBody>
      </p:sp>
      <p:sp>
        <p:nvSpPr>
          <p:cNvPr id="3" name="TextBox 2"/>
          <p:cNvSpPr txBox="1"/>
          <p:nvPr/>
        </p:nvSpPr>
        <p:spPr>
          <a:xfrm>
            <a:off x="2294795" y="2106823"/>
            <a:ext cx="7707047" cy="3539430"/>
          </a:xfrm>
          <a:prstGeom prst="rect">
            <a:avLst/>
          </a:prstGeom>
          <a:noFill/>
        </p:spPr>
        <p:txBody>
          <a:bodyPr wrap="square" rtlCol="0">
            <a:spAutoFit/>
          </a:bodyPr>
          <a:lstStyle/>
          <a:p>
            <a:r>
              <a:rPr lang="en-US" sz="1600" dirty="0" smtClean="0"/>
              <a:t>In </a:t>
            </a:r>
            <a:r>
              <a:rPr lang="en-US" sz="1600" dirty="0"/>
              <a:t>a PUBG game, up to 100 players start in each match (</a:t>
            </a:r>
            <a:r>
              <a:rPr lang="en-US" sz="1600" dirty="0" err="1"/>
              <a:t>matchId</a:t>
            </a:r>
            <a:r>
              <a:rPr lang="en-US" sz="1600" dirty="0"/>
              <a:t>). Players can be on teams (</a:t>
            </a:r>
            <a:r>
              <a:rPr lang="en-US" sz="1600" dirty="0" err="1"/>
              <a:t>groupId</a:t>
            </a:r>
            <a:r>
              <a:rPr lang="en-US" sz="1600" dirty="0"/>
              <a:t>) which get ranked at the end of the game (</a:t>
            </a:r>
            <a:r>
              <a:rPr lang="en-US" sz="1600" dirty="0" err="1"/>
              <a:t>winPlacePerc</a:t>
            </a:r>
            <a:r>
              <a:rPr lang="en-US" sz="1600" dirty="0"/>
              <a:t>) based on how many other teams are still alive when they are eliminated. In game, players can pick up different munitions, revive downed-but-not-out (knocked) teammates, drive vehicles, swim, run, shoot, and experience all of the consequences -- such as falling too far or running themselves over and eliminating themselves.</a:t>
            </a:r>
          </a:p>
          <a:p>
            <a:endParaRPr lang="en-US" sz="1600" dirty="0"/>
          </a:p>
          <a:p>
            <a:r>
              <a:rPr lang="en-US" sz="1600" dirty="0"/>
              <a:t>You are provided with a large number of </a:t>
            </a:r>
            <a:r>
              <a:rPr lang="en-US" sz="1600" dirty="0" err="1"/>
              <a:t>anonymized</a:t>
            </a:r>
            <a:r>
              <a:rPr lang="en-US" sz="1600" dirty="0"/>
              <a:t> PUBG game stats, formatted so that each row contains one player's post-game stats. The data comes from matches of all types: solos, duos, squads, and custom; there is no guarantee of there being 100 players per match, nor at most 4 player per group.</a:t>
            </a:r>
          </a:p>
          <a:p>
            <a:endParaRPr lang="en-US" sz="1600" dirty="0"/>
          </a:p>
          <a:p>
            <a:r>
              <a:rPr lang="en-US" sz="1600" dirty="0"/>
              <a:t>You must create a model which predicts players' finishing placement based on their final stats, on a scale from 1 (first place) to 0 (last place). </a:t>
            </a:r>
          </a:p>
        </p:txBody>
      </p:sp>
    </p:spTree>
    <p:extLst>
      <p:ext uri="{BB962C8B-B14F-4D97-AF65-F5344CB8AC3E}">
        <p14:creationId xmlns:p14="http://schemas.microsoft.com/office/powerpoint/2010/main" val="31266809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6768" y="721736"/>
            <a:ext cx="6021976" cy="707886"/>
          </a:xfrm>
          <a:prstGeom prst="rect">
            <a:avLst/>
          </a:prstGeom>
          <a:noFill/>
        </p:spPr>
        <p:txBody>
          <a:bodyPr wrap="square" rtlCol="0">
            <a:spAutoFit/>
          </a:bodyPr>
          <a:lstStyle/>
          <a:p>
            <a:r>
              <a:rPr lang="en-IN" sz="4000" dirty="0" smtClean="0"/>
              <a:t>Business Understanding</a:t>
            </a:r>
            <a:endParaRPr lang="en-IN" sz="4000" dirty="0"/>
          </a:p>
        </p:txBody>
      </p:sp>
      <p:sp>
        <p:nvSpPr>
          <p:cNvPr id="3" name="TextBox 2"/>
          <p:cNvSpPr txBox="1"/>
          <p:nvPr/>
        </p:nvSpPr>
        <p:spPr>
          <a:xfrm>
            <a:off x="2886533" y="2597453"/>
            <a:ext cx="4387533" cy="2308324"/>
          </a:xfrm>
          <a:prstGeom prst="rect">
            <a:avLst/>
          </a:prstGeom>
          <a:noFill/>
        </p:spPr>
        <p:txBody>
          <a:bodyPr wrap="square" rtlCol="0">
            <a:spAutoFit/>
          </a:bodyPr>
          <a:lstStyle/>
          <a:p>
            <a:pPr marL="285750" indent="-285750">
              <a:buFont typeface="Arial"/>
              <a:buChar char="•"/>
            </a:pPr>
            <a:r>
              <a:rPr lang="en-US" dirty="0" smtClean="0"/>
              <a:t>Capturing ,</a:t>
            </a:r>
            <a:r>
              <a:rPr lang="en-US" dirty="0" err="1" smtClean="0"/>
              <a:t>retaintion</a:t>
            </a:r>
            <a:r>
              <a:rPr lang="en-US" dirty="0"/>
              <a:t> </a:t>
            </a:r>
            <a:r>
              <a:rPr lang="en-US" dirty="0" smtClean="0"/>
              <a:t>of customers(gamers)</a:t>
            </a:r>
          </a:p>
          <a:p>
            <a:pPr marL="285750" indent="-285750">
              <a:buFont typeface="Arial"/>
              <a:buChar char="•"/>
            </a:pPr>
            <a:r>
              <a:rPr lang="en-US" dirty="0" smtClean="0"/>
              <a:t>87 million daily active users</a:t>
            </a:r>
          </a:p>
          <a:p>
            <a:pPr marL="285750" indent="-285750">
              <a:buFont typeface="Arial"/>
              <a:buChar char="•"/>
            </a:pPr>
            <a:r>
              <a:rPr lang="en-US" dirty="0" smtClean="0"/>
              <a:t>50million units sold online for PC where as around 400 million unit for free mobile version</a:t>
            </a:r>
          </a:p>
          <a:p>
            <a:pPr marL="285750" indent="-285750">
              <a:buFont typeface="Arial"/>
              <a:buChar char="•"/>
            </a:pPr>
            <a:r>
              <a:rPr lang="en-US" dirty="0" smtClean="0"/>
              <a:t>Improving </a:t>
            </a:r>
            <a:r>
              <a:rPr lang="en-US" dirty="0" err="1" smtClean="0"/>
              <a:t>InApp</a:t>
            </a:r>
            <a:r>
              <a:rPr lang="en-US" dirty="0" smtClean="0"/>
              <a:t> purchasing for potential customers</a:t>
            </a:r>
            <a:endParaRPr lang="en-US" dirty="0"/>
          </a:p>
        </p:txBody>
      </p:sp>
    </p:spTree>
    <p:extLst>
      <p:ext uri="{BB962C8B-B14F-4D97-AF65-F5344CB8AC3E}">
        <p14:creationId xmlns:p14="http://schemas.microsoft.com/office/powerpoint/2010/main" val="409106051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0426" y="290805"/>
            <a:ext cx="2638697" cy="830997"/>
          </a:xfrm>
          <a:prstGeom prst="rect">
            <a:avLst/>
          </a:prstGeom>
          <a:noFill/>
        </p:spPr>
        <p:txBody>
          <a:bodyPr wrap="square" rtlCol="0">
            <a:spAutoFit/>
          </a:bodyPr>
          <a:lstStyle/>
          <a:p>
            <a:r>
              <a:rPr lang="en-IN" sz="4800" dirty="0" smtClean="0"/>
              <a:t>Approach</a:t>
            </a:r>
            <a:endParaRPr lang="en-IN" sz="4800" dirty="0"/>
          </a:p>
        </p:txBody>
      </p:sp>
      <p:sp>
        <p:nvSpPr>
          <p:cNvPr id="6" name="TextBox 5"/>
          <p:cNvSpPr txBox="1"/>
          <p:nvPr/>
        </p:nvSpPr>
        <p:spPr>
          <a:xfrm>
            <a:off x="1977276" y="1102577"/>
            <a:ext cx="7216336" cy="5755423"/>
          </a:xfrm>
          <a:prstGeom prst="rect">
            <a:avLst/>
          </a:prstGeom>
          <a:noFill/>
        </p:spPr>
        <p:txBody>
          <a:bodyPr wrap="square" rtlCol="0">
            <a:spAutoFit/>
          </a:bodyPr>
          <a:lstStyle/>
          <a:p>
            <a:pPr marL="342900" indent="-342900">
              <a:buFont typeface="+mj-lt"/>
              <a:buAutoNum type="arabicPeriod"/>
            </a:pPr>
            <a:r>
              <a:rPr lang="en-US" sz="1600" dirty="0" smtClean="0"/>
              <a:t>Gathering Data : Obtained Data from </a:t>
            </a:r>
            <a:r>
              <a:rPr lang="en-US" sz="1600" dirty="0" err="1" smtClean="0"/>
              <a:t>Kaggle</a:t>
            </a:r>
            <a:r>
              <a:rPr lang="en-US" sz="1600" dirty="0"/>
              <a:t>(</a:t>
            </a:r>
            <a:r>
              <a:rPr lang="en-US" sz="1600" dirty="0">
                <a:hlinkClick r:id="rId2"/>
              </a:rPr>
              <a:t>https://</a:t>
            </a:r>
            <a:r>
              <a:rPr lang="en-US" sz="1600" dirty="0" err="1">
                <a:hlinkClick r:id="rId2"/>
              </a:rPr>
              <a:t>www.kaggle.com</a:t>
            </a:r>
            <a:r>
              <a:rPr lang="en-US" sz="1600" dirty="0">
                <a:hlinkClick r:id="rId2"/>
              </a:rPr>
              <a:t>/c/</a:t>
            </a:r>
            <a:r>
              <a:rPr lang="en-US" sz="1600" dirty="0" err="1">
                <a:hlinkClick r:id="rId2"/>
              </a:rPr>
              <a:t>pubg</a:t>
            </a:r>
            <a:r>
              <a:rPr lang="en-US" sz="1600" dirty="0">
                <a:hlinkClick r:id="rId2"/>
              </a:rPr>
              <a:t>-finish-placement-prediction/</a:t>
            </a:r>
            <a:r>
              <a:rPr lang="en-US" sz="1600" dirty="0" smtClean="0">
                <a:hlinkClick r:id="rId2"/>
              </a:rPr>
              <a:t>data</a:t>
            </a:r>
            <a:r>
              <a:rPr lang="en-US" sz="1600" dirty="0" smtClean="0"/>
              <a:t>)</a:t>
            </a:r>
          </a:p>
          <a:p>
            <a:pPr marL="342900" indent="-342900">
              <a:buFont typeface="+mj-lt"/>
              <a:buAutoNum type="arabicPeriod"/>
            </a:pPr>
            <a:r>
              <a:rPr lang="en-US" sz="1600" dirty="0" smtClean="0"/>
              <a:t>Data Preparation:</a:t>
            </a:r>
          </a:p>
          <a:p>
            <a:pPr marL="800100" lvl="1" indent="-342900">
              <a:buFont typeface="Arial"/>
              <a:buChar char="•"/>
            </a:pPr>
            <a:r>
              <a:rPr lang="en-US" sz="1600" dirty="0" smtClean="0"/>
              <a:t>Memory Reduction because this Dataset is very large</a:t>
            </a:r>
          </a:p>
          <a:p>
            <a:pPr marL="800100" lvl="1" indent="-342900">
              <a:buFont typeface="Arial"/>
              <a:buChar char="•"/>
            </a:pPr>
            <a:r>
              <a:rPr lang="en-US" sz="1600" dirty="0" smtClean="0"/>
              <a:t>Training set: Memory </a:t>
            </a:r>
            <a:r>
              <a:rPr lang="en-US" sz="1600" dirty="0"/>
              <a:t>usage of </a:t>
            </a:r>
            <a:r>
              <a:rPr lang="en-US" sz="1600" dirty="0" err="1"/>
              <a:t>dataframe</a:t>
            </a:r>
            <a:r>
              <a:rPr lang="en-US" sz="1600" dirty="0"/>
              <a:t> is 983.90 </a:t>
            </a:r>
            <a:r>
              <a:rPr lang="en-US" sz="1600" dirty="0" smtClean="0"/>
              <a:t>MB, </a:t>
            </a:r>
            <a:r>
              <a:rPr lang="en-US" sz="1600" dirty="0"/>
              <a:t>Memory usage after optimization is: 288.39 MB Decreased by 70.7% </a:t>
            </a:r>
            <a:endParaRPr lang="en-US" sz="1600" dirty="0" smtClean="0"/>
          </a:p>
          <a:p>
            <a:pPr marL="800100" lvl="1" indent="-342900">
              <a:buFont typeface="Arial"/>
              <a:buChar char="•"/>
            </a:pPr>
            <a:r>
              <a:rPr lang="en-US" sz="1600" dirty="0" smtClean="0"/>
              <a:t>Testing Set: Memory </a:t>
            </a:r>
            <a:r>
              <a:rPr lang="en-US" sz="1600" dirty="0"/>
              <a:t>usage of </a:t>
            </a:r>
            <a:r>
              <a:rPr lang="en-US" sz="1600" dirty="0" err="1"/>
              <a:t>dataframe</a:t>
            </a:r>
            <a:r>
              <a:rPr lang="en-US" sz="1600" dirty="0"/>
              <a:t> is 413.18 MB Memory usage after optimization is: 121.74 MB Decreased by 70.5</a:t>
            </a:r>
            <a:r>
              <a:rPr lang="en-US" sz="1600" dirty="0" smtClean="0"/>
              <a:t>%</a:t>
            </a:r>
          </a:p>
          <a:p>
            <a:pPr marL="342900" indent="-342900">
              <a:buFont typeface="+mj-lt"/>
              <a:buAutoNum type="arabicPeriod"/>
            </a:pPr>
            <a:r>
              <a:rPr lang="en-US" sz="1600" dirty="0" smtClean="0"/>
              <a:t>Choosing model:</a:t>
            </a:r>
          </a:p>
          <a:p>
            <a:pPr marL="1200150" lvl="2" indent="-285750">
              <a:buFont typeface="Arial"/>
              <a:buChar char="•"/>
            </a:pPr>
            <a:r>
              <a:rPr lang="en-US" sz="1600" dirty="0" smtClean="0"/>
              <a:t>Single </a:t>
            </a:r>
            <a:r>
              <a:rPr lang="en-US" sz="1600" dirty="0"/>
              <a:t>column, binary values (classification problem, one sample belongs to one class only and there are only two classes</a:t>
            </a:r>
            <a:r>
              <a:rPr lang="en-US" sz="1600" dirty="0" smtClean="0"/>
              <a:t>)</a:t>
            </a:r>
          </a:p>
          <a:p>
            <a:pPr marL="1200150" lvl="2" indent="-285750">
              <a:buFont typeface="Arial"/>
              <a:buChar char="•"/>
            </a:pPr>
            <a:r>
              <a:rPr lang="en-US" sz="1600" dirty="0" smtClean="0"/>
              <a:t>Single </a:t>
            </a:r>
            <a:r>
              <a:rPr lang="en-US" sz="1600" dirty="0"/>
              <a:t>column, real values (regression problem, prediction of only one value</a:t>
            </a:r>
            <a:r>
              <a:rPr lang="en-US" sz="1600" dirty="0" smtClean="0"/>
              <a:t>)</a:t>
            </a:r>
          </a:p>
          <a:p>
            <a:pPr marL="1200150" lvl="2" indent="-285750">
              <a:buFont typeface="Arial"/>
              <a:buChar char="•"/>
            </a:pPr>
            <a:r>
              <a:rPr lang="en-US" sz="1600" dirty="0" smtClean="0"/>
              <a:t>Multiple </a:t>
            </a:r>
            <a:r>
              <a:rPr lang="en-US" sz="1600" dirty="0"/>
              <a:t>column, binary values (classification problem, one sample belongs to one class, but there are more than two classes</a:t>
            </a:r>
            <a:r>
              <a:rPr lang="en-US" sz="1600" dirty="0" smtClean="0"/>
              <a:t>)</a:t>
            </a:r>
          </a:p>
          <a:p>
            <a:pPr marL="1200150" lvl="2" indent="-285750">
              <a:buFont typeface="Arial"/>
              <a:buChar char="•"/>
            </a:pPr>
            <a:r>
              <a:rPr lang="en-US" sz="1600" dirty="0" smtClean="0"/>
              <a:t>Multiple </a:t>
            </a:r>
            <a:r>
              <a:rPr lang="en-US" sz="1600" dirty="0"/>
              <a:t>column, real values (regression problem, prediction of multiple values</a:t>
            </a:r>
            <a:r>
              <a:rPr lang="en-US" sz="1600" dirty="0" smtClean="0"/>
              <a:t>)</a:t>
            </a:r>
          </a:p>
          <a:p>
            <a:pPr marL="1200150" lvl="2" indent="-285750">
              <a:buFont typeface="Arial"/>
              <a:buChar char="•"/>
            </a:pPr>
            <a:r>
              <a:rPr lang="en-US" sz="1600" dirty="0" smtClean="0"/>
              <a:t>And </a:t>
            </a:r>
            <a:r>
              <a:rPr lang="en-US" sz="1600" dirty="0" err="1"/>
              <a:t>multilabel</a:t>
            </a:r>
            <a:r>
              <a:rPr lang="en-US" sz="1600" dirty="0"/>
              <a:t> (classification problem, one sample can belong to several classes)</a:t>
            </a:r>
          </a:p>
          <a:p>
            <a:pPr lvl="1"/>
            <a:endParaRPr lang="en-US" sz="1600" dirty="0" smtClean="0"/>
          </a:p>
          <a:p>
            <a:pPr marL="342900" indent="-342900">
              <a:buFont typeface="+mj-lt"/>
              <a:buAutoNum type="arabicPeriod"/>
            </a:pPr>
            <a:r>
              <a:rPr lang="en-US" sz="1600" dirty="0" smtClean="0"/>
              <a:t>Training : </a:t>
            </a:r>
          </a:p>
          <a:p>
            <a:pPr marL="342900" indent="-342900">
              <a:buFont typeface="+mj-lt"/>
              <a:buAutoNum type="arabicPeriod"/>
            </a:pPr>
            <a:r>
              <a:rPr lang="en-US" sz="1600" dirty="0" smtClean="0"/>
              <a:t>Evaluation :  </a:t>
            </a:r>
          </a:p>
          <a:p>
            <a:pPr marL="342900" indent="-342900">
              <a:buFont typeface="+mj-lt"/>
              <a:buAutoNum type="arabicPeriod"/>
            </a:pPr>
            <a:r>
              <a:rPr lang="en-US" sz="1600" dirty="0" smtClean="0"/>
              <a:t>Parameter Tuning :</a:t>
            </a:r>
            <a:endParaRPr lang="en-US" sz="1600" dirty="0"/>
          </a:p>
        </p:txBody>
      </p:sp>
    </p:spTree>
    <p:extLst>
      <p:ext uri="{BB962C8B-B14F-4D97-AF65-F5344CB8AC3E}">
        <p14:creationId xmlns:p14="http://schemas.microsoft.com/office/powerpoint/2010/main" val="33353530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4767" y="345792"/>
            <a:ext cx="4963885" cy="769441"/>
          </a:xfrm>
          <a:prstGeom prst="rect">
            <a:avLst/>
          </a:prstGeom>
          <a:noFill/>
        </p:spPr>
        <p:txBody>
          <a:bodyPr wrap="square" rtlCol="0">
            <a:spAutoFit/>
          </a:bodyPr>
          <a:lstStyle/>
          <a:p>
            <a:r>
              <a:rPr lang="en-IN" sz="4400" dirty="0" smtClean="0"/>
              <a:t>Data Understanding</a:t>
            </a:r>
            <a:endParaRPr lang="en-IN" sz="4400" dirty="0"/>
          </a:p>
        </p:txBody>
      </p:sp>
      <p:sp>
        <p:nvSpPr>
          <p:cNvPr id="3" name="TextBox 2"/>
          <p:cNvSpPr txBox="1"/>
          <p:nvPr/>
        </p:nvSpPr>
        <p:spPr>
          <a:xfrm>
            <a:off x="562874" y="1342018"/>
            <a:ext cx="11113157" cy="5416869"/>
          </a:xfrm>
          <a:prstGeom prst="rect">
            <a:avLst/>
          </a:prstGeom>
          <a:noFill/>
        </p:spPr>
        <p:txBody>
          <a:bodyPr wrap="square" rtlCol="0">
            <a:spAutoFit/>
          </a:bodyPr>
          <a:lstStyle/>
          <a:p>
            <a:r>
              <a:rPr lang="en-US" dirty="0" smtClean="0"/>
              <a:t>Training set : </a:t>
            </a:r>
            <a:r>
              <a:rPr lang="cs-CZ" dirty="0"/>
              <a:t>(4357336, 26)</a:t>
            </a:r>
            <a:endParaRPr lang="en-US" dirty="0" smtClean="0"/>
          </a:p>
          <a:p>
            <a:endParaRPr lang="en-US" dirty="0"/>
          </a:p>
          <a:p>
            <a:r>
              <a:rPr lang="en-US" dirty="0" smtClean="0"/>
              <a:t>Testing set  :  </a:t>
            </a:r>
            <a:r>
              <a:rPr lang="is-IS" dirty="0"/>
              <a:t>(1867913, 25)</a:t>
            </a:r>
            <a:endParaRPr lang="en-US" dirty="0" smtClean="0"/>
          </a:p>
          <a:p>
            <a:endParaRPr lang="en-US" dirty="0"/>
          </a:p>
          <a:p>
            <a:r>
              <a:rPr lang="en-US" dirty="0"/>
              <a:t>   </a:t>
            </a:r>
            <a:r>
              <a:rPr lang="en-US" sz="1600" dirty="0"/>
              <a:t> </a:t>
            </a:r>
            <a:r>
              <a:rPr lang="en-US" sz="1600" b="1" dirty="0"/>
              <a:t>DBNOs</a:t>
            </a:r>
            <a:r>
              <a:rPr lang="en-US" sz="1600" dirty="0"/>
              <a:t> - Number of enemy players knocked.</a:t>
            </a:r>
          </a:p>
          <a:p>
            <a:r>
              <a:rPr lang="en-US" sz="1600" dirty="0"/>
              <a:t>    </a:t>
            </a:r>
            <a:r>
              <a:rPr lang="en-US" sz="1600" b="1" dirty="0"/>
              <a:t>assists</a:t>
            </a:r>
            <a:r>
              <a:rPr lang="en-US" sz="1600" dirty="0"/>
              <a:t> - Number of enemy players this player damaged that were killed by teammates.</a:t>
            </a:r>
          </a:p>
          <a:p>
            <a:r>
              <a:rPr lang="en-US" sz="1600" dirty="0"/>
              <a:t>    </a:t>
            </a:r>
            <a:r>
              <a:rPr lang="en-US" sz="1600" b="1" dirty="0"/>
              <a:t>boosts </a:t>
            </a:r>
            <a:r>
              <a:rPr lang="en-US" sz="1600" dirty="0"/>
              <a:t>- Number of boost items used.</a:t>
            </a:r>
          </a:p>
          <a:p>
            <a:r>
              <a:rPr lang="en-US" sz="1600" dirty="0"/>
              <a:t>    </a:t>
            </a:r>
            <a:r>
              <a:rPr lang="en-US" sz="1600" b="1" dirty="0" err="1"/>
              <a:t>damageDealt</a:t>
            </a:r>
            <a:r>
              <a:rPr lang="en-US" sz="1600" dirty="0"/>
              <a:t> - Total damage dealt. Note: Self inflicted damage is subtracted.</a:t>
            </a:r>
          </a:p>
          <a:p>
            <a:r>
              <a:rPr lang="en-US" sz="1600" dirty="0"/>
              <a:t>   </a:t>
            </a:r>
            <a:r>
              <a:rPr lang="en-US" sz="1600" b="1" dirty="0"/>
              <a:t> </a:t>
            </a:r>
            <a:r>
              <a:rPr lang="en-US" sz="1600" b="1" dirty="0" err="1"/>
              <a:t>headshotKills</a:t>
            </a:r>
            <a:r>
              <a:rPr lang="en-US" sz="1600" dirty="0"/>
              <a:t> - Number of enemy players killed with headshots.</a:t>
            </a:r>
          </a:p>
          <a:p>
            <a:r>
              <a:rPr lang="en-US" sz="1600" dirty="0"/>
              <a:t>    </a:t>
            </a:r>
            <a:r>
              <a:rPr lang="en-US" sz="1600" b="1" dirty="0"/>
              <a:t>heals</a:t>
            </a:r>
            <a:r>
              <a:rPr lang="en-US" sz="1600" dirty="0"/>
              <a:t> - Number of healing items used.</a:t>
            </a:r>
          </a:p>
          <a:p>
            <a:r>
              <a:rPr lang="en-US" sz="1600" dirty="0"/>
              <a:t>    </a:t>
            </a:r>
            <a:r>
              <a:rPr lang="en-US" sz="1600" b="1" dirty="0"/>
              <a:t>Id</a:t>
            </a:r>
            <a:r>
              <a:rPr lang="en-US" sz="1600" dirty="0"/>
              <a:t> - Player’s Id</a:t>
            </a:r>
          </a:p>
          <a:p>
            <a:r>
              <a:rPr lang="en-US" sz="1600" dirty="0"/>
              <a:t>   </a:t>
            </a:r>
            <a:r>
              <a:rPr lang="en-US" sz="1600" b="1" dirty="0"/>
              <a:t> </a:t>
            </a:r>
            <a:r>
              <a:rPr lang="en-US" sz="1600" b="1" dirty="0" err="1"/>
              <a:t>killPlace</a:t>
            </a:r>
            <a:r>
              <a:rPr lang="en-US" sz="1600" b="1" dirty="0"/>
              <a:t> </a:t>
            </a:r>
            <a:r>
              <a:rPr lang="en-US" sz="1600" dirty="0"/>
              <a:t>- Ranking in match of number of enemy players killed.</a:t>
            </a:r>
          </a:p>
          <a:p>
            <a:r>
              <a:rPr lang="en-US" sz="1600" dirty="0"/>
              <a:t>   </a:t>
            </a:r>
            <a:r>
              <a:rPr lang="en-US" sz="1600" b="1" dirty="0"/>
              <a:t> </a:t>
            </a:r>
            <a:r>
              <a:rPr lang="en-US" sz="1600" b="1" dirty="0" err="1"/>
              <a:t>killPoints</a:t>
            </a:r>
            <a:r>
              <a:rPr lang="en-US" sz="1600" b="1" dirty="0"/>
              <a:t> </a:t>
            </a:r>
            <a:r>
              <a:rPr lang="en-US" sz="1600" dirty="0"/>
              <a:t>- Kills-based external ranking of player. (Think of this as an </a:t>
            </a:r>
            <a:r>
              <a:rPr lang="en-US" sz="1600" dirty="0" err="1"/>
              <a:t>Elo</a:t>
            </a:r>
            <a:r>
              <a:rPr lang="en-US" sz="1600" dirty="0"/>
              <a:t> ranking where only kills matter.) If there is </a:t>
            </a:r>
            <a:r>
              <a:rPr lang="en-US" sz="1600" dirty="0" smtClean="0"/>
              <a:t>	a </a:t>
            </a:r>
            <a:r>
              <a:rPr lang="en-US" sz="1600" dirty="0"/>
              <a:t>value other than -1 in </a:t>
            </a:r>
            <a:r>
              <a:rPr lang="en-US" sz="1600" dirty="0" err="1"/>
              <a:t>rankPoints</a:t>
            </a:r>
            <a:r>
              <a:rPr lang="en-US" sz="1600" dirty="0"/>
              <a:t>, then any 0 in </a:t>
            </a:r>
            <a:r>
              <a:rPr lang="en-US" sz="1600" dirty="0" err="1"/>
              <a:t>killPoints</a:t>
            </a:r>
            <a:r>
              <a:rPr lang="en-US" sz="1600" dirty="0"/>
              <a:t> should be treated as a “None”.</a:t>
            </a:r>
          </a:p>
          <a:p>
            <a:r>
              <a:rPr lang="en-US" sz="1600" dirty="0"/>
              <a:t>    </a:t>
            </a:r>
            <a:r>
              <a:rPr lang="en-US" sz="1600" b="1" dirty="0" err="1"/>
              <a:t>killStreaks</a:t>
            </a:r>
            <a:r>
              <a:rPr lang="en-US" sz="1600" b="1" dirty="0"/>
              <a:t> </a:t>
            </a:r>
            <a:r>
              <a:rPr lang="en-US" sz="1600" dirty="0"/>
              <a:t>- Max number of enemy players killed in a short amount of time.</a:t>
            </a:r>
          </a:p>
          <a:p>
            <a:r>
              <a:rPr lang="en-US" sz="1600" dirty="0"/>
              <a:t>    </a:t>
            </a:r>
            <a:r>
              <a:rPr lang="en-US" sz="1600" b="1" dirty="0"/>
              <a:t>kills</a:t>
            </a:r>
            <a:r>
              <a:rPr lang="en-US" sz="1600" dirty="0"/>
              <a:t> - Number of enemy players killed.</a:t>
            </a:r>
          </a:p>
          <a:p>
            <a:r>
              <a:rPr lang="en-US" sz="1600" dirty="0"/>
              <a:t>    </a:t>
            </a:r>
            <a:r>
              <a:rPr lang="en-US" sz="1600" dirty="0" err="1"/>
              <a:t>l</a:t>
            </a:r>
            <a:r>
              <a:rPr lang="en-US" sz="1600" b="1" dirty="0" err="1"/>
              <a:t>ongestKill</a:t>
            </a:r>
            <a:r>
              <a:rPr lang="en-US" sz="1600" dirty="0"/>
              <a:t> - Longest distance between player and player killed at time of death. This may be misleading, as downing a player and driving away may lead to a large </a:t>
            </a:r>
            <a:r>
              <a:rPr lang="en-US" sz="1600" dirty="0" err="1"/>
              <a:t>longestKill</a:t>
            </a:r>
            <a:r>
              <a:rPr lang="en-US" sz="1600" dirty="0"/>
              <a:t> stat.</a:t>
            </a:r>
          </a:p>
          <a:p>
            <a:r>
              <a:rPr lang="en-US" sz="1600" dirty="0"/>
              <a:t>    </a:t>
            </a:r>
            <a:r>
              <a:rPr lang="en-US" sz="1600" b="1" dirty="0" err="1"/>
              <a:t>matchDuration</a:t>
            </a:r>
            <a:r>
              <a:rPr lang="en-US" sz="1600" dirty="0"/>
              <a:t> - Duration of match in seconds.</a:t>
            </a:r>
          </a:p>
          <a:p>
            <a:r>
              <a:rPr lang="en-US" sz="1600" dirty="0"/>
              <a:t>    </a:t>
            </a:r>
            <a:r>
              <a:rPr lang="en-US" sz="1600" b="1" dirty="0" err="1"/>
              <a:t>matchId</a:t>
            </a:r>
            <a:r>
              <a:rPr lang="en-US" sz="1600" dirty="0"/>
              <a:t> - ID to identify match. There are no matches that are in both the training and testing set.</a:t>
            </a:r>
          </a:p>
          <a:p>
            <a:r>
              <a:rPr lang="en-US" sz="1600" dirty="0"/>
              <a:t>    </a:t>
            </a:r>
            <a:endParaRPr lang="en-US" dirty="0"/>
          </a:p>
        </p:txBody>
      </p:sp>
    </p:spTree>
    <p:extLst>
      <p:ext uri="{BB962C8B-B14F-4D97-AF65-F5344CB8AC3E}">
        <p14:creationId xmlns:p14="http://schemas.microsoft.com/office/powerpoint/2010/main" val="5966473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6883" y="764806"/>
            <a:ext cx="9655458" cy="5786200"/>
          </a:xfrm>
          <a:prstGeom prst="rect">
            <a:avLst/>
          </a:prstGeom>
          <a:noFill/>
        </p:spPr>
        <p:txBody>
          <a:bodyPr wrap="square" rtlCol="0">
            <a:spAutoFit/>
          </a:bodyPr>
          <a:lstStyle/>
          <a:p>
            <a:r>
              <a:rPr lang="en-US" dirty="0" smtClean="0"/>
              <a:t>    </a:t>
            </a:r>
            <a:r>
              <a:rPr lang="en-US" sz="1600" b="1" dirty="0" smtClean="0"/>
              <a:t>revives</a:t>
            </a:r>
            <a:r>
              <a:rPr lang="en-US" sz="1600" dirty="0" smtClean="0"/>
              <a:t> </a:t>
            </a:r>
            <a:r>
              <a:rPr lang="en-US" sz="1600" dirty="0"/>
              <a:t>- Number of times this player revived teammates.</a:t>
            </a:r>
          </a:p>
          <a:p>
            <a:r>
              <a:rPr lang="en-US" sz="1600" dirty="0"/>
              <a:t>    </a:t>
            </a:r>
            <a:r>
              <a:rPr lang="en-US" sz="1600" b="1" dirty="0" err="1"/>
              <a:t>rideDistance</a:t>
            </a:r>
            <a:r>
              <a:rPr lang="en-US" sz="1600" dirty="0"/>
              <a:t> - Total distance traveled in vehicles measured in meters.</a:t>
            </a:r>
          </a:p>
          <a:p>
            <a:r>
              <a:rPr lang="en-US" sz="1600" dirty="0"/>
              <a:t>    </a:t>
            </a:r>
            <a:r>
              <a:rPr lang="en-US" sz="1600" b="1" dirty="0" err="1"/>
              <a:t>roadKills</a:t>
            </a:r>
            <a:r>
              <a:rPr lang="en-US" sz="1600" dirty="0"/>
              <a:t> - Number of kills while in a vehicle.</a:t>
            </a:r>
          </a:p>
          <a:p>
            <a:r>
              <a:rPr lang="en-US" sz="1600" dirty="0"/>
              <a:t>    </a:t>
            </a:r>
            <a:r>
              <a:rPr lang="en-US" sz="1600" b="1" dirty="0" err="1"/>
              <a:t>swimDistance</a:t>
            </a:r>
            <a:r>
              <a:rPr lang="en-US" sz="1600" dirty="0"/>
              <a:t> - Total distance traveled by swimming measured in meters.</a:t>
            </a:r>
          </a:p>
          <a:p>
            <a:r>
              <a:rPr lang="en-US" sz="1600" dirty="0"/>
              <a:t>    </a:t>
            </a:r>
            <a:r>
              <a:rPr lang="en-US" sz="1600" b="1" dirty="0" err="1"/>
              <a:t>teamKills</a:t>
            </a:r>
            <a:r>
              <a:rPr lang="en-US" sz="1600" dirty="0"/>
              <a:t> - Number of times this player killed a teammate.</a:t>
            </a:r>
          </a:p>
          <a:p>
            <a:r>
              <a:rPr lang="en-US" sz="1600" dirty="0"/>
              <a:t>    </a:t>
            </a:r>
            <a:r>
              <a:rPr lang="en-US" sz="1600" b="1" dirty="0" err="1"/>
              <a:t>vehicleDestroys</a:t>
            </a:r>
            <a:r>
              <a:rPr lang="en-US" sz="1600" dirty="0"/>
              <a:t> - Number of vehicles destroyed.</a:t>
            </a:r>
          </a:p>
          <a:p>
            <a:r>
              <a:rPr lang="en-US" sz="1600" dirty="0"/>
              <a:t>    </a:t>
            </a:r>
            <a:r>
              <a:rPr lang="en-US" sz="1600" b="1" dirty="0" err="1"/>
              <a:t>walkDistance</a:t>
            </a:r>
            <a:r>
              <a:rPr lang="en-US" sz="1600" dirty="0"/>
              <a:t> - Total distance traveled on foot measured in meters.</a:t>
            </a:r>
          </a:p>
          <a:p>
            <a:r>
              <a:rPr lang="en-US" sz="1600" dirty="0"/>
              <a:t>    </a:t>
            </a:r>
            <a:r>
              <a:rPr lang="en-US" sz="1600" b="1" dirty="0" err="1"/>
              <a:t>weaponsAcquired</a:t>
            </a:r>
            <a:r>
              <a:rPr lang="en-US" sz="1600" dirty="0"/>
              <a:t> - Number of weapons picked up.</a:t>
            </a:r>
          </a:p>
          <a:p>
            <a:r>
              <a:rPr lang="en-US" sz="1600" dirty="0"/>
              <a:t>    </a:t>
            </a:r>
            <a:r>
              <a:rPr lang="en-US" sz="1600" b="1" dirty="0" err="1"/>
              <a:t>winPoints</a:t>
            </a:r>
            <a:r>
              <a:rPr lang="en-US" sz="1600" dirty="0"/>
              <a:t> - Win-based external ranking of player. (Think of this as an </a:t>
            </a:r>
            <a:r>
              <a:rPr lang="en-US" sz="1600" dirty="0" err="1"/>
              <a:t>Elo</a:t>
            </a:r>
            <a:r>
              <a:rPr lang="en-US" sz="1600" dirty="0"/>
              <a:t> ranking where only </a:t>
            </a:r>
            <a:r>
              <a:rPr lang="en-US" sz="1600" dirty="0" smtClean="0"/>
              <a:t>      winning </a:t>
            </a:r>
            <a:r>
              <a:rPr lang="en-US" sz="1600" dirty="0"/>
              <a:t>matters.) If there is a value other than -1 in </a:t>
            </a:r>
            <a:r>
              <a:rPr lang="en-US" sz="1600" dirty="0" err="1"/>
              <a:t>rankPoints</a:t>
            </a:r>
            <a:r>
              <a:rPr lang="en-US" sz="1600" dirty="0"/>
              <a:t>, then any 0 in </a:t>
            </a:r>
            <a:r>
              <a:rPr lang="en-US" sz="1600" dirty="0" err="1"/>
              <a:t>winPoints</a:t>
            </a:r>
            <a:r>
              <a:rPr lang="en-US" sz="1600" dirty="0"/>
              <a:t> should be treated as a “None”.</a:t>
            </a:r>
          </a:p>
          <a:p>
            <a:r>
              <a:rPr lang="en-US" sz="1600" dirty="0"/>
              <a:t>    </a:t>
            </a:r>
            <a:r>
              <a:rPr lang="en-US" sz="1600" b="1" dirty="0" err="1"/>
              <a:t>groupId</a:t>
            </a:r>
            <a:r>
              <a:rPr lang="en-US" sz="1600" dirty="0"/>
              <a:t> - ID to identify a group within a match. If the same group of players plays in different matches, they will have a different </a:t>
            </a:r>
            <a:r>
              <a:rPr lang="en-US" sz="1600" dirty="0" err="1"/>
              <a:t>groupId</a:t>
            </a:r>
            <a:r>
              <a:rPr lang="en-US" sz="1600" dirty="0"/>
              <a:t> each time.</a:t>
            </a:r>
          </a:p>
          <a:p>
            <a:r>
              <a:rPr lang="en-US" sz="1600" dirty="0"/>
              <a:t>    </a:t>
            </a:r>
            <a:r>
              <a:rPr lang="en-US" sz="1600" b="1" dirty="0" err="1"/>
              <a:t>numGroups</a:t>
            </a:r>
            <a:r>
              <a:rPr lang="en-US" sz="1600" dirty="0"/>
              <a:t> - Number of groups we have data for in the match.</a:t>
            </a:r>
          </a:p>
          <a:p>
            <a:r>
              <a:rPr lang="en-US" sz="1600" dirty="0"/>
              <a:t>    </a:t>
            </a:r>
            <a:r>
              <a:rPr lang="en-US" sz="1600" b="1" dirty="0" err="1"/>
              <a:t>maxPlace</a:t>
            </a:r>
            <a:r>
              <a:rPr lang="en-US" sz="1600" dirty="0"/>
              <a:t> - Worst placement we have data for in the match. This may not match with </a:t>
            </a:r>
            <a:r>
              <a:rPr lang="en-US" sz="1600" dirty="0" err="1"/>
              <a:t>numGroups</a:t>
            </a:r>
            <a:r>
              <a:rPr lang="en-US" sz="1600" dirty="0"/>
              <a:t>, as sometimes the data skips over placements.</a:t>
            </a:r>
          </a:p>
          <a:p>
            <a:r>
              <a:rPr lang="en-US" sz="1600" dirty="0"/>
              <a:t>    </a:t>
            </a:r>
            <a:r>
              <a:rPr lang="en-US" sz="1600" b="1" dirty="0" err="1"/>
              <a:t>winPlacePerc</a:t>
            </a:r>
            <a:r>
              <a:rPr lang="en-US" sz="1600" dirty="0"/>
              <a:t> - The target of prediction. This is a percentile winning placement, where 1 corresponds to 1st place, and 0 corresponds to last place in the match. It is calculated off of </a:t>
            </a:r>
            <a:r>
              <a:rPr lang="en-US" sz="1600" dirty="0" err="1"/>
              <a:t>maxPlace</a:t>
            </a:r>
            <a:r>
              <a:rPr lang="en-US" sz="1600" dirty="0"/>
              <a:t>, not </a:t>
            </a:r>
            <a:r>
              <a:rPr lang="en-US" sz="1600" dirty="0" err="1"/>
              <a:t>numGroups</a:t>
            </a:r>
            <a:r>
              <a:rPr lang="en-US" sz="1600" dirty="0"/>
              <a:t>, so it is possible to have missing chunks in a match</a:t>
            </a:r>
            <a:r>
              <a:rPr lang="en-US" sz="1600" dirty="0" smtClean="0"/>
              <a:t>.</a:t>
            </a:r>
          </a:p>
          <a:p>
            <a:r>
              <a:rPr lang="en-US" sz="1600" b="1" dirty="0" err="1"/>
              <a:t>matchType</a:t>
            </a:r>
            <a:r>
              <a:rPr lang="en-US" sz="1600" dirty="0"/>
              <a:t> - String identifying the game mode that the data comes from. The standard modes are “solo”, “duo”, “squad”, “solo-</a:t>
            </a:r>
            <a:r>
              <a:rPr lang="en-US" sz="1600" dirty="0" err="1"/>
              <a:t>fpp</a:t>
            </a:r>
            <a:r>
              <a:rPr lang="en-US" sz="1600" dirty="0"/>
              <a:t>”, “duo-</a:t>
            </a:r>
            <a:r>
              <a:rPr lang="en-US" sz="1600" dirty="0" err="1"/>
              <a:t>fpp</a:t>
            </a:r>
            <a:r>
              <a:rPr lang="en-US" sz="1600" dirty="0"/>
              <a:t>”, and “squad-</a:t>
            </a:r>
            <a:r>
              <a:rPr lang="en-US" sz="1600" dirty="0" err="1"/>
              <a:t>fpp</a:t>
            </a:r>
            <a:r>
              <a:rPr lang="en-US" sz="1600" dirty="0"/>
              <a:t>”; other modes are from events or custom matches.</a:t>
            </a:r>
          </a:p>
          <a:p>
            <a:r>
              <a:rPr lang="en-US" sz="1600" dirty="0"/>
              <a:t>   </a:t>
            </a:r>
            <a:r>
              <a:rPr lang="en-US" sz="1600" b="1" dirty="0"/>
              <a:t> </a:t>
            </a:r>
            <a:r>
              <a:rPr lang="en-US" sz="1600" b="1" dirty="0" err="1"/>
              <a:t>rankPoints</a:t>
            </a:r>
            <a:r>
              <a:rPr lang="en-US" sz="1600" b="1" dirty="0"/>
              <a:t> </a:t>
            </a:r>
            <a:r>
              <a:rPr lang="en-US" sz="1600" dirty="0"/>
              <a:t>- </a:t>
            </a:r>
            <a:r>
              <a:rPr lang="en-US" sz="1600" dirty="0" err="1"/>
              <a:t>Elo</a:t>
            </a:r>
            <a:r>
              <a:rPr lang="en-US" sz="1600" dirty="0"/>
              <a:t>-like ranking of player. This ranking is inconsistent and is being deprecated in the API’s next version, so use with caution. Value of -1 takes place of “None”.</a:t>
            </a:r>
          </a:p>
          <a:p>
            <a:endParaRPr lang="en-US" sz="1600" dirty="0"/>
          </a:p>
        </p:txBody>
      </p:sp>
    </p:spTree>
    <p:extLst>
      <p:ext uri="{BB962C8B-B14F-4D97-AF65-F5344CB8AC3E}">
        <p14:creationId xmlns:p14="http://schemas.microsoft.com/office/powerpoint/2010/main" val="31142853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0595" y="232328"/>
            <a:ext cx="6400800" cy="769441"/>
          </a:xfrm>
          <a:prstGeom prst="rect">
            <a:avLst/>
          </a:prstGeom>
          <a:noFill/>
        </p:spPr>
        <p:txBody>
          <a:bodyPr wrap="square" rtlCol="0">
            <a:spAutoFit/>
          </a:bodyPr>
          <a:lstStyle/>
          <a:p>
            <a:r>
              <a:rPr lang="en-IN" sz="4400" dirty="0" smtClean="0"/>
              <a:t>EDA &amp; Visualization</a:t>
            </a:r>
            <a:endParaRPr lang="en-IN" sz="4400" dirty="0"/>
          </a:p>
        </p:txBody>
      </p:sp>
      <p:sp>
        <p:nvSpPr>
          <p:cNvPr id="3" name="TextBox 2"/>
          <p:cNvSpPr txBox="1"/>
          <p:nvPr/>
        </p:nvSpPr>
        <p:spPr>
          <a:xfrm>
            <a:off x="808230" y="1298728"/>
            <a:ext cx="3091417" cy="4801315"/>
          </a:xfrm>
          <a:prstGeom prst="rect">
            <a:avLst/>
          </a:prstGeom>
          <a:noFill/>
        </p:spPr>
        <p:txBody>
          <a:bodyPr wrap="square" rtlCol="0">
            <a:spAutoFit/>
          </a:bodyPr>
          <a:lstStyle/>
          <a:p>
            <a:pPr marL="285750" indent="-285750">
              <a:buFont typeface="Arial"/>
              <a:buChar char="•"/>
            </a:pPr>
            <a:r>
              <a:rPr lang="en-US" b="1" dirty="0" smtClean="0"/>
              <a:t>Analyzing Kills and kills related Column:</a:t>
            </a:r>
          </a:p>
          <a:p>
            <a:endParaRPr lang="en-US" dirty="0" smtClean="0"/>
          </a:p>
          <a:p>
            <a:pPr marL="342900" indent="-342900">
              <a:buFont typeface="+mj-lt"/>
              <a:buAutoNum type="arabicPeriod"/>
            </a:pPr>
            <a:r>
              <a:rPr lang="en-US" dirty="0" smtClean="0"/>
              <a:t>Longest kill: 1323 meters</a:t>
            </a:r>
          </a:p>
          <a:p>
            <a:pPr marL="342900" indent="-342900">
              <a:buFont typeface="+mj-lt"/>
              <a:buAutoNum type="arabicPeriod"/>
            </a:pPr>
            <a:r>
              <a:rPr lang="en-US" dirty="0" smtClean="0"/>
              <a:t>The </a:t>
            </a:r>
            <a:r>
              <a:rPr lang="en-US" dirty="0"/>
              <a:t>average person kills 0.9345 players, 99% of people have 7.0 kills or less, while the most kills ever recorded is 60</a:t>
            </a:r>
            <a:r>
              <a:rPr lang="en-US" dirty="0" smtClean="0"/>
              <a:t>.</a:t>
            </a:r>
          </a:p>
          <a:p>
            <a:pPr marL="342900" indent="-342900">
              <a:buFont typeface="+mj-lt"/>
              <a:buAutoNum type="arabicPeriod"/>
            </a:pPr>
            <a:r>
              <a:rPr lang="en-US" dirty="0"/>
              <a:t>16722 players (0.3838%) have won without a single kill! 4262 players (0.0978%</a:t>
            </a:r>
            <a:r>
              <a:rPr lang="en-US" dirty="0" smtClean="0"/>
              <a:t>) have </a:t>
            </a:r>
            <a:r>
              <a:rPr lang="en-US" dirty="0"/>
              <a:t>won without dealing </a:t>
            </a:r>
            <a:r>
              <a:rPr lang="en-US" dirty="0" smtClean="0"/>
              <a:t>damage.</a:t>
            </a:r>
          </a:p>
          <a:p>
            <a:pPr marL="342900" indent="-342900">
              <a:buFont typeface="+mj-lt"/>
              <a:buAutoNum type="arabicPeriod"/>
            </a:pPr>
            <a:r>
              <a:rPr lang="en-US" dirty="0"/>
              <a:t>K</a:t>
            </a:r>
            <a:r>
              <a:rPr lang="en-US" dirty="0" smtClean="0"/>
              <a:t>illing </a:t>
            </a:r>
            <a:r>
              <a:rPr lang="en-US" dirty="0"/>
              <a:t>has a correlation with winning</a:t>
            </a:r>
            <a:r>
              <a:rPr lang="en-US" dirty="0" smtClean="0"/>
              <a:t>. </a:t>
            </a:r>
            <a:r>
              <a:rPr lang="en-US" dirty="0" err="1" smtClean="0"/>
              <a:t>i.e</a:t>
            </a:r>
            <a:r>
              <a:rPr lang="en-US" dirty="0" smtClean="0"/>
              <a:t> kills column with win</a:t>
            </a:r>
          </a:p>
        </p:txBody>
      </p:sp>
      <p:pic>
        <p:nvPicPr>
          <p:cNvPr id="5" name="Picture 4" descr="kills_cor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722" y="343647"/>
            <a:ext cx="6486905" cy="6514353"/>
          </a:xfrm>
          <a:prstGeom prst="rect">
            <a:avLst/>
          </a:prstGeom>
        </p:spPr>
      </p:pic>
    </p:spTree>
    <p:extLst>
      <p:ext uri="{BB962C8B-B14F-4D97-AF65-F5344CB8AC3E}">
        <p14:creationId xmlns:p14="http://schemas.microsoft.com/office/powerpoint/2010/main" val="10689526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ill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047" y="572392"/>
            <a:ext cx="9181998" cy="6054724"/>
          </a:xfrm>
          <a:prstGeom prst="rect">
            <a:avLst/>
          </a:prstGeom>
        </p:spPr>
      </p:pic>
    </p:spTree>
    <p:extLst>
      <p:ext uri="{BB962C8B-B14F-4D97-AF65-F5344CB8AC3E}">
        <p14:creationId xmlns:p14="http://schemas.microsoft.com/office/powerpoint/2010/main" val="369611628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3917</TotalTime>
  <Words>1628</Words>
  <Application>Microsoft Macintosh PowerPoint</Application>
  <PresentationFormat>Custom</PresentationFormat>
  <Paragraphs>188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 Name:Suhail Abdul Khader Roll no.17225760070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Name: XXXXXX Roll no.XXXXXX</dc:title>
  <dc:creator>Mallikarjuna Doddamane [MaGE]</dc:creator>
  <cp:lastModifiedBy>Suhail AK</cp:lastModifiedBy>
  <cp:revision>42</cp:revision>
  <dcterms:created xsi:type="dcterms:W3CDTF">2018-02-05T13:42:06Z</dcterms:created>
  <dcterms:modified xsi:type="dcterms:W3CDTF">2018-12-04T09:13:49Z</dcterms:modified>
</cp:coreProperties>
</file>