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308" r:id="rId2"/>
    <p:sldId id="339" r:id="rId3"/>
    <p:sldId id="340" r:id="rId4"/>
    <p:sldId id="341" r:id="rId5"/>
    <p:sldId id="275" r:id="rId6"/>
    <p:sldId id="269" r:id="rId7"/>
    <p:sldId id="310" r:id="rId8"/>
    <p:sldId id="311" r:id="rId9"/>
    <p:sldId id="313" r:id="rId10"/>
    <p:sldId id="312" r:id="rId11"/>
    <p:sldId id="314" r:id="rId12"/>
    <p:sldId id="318" r:id="rId13"/>
    <p:sldId id="342" r:id="rId14"/>
    <p:sldId id="320" r:id="rId15"/>
    <p:sldId id="337" r:id="rId16"/>
    <p:sldId id="321" r:id="rId17"/>
    <p:sldId id="323" r:id="rId18"/>
    <p:sldId id="316" r:id="rId19"/>
    <p:sldId id="326" r:id="rId20"/>
    <p:sldId id="327" r:id="rId21"/>
    <p:sldId id="328" r:id="rId22"/>
    <p:sldId id="330" r:id="rId23"/>
    <p:sldId id="332" r:id="rId24"/>
    <p:sldId id="333" r:id="rId25"/>
    <p:sldId id="343" r:id="rId26"/>
    <p:sldId id="344" r:id="rId27"/>
    <p:sldId id="345" r:id="rId28"/>
    <p:sldId id="346"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0000"/>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71" autoAdjust="0"/>
  </p:normalViewPr>
  <p:slideViewPr>
    <p:cSldViewPr>
      <p:cViewPr varScale="1">
        <p:scale>
          <a:sx n="79" d="100"/>
          <a:sy n="79" d="100"/>
        </p:scale>
        <p:origin x="-540" y="-96"/>
      </p:cViewPr>
      <p:guideLst>
        <p:guide orient="horz" pos="2160"/>
        <p:guide pos="2880"/>
      </p:guideLst>
    </p:cSldViewPr>
  </p:slideViewPr>
  <p:outlineViewPr>
    <p:cViewPr>
      <p:scale>
        <a:sx n="33" d="100"/>
        <a:sy n="33" d="100"/>
      </p:scale>
      <p:origin x="0" y="49908"/>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75" cy="479403"/>
          </a:xfrm>
          <a:prstGeom prst="rect">
            <a:avLst/>
          </a:prstGeom>
        </p:spPr>
        <p:txBody>
          <a:bodyPr vert="horz" lIns="95079" tIns="47540" rIns="95079" bIns="47540" rtlCol="0"/>
          <a:lstStyle>
            <a:lvl1pPr algn="l">
              <a:defRPr sz="1200"/>
            </a:lvl1pPr>
          </a:lstStyle>
          <a:p>
            <a:endParaRPr lang="en-US"/>
          </a:p>
        </p:txBody>
      </p:sp>
      <p:sp>
        <p:nvSpPr>
          <p:cNvPr id="3" name="Date Placeholder 2"/>
          <p:cNvSpPr>
            <a:spLocks noGrp="1"/>
          </p:cNvSpPr>
          <p:nvPr>
            <p:ph type="dt" sz="quarter" idx="1"/>
          </p:nvPr>
        </p:nvSpPr>
        <p:spPr>
          <a:xfrm>
            <a:off x="4143064" y="0"/>
            <a:ext cx="3170475" cy="479403"/>
          </a:xfrm>
          <a:prstGeom prst="rect">
            <a:avLst/>
          </a:prstGeom>
        </p:spPr>
        <p:txBody>
          <a:bodyPr vert="horz" lIns="95079" tIns="47540" rIns="95079" bIns="47540" rtlCol="0"/>
          <a:lstStyle>
            <a:lvl1pPr algn="r">
              <a:defRPr sz="1200"/>
            </a:lvl1pPr>
          </a:lstStyle>
          <a:p>
            <a:fld id="{8C8FBC3D-9D97-4164-B956-22DF07087E2B}" type="datetimeFigureOut">
              <a:rPr lang="en-US" smtClean="0"/>
              <a:pPr/>
              <a:t>10/16/2017</a:t>
            </a:fld>
            <a:endParaRPr lang="en-US"/>
          </a:p>
        </p:txBody>
      </p:sp>
      <p:sp>
        <p:nvSpPr>
          <p:cNvPr id="4" name="Footer Placeholder 3"/>
          <p:cNvSpPr>
            <a:spLocks noGrp="1"/>
          </p:cNvSpPr>
          <p:nvPr>
            <p:ph type="ftr" sz="quarter" idx="2"/>
          </p:nvPr>
        </p:nvSpPr>
        <p:spPr>
          <a:xfrm>
            <a:off x="0" y="9120156"/>
            <a:ext cx="3170475" cy="479403"/>
          </a:xfrm>
          <a:prstGeom prst="rect">
            <a:avLst/>
          </a:prstGeom>
        </p:spPr>
        <p:txBody>
          <a:bodyPr vert="horz" lIns="95079" tIns="47540" rIns="95079" bIns="47540" rtlCol="0" anchor="b"/>
          <a:lstStyle>
            <a:lvl1pPr algn="l">
              <a:defRPr sz="1200"/>
            </a:lvl1pPr>
          </a:lstStyle>
          <a:p>
            <a:endParaRPr lang="en-US"/>
          </a:p>
        </p:txBody>
      </p:sp>
      <p:sp>
        <p:nvSpPr>
          <p:cNvPr id="5" name="Slide Number Placeholder 4"/>
          <p:cNvSpPr>
            <a:spLocks noGrp="1"/>
          </p:cNvSpPr>
          <p:nvPr>
            <p:ph type="sldNum" sz="quarter" idx="3"/>
          </p:nvPr>
        </p:nvSpPr>
        <p:spPr>
          <a:xfrm>
            <a:off x="4143064" y="9120156"/>
            <a:ext cx="3170475" cy="479403"/>
          </a:xfrm>
          <a:prstGeom prst="rect">
            <a:avLst/>
          </a:prstGeom>
        </p:spPr>
        <p:txBody>
          <a:bodyPr vert="horz" lIns="95079" tIns="47540" rIns="95079" bIns="47540" rtlCol="0" anchor="b"/>
          <a:lstStyle>
            <a:lvl1pPr algn="r">
              <a:defRPr sz="1200"/>
            </a:lvl1pPr>
          </a:lstStyle>
          <a:p>
            <a:fld id="{B56A7858-3DBE-4A26-A6C7-9697A22D9BB3}" type="slidenum">
              <a:rPr lang="en-US" smtClean="0"/>
              <a:pPr/>
              <a:t>‹#›</a:t>
            </a:fld>
            <a:endParaRPr lang="en-US"/>
          </a:p>
        </p:txBody>
      </p:sp>
    </p:spTree>
    <p:extLst>
      <p:ext uri="{BB962C8B-B14F-4D97-AF65-F5344CB8AC3E}">
        <p14:creationId xmlns="" xmlns:p14="http://schemas.microsoft.com/office/powerpoint/2010/main" val="2093648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8" tIns="48329" rIns="96658" bIns="48329" rtlCol="0"/>
          <a:lstStyle>
            <a:lvl1pPr algn="l">
              <a:defRPr sz="12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8" tIns="48329" rIns="96658" bIns="48329" rtlCol="0"/>
          <a:lstStyle>
            <a:lvl1pPr algn="r">
              <a:defRPr sz="1200"/>
            </a:lvl1pPr>
          </a:lstStyle>
          <a:p>
            <a:fld id="{18E0D10C-F3DD-4CBB-AF1F-1E2BDAD93607}" type="datetimeFigureOut">
              <a:rPr lang="en-US" smtClean="0"/>
              <a:pPr/>
              <a:t>10/16/2017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8" tIns="48329" rIns="96658" bIns="48329"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8" tIns="48329" rIns="96658" bIns="483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8" tIns="48329" rIns="96658" bIns="48329"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8" tIns="48329" rIns="96658" bIns="48329" rtlCol="0" anchor="b"/>
          <a:lstStyle>
            <a:lvl1pPr algn="r">
              <a:defRPr sz="1200"/>
            </a:lvl1pPr>
          </a:lstStyle>
          <a:p>
            <a:fld id="{BF063B5D-EC0F-4E37-A79E-0FAB79B10A29}" type="slidenum">
              <a:rPr lang="en-US" smtClean="0"/>
              <a:pPr/>
              <a:t>‹#›</a:t>
            </a:fld>
            <a:endParaRPr lang="en-US"/>
          </a:p>
        </p:txBody>
      </p:sp>
    </p:spTree>
    <p:extLst>
      <p:ext uri="{BB962C8B-B14F-4D97-AF65-F5344CB8AC3E}">
        <p14:creationId xmlns="" xmlns:p14="http://schemas.microsoft.com/office/powerpoint/2010/main" val="129955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63B5D-EC0F-4E37-A79E-0FAB79B10A29}" type="slidenum">
              <a:rPr lang="en-US" smtClean="0"/>
              <a:pPr/>
              <a:t>16</a:t>
            </a:fld>
            <a:endParaRPr lang="en-US"/>
          </a:p>
        </p:txBody>
      </p:sp>
    </p:spTree>
    <p:extLst>
      <p:ext uri="{BB962C8B-B14F-4D97-AF65-F5344CB8AC3E}">
        <p14:creationId xmlns="" xmlns:p14="http://schemas.microsoft.com/office/powerpoint/2010/main" val="356037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63B5D-EC0F-4E37-A79E-0FAB79B10A29}" type="slidenum">
              <a:rPr lang="en-US" smtClean="0"/>
              <a:pPr/>
              <a:t>17</a:t>
            </a:fld>
            <a:endParaRPr lang="en-US"/>
          </a:p>
        </p:txBody>
      </p:sp>
    </p:spTree>
    <p:extLst>
      <p:ext uri="{BB962C8B-B14F-4D97-AF65-F5344CB8AC3E}">
        <p14:creationId xmlns="" xmlns:p14="http://schemas.microsoft.com/office/powerpoint/2010/main" val="356037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5D201-D4CD-438A-8D0A-3EE8833F0DC3}" type="datetime1">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2ABA3-9A1F-4CDD-8C1A-5F7D46BFD3A7}" type="datetime1">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3DBCC-B8DB-4EC7-8C47-0E1B8DDA712B}" type="datetime1">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1D3D-5EDC-4649-8908-4DC462BFBA15}" type="datetime1">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97430-9ECB-49F9-9E8C-8BD7C343C69C}" type="datetime1">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F5341-23B6-494F-821B-AAA0F2117030}" type="datetime1">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3165D-8A6D-4B50-B15E-A54DD1D62EA6}" type="datetime1">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4F4931-49F5-45C0-A79F-CF25FAEB10AD}" type="datetime1">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727EF-257F-432D-9F46-47E5D1CCF9F0}" type="datetime1">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80329-560C-4FDE-AC8A-F97FA51221DF}" type="datetime1">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680BD-411A-464D-8EC1-10F1C72E3BB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3C7741-2C48-4F1F-97C1-84CC431D04B8}" type="datetime1">
              <a:rPr lang="en-US" smtClean="0"/>
              <a:pPr/>
              <a:t>10/16/2017</a:t>
            </a:fld>
            <a:endParaRPr lang="en-US"/>
          </a:p>
        </p:txBody>
      </p:sp>
      <p:sp>
        <p:nvSpPr>
          <p:cNvPr id="9" name="Slide Number Placeholder 8"/>
          <p:cNvSpPr>
            <a:spLocks noGrp="1"/>
          </p:cNvSpPr>
          <p:nvPr>
            <p:ph type="sldNum" sz="quarter" idx="11"/>
          </p:nvPr>
        </p:nvSpPr>
        <p:spPr/>
        <p:txBody>
          <a:bodyPr/>
          <a:lstStyle/>
          <a:p>
            <a:fld id="{1A0680BD-411A-464D-8EC1-10F1C72E3BB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0680BD-411A-464D-8EC1-10F1C72E3BB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6C77109-7A6E-49D0-93A7-2C0991A2B4AB}" type="datetime1">
              <a:rPr lang="en-US" smtClean="0"/>
              <a:pPr/>
              <a:t>10/16/2017</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7620000" cy="1143000"/>
          </a:xfrm>
        </p:spPr>
        <p:txBody>
          <a:bodyPr/>
          <a:lstStyle/>
          <a:p>
            <a:r>
              <a:rPr lang="en-US" sz="4000" b="1" dirty="0"/>
              <a:t>HOM - Process Analysis Methods</a:t>
            </a:r>
            <a:endParaRPr lang="en-US" sz="4000"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a:t>
            </a:fld>
            <a:endParaRPr lang="en-US"/>
          </a:p>
        </p:txBody>
      </p:sp>
    </p:spTree>
    <p:extLst>
      <p:ext uri="{BB962C8B-B14F-4D97-AF65-F5344CB8AC3E}">
        <p14:creationId xmlns="" xmlns:p14="http://schemas.microsoft.com/office/powerpoint/2010/main" val="425121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sz="2800" b="1" dirty="0">
                <a:solidFill>
                  <a:schemeClr val="tx1"/>
                </a:solidFill>
                <a:latin typeface="+mn-lt"/>
                <a:ea typeface="+mn-ea"/>
                <a:cs typeface="+mn-cs"/>
              </a:rPr>
              <a:t/>
            </a:r>
            <a:br>
              <a:rPr lang="en-US" sz="2800" b="1" dirty="0">
                <a:solidFill>
                  <a:schemeClr val="tx1"/>
                </a:solidFill>
                <a:latin typeface="+mn-lt"/>
                <a:ea typeface="+mn-ea"/>
                <a:cs typeface="+mn-cs"/>
              </a:rPr>
            </a:br>
            <a:r>
              <a:rPr lang="en-US" sz="2800" b="1" dirty="0">
                <a:solidFill>
                  <a:schemeClr val="tx1"/>
                </a:solidFill>
                <a:latin typeface="+mn-lt"/>
                <a:ea typeface="+mn-ea"/>
                <a:cs typeface="+mn-cs"/>
              </a:rPr>
              <a:t/>
            </a:r>
            <a:br>
              <a:rPr lang="en-US" sz="2800" b="1" dirty="0">
                <a:solidFill>
                  <a:schemeClr val="tx1"/>
                </a:solidFill>
                <a:latin typeface="+mn-lt"/>
                <a:ea typeface="+mn-ea"/>
                <a:cs typeface="+mn-cs"/>
              </a:rPr>
            </a:br>
            <a:r>
              <a:rPr lang="en-US" sz="2800" b="1" dirty="0">
                <a:solidFill>
                  <a:schemeClr val="tx1"/>
                </a:solidFill>
                <a:latin typeface="+mn-lt"/>
                <a:ea typeface="+mn-ea"/>
                <a:cs typeface="+mn-cs"/>
              </a:rPr>
              <a:t>Enter time units data</a:t>
            </a:r>
            <a:r>
              <a:rPr lang="en-US" sz="4800" b="1" dirty="0"/>
              <a:t/>
            </a:r>
            <a:br>
              <a:rPr lang="en-US" sz="4800" b="1" dirty="0"/>
            </a:br>
            <a:endParaRPr lang="en-US" dirty="0"/>
          </a:p>
        </p:txBody>
      </p:sp>
      <p:sp>
        <p:nvSpPr>
          <p:cNvPr id="3" name="Content Placeholder 2"/>
          <p:cNvSpPr>
            <a:spLocks noGrp="1"/>
          </p:cNvSpPr>
          <p:nvPr>
            <p:ph idx="1"/>
          </p:nvPr>
        </p:nvSpPr>
        <p:spPr>
          <a:xfrm>
            <a:off x="457200" y="1905000"/>
            <a:ext cx="7620000" cy="4800600"/>
          </a:xfrm>
        </p:spPr>
        <p:txBody>
          <a:bodyPr>
            <a:normAutofit/>
          </a:bodyPr>
          <a:lstStyle/>
          <a:p>
            <a:endParaRPr lang="en-US" dirty="0"/>
          </a:p>
          <a:p>
            <a:endParaRPr lang="en-US" dirty="0"/>
          </a:p>
          <a:p>
            <a:endParaRPr lang="en-US" dirty="0"/>
          </a:p>
          <a:p>
            <a:endParaRPr lang="en-US" dirty="0"/>
          </a:p>
          <a:p>
            <a:endParaRPr lang="en-US" dirty="0"/>
          </a:p>
          <a:p>
            <a:r>
              <a:rPr lang="en-US" dirty="0"/>
              <a:t>Why do we allow different time units? It is sometime convenient to specify demand per month, processing time in minutes and simulation over a year.</a:t>
            </a:r>
          </a:p>
          <a:p>
            <a:r>
              <a:rPr lang="en-US" dirty="0"/>
              <a:t>Available units are minutes, hours, days, months and year.</a:t>
            </a:r>
          </a:p>
          <a:p>
            <a:r>
              <a:rPr lang="en-US" dirty="0"/>
              <a:t>Default conversion factors are specified that can be overridden by the user.</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10</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04800" y="838200"/>
            <a:ext cx="7653337" cy="2998587"/>
          </a:xfrm>
          <a:prstGeom prst="rect">
            <a:avLst/>
          </a:prstGeom>
          <a:noFill/>
          <a:ln w="9525">
            <a:noFill/>
            <a:miter lim="800000"/>
            <a:headEnd/>
            <a:tailEnd/>
          </a:ln>
        </p:spPr>
      </p:pic>
    </p:spTree>
    <p:extLst>
      <p:ext uri="{BB962C8B-B14F-4D97-AF65-F5344CB8AC3E}">
        <p14:creationId xmlns="" xmlns:p14="http://schemas.microsoft.com/office/powerpoint/2010/main" val="168935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0680BD-411A-464D-8EC1-10F1C72E3BB0}" type="slidenum">
              <a:rPr lang="en-US" smtClean="0"/>
              <a:pPr/>
              <a:t>11</a:t>
            </a:fld>
            <a:endParaRPr lang="en-US"/>
          </a:p>
        </p:txBody>
      </p:sp>
      <p:sp>
        <p:nvSpPr>
          <p:cNvPr id="6" name="Title 1"/>
          <p:cNvSpPr>
            <a:spLocks noGrp="1"/>
          </p:cNvSpPr>
          <p:nvPr>
            <p:ph type="title"/>
          </p:nvPr>
        </p:nvSpPr>
        <p:spPr>
          <a:xfrm>
            <a:off x="457200" y="0"/>
            <a:ext cx="7620000" cy="1143000"/>
          </a:xfrm>
        </p:spPr>
        <p:txBody>
          <a:bodyPr/>
          <a:lstStyle/>
          <a:p>
            <a:r>
              <a:rPr lang="en-US" sz="2800" b="1" dirty="0">
                <a:solidFill>
                  <a:schemeClr val="tx1"/>
                </a:solidFill>
                <a:latin typeface="+mn-lt"/>
                <a:ea typeface="+mn-ea"/>
                <a:cs typeface="+mn-cs"/>
              </a:rPr>
              <a:t>Click ‘Continue: Step 2’ button</a:t>
            </a:r>
            <a:endParaRPr lang="en-US" dirty="0"/>
          </a:p>
        </p:txBody>
      </p:sp>
      <p:sp>
        <p:nvSpPr>
          <p:cNvPr id="7" name="TextBox 6"/>
          <p:cNvSpPr txBox="1"/>
          <p:nvPr/>
        </p:nvSpPr>
        <p:spPr>
          <a:xfrm>
            <a:off x="304800" y="1524000"/>
            <a:ext cx="7543800" cy="2585323"/>
          </a:xfrm>
          <a:prstGeom prst="rect">
            <a:avLst/>
          </a:prstGeom>
          <a:noFill/>
        </p:spPr>
        <p:txBody>
          <a:bodyPr wrap="square" rtlCol="0">
            <a:spAutoFit/>
          </a:bodyPr>
          <a:lstStyle/>
          <a:p>
            <a:pPr hangingPunct="0"/>
            <a:r>
              <a:rPr lang="en-US" b="1" dirty="0"/>
              <a:t>Warning</a:t>
            </a:r>
            <a:r>
              <a:rPr lang="en-US" dirty="0"/>
              <a:t>: Once you go to Step 2 returning is not possible without deletion of all data.</a:t>
            </a:r>
          </a:p>
          <a:p>
            <a:pPr hangingPunct="0"/>
            <a:endParaRPr lang="en-US" dirty="0"/>
          </a:p>
          <a:p>
            <a:pPr hangingPunct="0"/>
            <a:r>
              <a:rPr lang="en-US" b="1" dirty="0"/>
              <a:t>Warning</a:t>
            </a:r>
            <a:r>
              <a:rPr lang="en-US" dirty="0"/>
              <a:t>: Make sure you have specified all the names of the machines, products and </a:t>
            </a:r>
            <a:r>
              <a:rPr lang="en-US" dirty="0" err="1"/>
              <a:t>workcenters</a:t>
            </a:r>
            <a:r>
              <a:rPr lang="en-US" dirty="0"/>
              <a:t>. There is a work around which is some what cumbersome if you forgot to name a machine. Before going back to Step 1 you can save the current data. Then, go to step1, reload the saved data, then add the name of the machine that you forgot.</a:t>
            </a:r>
          </a:p>
          <a:p>
            <a:endParaRPr lang="en-US" dirty="0"/>
          </a:p>
        </p:txBody>
      </p:sp>
    </p:spTree>
    <p:extLst>
      <p:ext uri="{BB962C8B-B14F-4D97-AF65-F5344CB8AC3E}">
        <p14:creationId xmlns="" xmlns:p14="http://schemas.microsoft.com/office/powerpoint/2010/main" val="344157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0680BD-411A-464D-8EC1-10F1C72E3BB0}" type="slidenum">
              <a:rPr lang="en-US" smtClean="0"/>
              <a:pPr/>
              <a:t>12</a:t>
            </a:fld>
            <a:endParaRPr lang="en-US"/>
          </a:p>
        </p:txBody>
      </p:sp>
      <p:sp>
        <p:nvSpPr>
          <p:cNvPr id="6" name="Title 1"/>
          <p:cNvSpPr>
            <a:spLocks noGrp="1"/>
          </p:cNvSpPr>
          <p:nvPr>
            <p:ph type="title"/>
          </p:nvPr>
        </p:nvSpPr>
        <p:spPr>
          <a:xfrm>
            <a:off x="457200" y="0"/>
            <a:ext cx="7620000" cy="1143000"/>
          </a:xfrm>
        </p:spPr>
        <p:txBody>
          <a:bodyPr/>
          <a:lstStyle/>
          <a:p>
            <a:pPr marL="114300" indent="0"/>
            <a:r>
              <a:rPr lang="en-US" sz="2800" b="1" dirty="0"/>
              <a:t>Step II: Enter </a:t>
            </a:r>
            <a:r>
              <a:rPr lang="en-US" sz="2800" b="1" dirty="0" err="1"/>
              <a:t>workcenters</a:t>
            </a:r>
            <a:r>
              <a:rPr lang="en-US" sz="2800" b="1" dirty="0"/>
              <a:t> (Machines) data</a:t>
            </a:r>
          </a:p>
        </p:txBody>
      </p:sp>
      <p:pic>
        <p:nvPicPr>
          <p:cNvPr id="4098" name="Picture 2"/>
          <p:cNvPicPr>
            <a:picLocks noChangeAspect="1" noChangeArrowheads="1"/>
          </p:cNvPicPr>
          <p:nvPr/>
        </p:nvPicPr>
        <p:blipFill>
          <a:blip r:embed="rId2" cstate="print"/>
          <a:srcRect/>
          <a:stretch>
            <a:fillRect/>
          </a:stretch>
        </p:blipFill>
        <p:spPr bwMode="auto">
          <a:xfrm>
            <a:off x="609600" y="990600"/>
            <a:ext cx="6970713" cy="1981200"/>
          </a:xfrm>
          <a:prstGeom prst="rect">
            <a:avLst/>
          </a:prstGeom>
          <a:noFill/>
          <a:ln w="9525">
            <a:noFill/>
            <a:miter lim="800000"/>
            <a:headEnd/>
            <a:tailEnd/>
          </a:ln>
        </p:spPr>
      </p:pic>
      <p:sp>
        <p:nvSpPr>
          <p:cNvPr id="8" name="TextBox 7"/>
          <p:cNvSpPr txBox="1"/>
          <p:nvPr/>
        </p:nvSpPr>
        <p:spPr>
          <a:xfrm>
            <a:off x="762000" y="3352800"/>
            <a:ext cx="7620000" cy="4524315"/>
          </a:xfrm>
          <a:prstGeom prst="rect">
            <a:avLst/>
          </a:prstGeom>
          <a:noFill/>
        </p:spPr>
        <p:txBody>
          <a:bodyPr wrap="square" rtlCol="0">
            <a:spAutoFit/>
          </a:bodyPr>
          <a:lstStyle/>
          <a:p>
            <a:r>
              <a:rPr lang="en-US" dirty="0"/>
              <a:t>Number of identical machines: In service operations if no machine is involved just make this equal to the number of workers.</a:t>
            </a:r>
          </a:p>
          <a:p>
            <a:endParaRPr lang="en-US" dirty="0"/>
          </a:p>
          <a:p>
            <a:r>
              <a:rPr lang="en-US" dirty="0"/>
              <a:t>Maximum units processed: This is maximum number of units that be processed at a time without requiring another set up. This is very useful to break up a lot for a batch process or share the set up time when demand comes in </a:t>
            </a:r>
            <a:r>
              <a:rPr lang="en-US" dirty="0" err="1"/>
              <a:t>ordersize</a:t>
            </a:r>
            <a:r>
              <a:rPr lang="en-US" dirty="0"/>
              <a:t> greater than 1. </a:t>
            </a:r>
          </a:p>
          <a:p>
            <a:endParaRPr lang="en-US" dirty="0"/>
          </a:p>
          <a:p>
            <a:r>
              <a:rPr lang="en-US" dirty="0"/>
              <a:t>SCV: The squared coefficient of variation is the variance divided by the square of the mean. A deterministic processing time has SCV = 0. Exponential processing times have SCV = 1. Default value = 0.3. You can override these values in next step.</a:t>
            </a:r>
          </a:p>
          <a:p>
            <a:endParaRPr lang="en-US" dirty="0"/>
          </a:p>
          <a:p>
            <a:endParaRPr lang="en-US" dirty="0"/>
          </a:p>
          <a:p>
            <a:endParaRPr lang="en-US" dirty="0"/>
          </a:p>
          <a:p>
            <a:endParaRPr lang="en-US" dirty="0"/>
          </a:p>
        </p:txBody>
      </p:sp>
      <p:sp>
        <p:nvSpPr>
          <p:cNvPr id="9" name="Oval 8"/>
          <p:cNvSpPr/>
          <p:nvPr/>
        </p:nvSpPr>
        <p:spPr>
          <a:xfrm>
            <a:off x="2743200" y="1371600"/>
            <a:ext cx="1524000" cy="1219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09564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0680BD-411A-464D-8EC1-10F1C72E3BB0}" type="slidenum">
              <a:rPr lang="en-US" smtClean="0"/>
              <a:pPr/>
              <a:t>13</a:t>
            </a:fld>
            <a:endParaRPr lang="en-US"/>
          </a:p>
        </p:txBody>
      </p:sp>
      <p:sp>
        <p:nvSpPr>
          <p:cNvPr id="5" name="Title 1"/>
          <p:cNvSpPr>
            <a:spLocks noGrp="1"/>
          </p:cNvSpPr>
          <p:nvPr>
            <p:ph type="title"/>
          </p:nvPr>
        </p:nvSpPr>
        <p:spPr>
          <a:xfrm>
            <a:off x="457200" y="76200"/>
            <a:ext cx="7620000" cy="1143000"/>
          </a:xfrm>
        </p:spPr>
        <p:txBody>
          <a:bodyPr/>
          <a:lstStyle/>
          <a:p>
            <a:pPr marL="114300" indent="0"/>
            <a:r>
              <a:rPr lang="en-US" sz="2800" b="1" dirty="0"/>
              <a:t>Step II: Enter </a:t>
            </a:r>
            <a:r>
              <a:rPr lang="en-US" sz="2800" b="1" dirty="0" err="1"/>
              <a:t>workcenters</a:t>
            </a:r>
            <a:r>
              <a:rPr lang="en-US" sz="2800" b="1" dirty="0"/>
              <a:t> (Machines) data</a:t>
            </a:r>
          </a:p>
        </p:txBody>
      </p:sp>
      <p:pic>
        <p:nvPicPr>
          <p:cNvPr id="6" name="Picture 2"/>
          <p:cNvPicPr>
            <a:picLocks noChangeAspect="1" noChangeArrowheads="1"/>
          </p:cNvPicPr>
          <p:nvPr/>
        </p:nvPicPr>
        <p:blipFill>
          <a:blip r:embed="rId2" cstate="print"/>
          <a:srcRect/>
          <a:stretch>
            <a:fillRect/>
          </a:stretch>
        </p:blipFill>
        <p:spPr bwMode="auto">
          <a:xfrm>
            <a:off x="609600" y="1066800"/>
            <a:ext cx="6970713" cy="1981200"/>
          </a:xfrm>
          <a:prstGeom prst="rect">
            <a:avLst/>
          </a:prstGeom>
          <a:noFill/>
          <a:ln w="9525">
            <a:noFill/>
            <a:miter lim="800000"/>
            <a:headEnd/>
            <a:tailEnd/>
          </a:ln>
        </p:spPr>
      </p:pic>
      <p:sp>
        <p:nvSpPr>
          <p:cNvPr id="7" name="TextBox 6"/>
          <p:cNvSpPr txBox="1"/>
          <p:nvPr/>
        </p:nvSpPr>
        <p:spPr>
          <a:xfrm>
            <a:off x="533401" y="3505200"/>
            <a:ext cx="7848599" cy="2862322"/>
          </a:xfrm>
          <a:prstGeom prst="rect">
            <a:avLst/>
          </a:prstGeom>
          <a:noFill/>
        </p:spPr>
        <p:txBody>
          <a:bodyPr wrap="square" rtlCol="0">
            <a:spAutoFit/>
          </a:bodyPr>
          <a:lstStyle/>
          <a:p>
            <a:r>
              <a:rPr lang="en-US" dirty="0"/>
              <a:t>The scheduling rule will postpone the processing of a job if the lot size can be made as close to the maximum units (i.e., 3) as possible by waiting. The </a:t>
            </a:r>
            <a:r>
              <a:rPr lang="en-US" dirty="0" err="1"/>
              <a:t>workcenter</a:t>
            </a:r>
            <a:r>
              <a:rPr lang="en-US" dirty="0"/>
              <a:t> is programmed to wait for the rest of the order to arrive at the </a:t>
            </a:r>
            <a:r>
              <a:rPr lang="en-US" dirty="0" err="1"/>
              <a:t>workcenter</a:t>
            </a:r>
            <a:r>
              <a:rPr lang="en-US" dirty="0"/>
              <a:t>.</a:t>
            </a:r>
          </a:p>
          <a:p>
            <a:endParaRPr lang="en-US" dirty="0"/>
          </a:p>
          <a:p>
            <a:r>
              <a:rPr lang="en-US" dirty="0"/>
              <a:t>Setup saving algorithm:  If checked the </a:t>
            </a:r>
            <a:r>
              <a:rPr lang="en-US" dirty="0" err="1"/>
              <a:t>workcenter</a:t>
            </a:r>
            <a:r>
              <a:rPr lang="en-US" dirty="0"/>
              <a:t> will not incur an additional setup if another lot of the same product is waiting and can be processed. </a:t>
            </a:r>
          </a:p>
          <a:p>
            <a:endParaRPr lang="en-US" dirty="0"/>
          </a:p>
          <a:p>
            <a:r>
              <a:rPr lang="en-US" i="1" dirty="0"/>
              <a:t>This version of HOM can not combine different orders and use a common set up except when set up saving is selected</a:t>
            </a:r>
            <a:r>
              <a:rPr lang="en-US" dirty="0"/>
              <a:t>.</a:t>
            </a:r>
          </a:p>
        </p:txBody>
      </p:sp>
      <p:sp>
        <p:nvSpPr>
          <p:cNvPr id="8" name="Oval 7"/>
          <p:cNvSpPr/>
          <p:nvPr/>
        </p:nvSpPr>
        <p:spPr>
          <a:xfrm>
            <a:off x="3124200" y="2362200"/>
            <a:ext cx="2362200" cy="7620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685800" y="1143000"/>
            <a:ext cx="6970713" cy="1638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A0680BD-411A-464D-8EC1-10F1C72E3BB0}" type="slidenum">
              <a:rPr lang="en-US" smtClean="0"/>
              <a:pPr/>
              <a:t>14</a:t>
            </a:fld>
            <a:endParaRPr lang="en-US"/>
          </a:p>
        </p:txBody>
      </p:sp>
      <p:sp>
        <p:nvSpPr>
          <p:cNvPr id="6" name="Title 1"/>
          <p:cNvSpPr>
            <a:spLocks noGrp="1"/>
          </p:cNvSpPr>
          <p:nvPr>
            <p:ph type="title"/>
          </p:nvPr>
        </p:nvSpPr>
        <p:spPr>
          <a:xfrm>
            <a:off x="457200" y="0"/>
            <a:ext cx="7620000" cy="1143000"/>
          </a:xfrm>
        </p:spPr>
        <p:txBody>
          <a:bodyPr/>
          <a:lstStyle/>
          <a:p>
            <a:r>
              <a:rPr lang="en-US" sz="2800" b="1" dirty="0"/>
              <a:t>Step II: Enter </a:t>
            </a:r>
            <a:r>
              <a:rPr lang="en-US" sz="2800" b="1" dirty="0" err="1"/>
              <a:t>workcenters</a:t>
            </a:r>
            <a:r>
              <a:rPr lang="en-US" sz="2800" b="1" dirty="0"/>
              <a:t> (Machines) data</a:t>
            </a:r>
            <a:endParaRPr lang="en-US" dirty="0"/>
          </a:p>
        </p:txBody>
      </p:sp>
      <p:sp>
        <p:nvSpPr>
          <p:cNvPr id="7" name="Oval 6"/>
          <p:cNvSpPr/>
          <p:nvPr/>
        </p:nvSpPr>
        <p:spPr>
          <a:xfrm>
            <a:off x="5791200" y="1447800"/>
            <a:ext cx="2209800" cy="16764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57200" y="2776478"/>
            <a:ext cx="8229600" cy="3970318"/>
          </a:xfrm>
          <a:prstGeom prst="rect">
            <a:avLst/>
          </a:prstGeom>
        </p:spPr>
        <p:txBody>
          <a:bodyPr wrap="square">
            <a:spAutoFit/>
          </a:bodyPr>
          <a:lstStyle/>
          <a:p>
            <a:r>
              <a:rPr lang="en-US" b="1" dirty="0"/>
              <a:t>One unit at a time</a:t>
            </a:r>
          </a:p>
          <a:p>
            <a:endParaRPr lang="en-US" dirty="0"/>
          </a:p>
          <a:p>
            <a:r>
              <a:rPr lang="en-US" dirty="0"/>
              <a:t>This is the model of a machine that has setup as well as run time. Nothing else can be done on this machine during its setup and run time. </a:t>
            </a:r>
            <a:r>
              <a:rPr lang="en-US" i="1" dirty="0"/>
              <a:t>The machine setup is finished after the maximum of the machine setup time and the labor setup time has elapsed</a:t>
            </a:r>
            <a:r>
              <a:rPr lang="en-US" dirty="0"/>
              <a:t>.  </a:t>
            </a:r>
          </a:p>
          <a:p>
            <a:endParaRPr lang="en-US" dirty="0"/>
          </a:p>
          <a:p>
            <a:r>
              <a:rPr lang="en-US" dirty="0"/>
              <a:t>The machine is considered to be free after the setup is completed and a duration equal to the machine run time has elapsed. Labor is considered to be free after the setup time for labor plus the run time (if any) for the labor has been completed. </a:t>
            </a:r>
          </a:p>
          <a:p>
            <a:endParaRPr lang="en-US" dirty="0"/>
          </a:p>
          <a:p>
            <a:r>
              <a:rPr lang="en-US" dirty="0"/>
              <a:t>The job is completed after the setup has been finished and an additional duration equal to the maximum of the machine and labor run times has elapsed. </a:t>
            </a:r>
          </a:p>
          <a:p>
            <a:endParaRPr lang="en-US" dirty="0"/>
          </a:p>
          <a:p>
            <a:r>
              <a:rPr lang="en-US" i="1" dirty="0"/>
              <a:t>Make sandwich is similar to take order.</a:t>
            </a:r>
          </a:p>
        </p:txBody>
      </p:sp>
    </p:spTree>
    <p:extLst>
      <p:ext uri="{BB962C8B-B14F-4D97-AF65-F5344CB8AC3E}">
        <p14:creationId xmlns="" xmlns:p14="http://schemas.microsoft.com/office/powerpoint/2010/main" val="665340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9600" y="1295400"/>
            <a:ext cx="6970713" cy="1638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A0680BD-411A-464D-8EC1-10F1C72E3BB0}" type="slidenum">
              <a:rPr lang="en-US" smtClean="0"/>
              <a:pPr/>
              <a:t>15</a:t>
            </a:fld>
            <a:endParaRPr lang="en-US"/>
          </a:p>
        </p:txBody>
      </p:sp>
      <p:sp>
        <p:nvSpPr>
          <p:cNvPr id="6" name="Title 1"/>
          <p:cNvSpPr>
            <a:spLocks noGrp="1"/>
          </p:cNvSpPr>
          <p:nvPr>
            <p:ph type="title"/>
          </p:nvPr>
        </p:nvSpPr>
        <p:spPr>
          <a:xfrm>
            <a:off x="457200" y="0"/>
            <a:ext cx="7620000" cy="1143000"/>
          </a:xfrm>
        </p:spPr>
        <p:txBody>
          <a:bodyPr/>
          <a:lstStyle/>
          <a:p>
            <a:r>
              <a:rPr lang="en-US" sz="2800" b="1" dirty="0"/>
              <a:t>Step II: Enter </a:t>
            </a:r>
            <a:r>
              <a:rPr lang="en-US" sz="2800" b="1" dirty="0" err="1"/>
              <a:t>workcenters</a:t>
            </a:r>
            <a:r>
              <a:rPr lang="en-US" sz="2800" b="1" dirty="0"/>
              <a:t> (Machines) data</a:t>
            </a:r>
            <a:endParaRPr lang="en-US" dirty="0"/>
          </a:p>
        </p:txBody>
      </p:sp>
      <p:sp>
        <p:nvSpPr>
          <p:cNvPr id="3" name="Oval 2"/>
          <p:cNvSpPr/>
          <p:nvPr/>
        </p:nvSpPr>
        <p:spPr>
          <a:xfrm>
            <a:off x="5943600" y="2209800"/>
            <a:ext cx="1447800" cy="4191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533401" y="3505200"/>
            <a:ext cx="7239000" cy="3416320"/>
          </a:xfrm>
          <a:prstGeom prst="rect">
            <a:avLst/>
          </a:prstGeom>
          <a:noFill/>
        </p:spPr>
        <p:txBody>
          <a:bodyPr wrap="square" rtlCol="0">
            <a:spAutoFit/>
          </a:bodyPr>
          <a:lstStyle/>
          <a:p>
            <a:r>
              <a:rPr lang="en-US" dirty="0"/>
              <a:t>We have chosen to model the Pay step as a batch process.</a:t>
            </a:r>
          </a:p>
          <a:p>
            <a:endParaRPr lang="en-US" dirty="0"/>
          </a:p>
          <a:p>
            <a:r>
              <a:rPr lang="en-US" dirty="0"/>
              <a:t>Any run time specified for a batch process will be ignored.</a:t>
            </a:r>
          </a:p>
          <a:p>
            <a:endParaRPr lang="en-US" dirty="0"/>
          </a:p>
          <a:p>
            <a:r>
              <a:rPr lang="en-US" dirty="0"/>
              <a:t>The entire order (up to the capacity limit – Maximum units processed) will be processed in one batch.</a:t>
            </a:r>
          </a:p>
          <a:p>
            <a:endParaRPr lang="en-US" dirty="0"/>
          </a:p>
          <a:p>
            <a:r>
              <a:rPr lang="en-US" i="1" dirty="0"/>
              <a:t>What is continuous flow process?</a:t>
            </a:r>
          </a:p>
          <a:p>
            <a:endParaRPr lang="en-US" dirty="0"/>
          </a:p>
          <a:p>
            <a:r>
              <a:rPr lang="en-US" i="1" dirty="0"/>
              <a:t>Click on continue to step 3. You can go back and forth between these steps. Only remember that changes made without going to step 2 will not get reflected in steps 3 or greater!</a:t>
            </a:r>
          </a:p>
        </p:txBody>
      </p:sp>
    </p:spTree>
    <p:extLst>
      <p:ext uri="{BB962C8B-B14F-4D97-AF65-F5344CB8AC3E}">
        <p14:creationId xmlns="" xmlns:p14="http://schemas.microsoft.com/office/powerpoint/2010/main" val="37807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33400" y="1295400"/>
            <a:ext cx="4267200" cy="990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A0680BD-411A-464D-8EC1-10F1C72E3BB0}" type="slidenum">
              <a:rPr lang="en-US" smtClean="0"/>
              <a:pPr/>
              <a:t>16</a:t>
            </a:fld>
            <a:endParaRPr lang="en-US"/>
          </a:p>
        </p:txBody>
      </p:sp>
      <p:sp>
        <p:nvSpPr>
          <p:cNvPr id="6" name="Title 1"/>
          <p:cNvSpPr>
            <a:spLocks noGrp="1"/>
          </p:cNvSpPr>
          <p:nvPr>
            <p:ph type="title"/>
          </p:nvPr>
        </p:nvSpPr>
        <p:spPr>
          <a:xfrm>
            <a:off x="457200" y="0"/>
            <a:ext cx="7620000" cy="1143000"/>
          </a:xfrm>
        </p:spPr>
        <p:txBody>
          <a:bodyPr/>
          <a:lstStyle/>
          <a:p>
            <a:r>
              <a:rPr lang="en-US" sz="2800" b="1" dirty="0"/>
              <a:t>Step III: Enter  Labor  Data</a:t>
            </a:r>
            <a:endParaRPr lang="en-US" dirty="0"/>
          </a:p>
        </p:txBody>
      </p:sp>
      <p:sp>
        <p:nvSpPr>
          <p:cNvPr id="8" name="Oval 7"/>
          <p:cNvSpPr/>
          <p:nvPr/>
        </p:nvSpPr>
        <p:spPr>
          <a:xfrm>
            <a:off x="2971800" y="1676400"/>
            <a:ext cx="990600" cy="838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33400" y="4191000"/>
            <a:ext cx="6705600" cy="2585323"/>
          </a:xfrm>
          <a:prstGeom prst="rect">
            <a:avLst/>
          </a:prstGeom>
          <a:noFill/>
        </p:spPr>
        <p:txBody>
          <a:bodyPr wrap="square" rtlCol="0">
            <a:spAutoFit/>
          </a:bodyPr>
          <a:lstStyle/>
          <a:p>
            <a:r>
              <a:rPr lang="en-US" dirty="0"/>
              <a:t>We shall assume there is one sandwich maker and one cashier.</a:t>
            </a:r>
          </a:p>
          <a:p>
            <a:endParaRPr lang="en-US" dirty="0"/>
          </a:p>
          <a:p>
            <a:r>
              <a:rPr lang="en-US" dirty="0"/>
              <a:t>Their processing times have a default SCV. We can set these equal to zero to indicate that processing times are deterministic (unless otherwise specified).</a:t>
            </a:r>
          </a:p>
          <a:p>
            <a:endParaRPr lang="en-US" dirty="0"/>
          </a:p>
          <a:p>
            <a:r>
              <a:rPr lang="en-US" i="1" dirty="0"/>
              <a:t>Click to continue to Step 4.</a:t>
            </a:r>
          </a:p>
          <a:p>
            <a:endParaRPr lang="en-US" dirty="0"/>
          </a:p>
          <a:p>
            <a:endParaRPr lang="en-US" dirty="0"/>
          </a:p>
        </p:txBody>
      </p:sp>
      <p:pic>
        <p:nvPicPr>
          <p:cNvPr id="7171" name="Picture 3"/>
          <p:cNvPicPr>
            <a:picLocks noChangeAspect="1" noChangeArrowheads="1"/>
          </p:cNvPicPr>
          <p:nvPr/>
        </p:nvPicPr>
        <p:blipFill>
          <a:blip r:embed="rId4" cstate="print"/>
          <a:srcRect/>
          <a:stretch>
            <a:fillRect/>
          </a:stretch>
        </p:blipFill>
        <p:spPr bwMode="auto">
          <a:xfrm>
            <a:off x="685800" y="2667000"/>
            <a:ext cx="3276600" cy="990600"/>
          </a:xfrm>
          <a:prstGeom prst="rect">
            <a:avLst/>
          </a:prstGeom>
          <a:noFill/>
          <a:ln w="9525">
            <a:noFill/>
            <a:miter lim="800000"/>
            <a:headEnd/>
            <a:tailEnd/>
          </a:ln>
        </p:spPr>
      </p:pic>
    </p:spTree>
    <p:extLst>
      <p:ext uri="{BB962C8B-B14F-4D97-AF65-F5344CB8AC3E}">
        <p14:creationId xmlns="" xmlns:p14="http://schemas.microsoft.com/office/powerpoint/2010/main" val="352858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533400" y="1219200"/>
            <a:ext cx="6970713" cy="11525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A0680BD-411A-464D-8EC1-10F1C72E3BB0}" type="slidenum">
              <a:rPr lang="en-US" smtClean="0"/>
              <a:pPr/>
              <a:t>17</a:t>
            </a:fld>
            <a:endParaRPr lang="en-US"/>
          </a:p>
        </p:txBody>
      </p:sp>
      <p:sp>
        <p:nvSpPr>
          <p:cNvPr id="6" name="Title 1"/>
          <p:cNvSpPr>
            <a:spLocks noGrp="1"/>
          </p:cNvSpPr>
          <p:nvPr>
            <p:ph type="title"/>
          </p:nvPr>
        </p:nvSpPr>
        <p:spPr>
          <a:xfrm>
            <a:off x="457200" y="0"/>
            <a:ext cx="7620000" cy="1143000"/>
          </a:xfrm>
        </p:spPr>
        <p:txBody>
          <a:bodyPr/>
          <a:lstStyle/>
          <a:p>
            <a:r>
              <a:rPr lang="en-US" sz="2800" b="1" dirty="0"/>
              <a:t>Step IV: Enter Products  demand data</a:t>
            </a:r>
            <a:endParaRPr lang="en-US" dirty="0"/>
          </a:p>
        </p:txBody>
      </p:sp>
      <p:sp>
        <p:nvSpPr>
          <p:cNvPr id="7" name="Oval 6"/>
          <p:cNvSpPr/>
          <p:nvPr/>
        </p:nvSpPr>
        <p:spPr>
          <a:xfrm>
            <a:off x="4495800" y="1676400"/>
            <a:ext cx="2209800" cy="8382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p:cNvSpPr txBox="1"/>
          <p:nvPr/>
        </p:nvSpPr>
        <p:spPr>
          <a:xfrm>
            <a:off x="609600" y="3200400"/>
            <a:ext cx="7620000" cy="2862322"/>
          </a:xfrm>
          <a:prstGeom prst="rect">
            <a:avLst/>
          </a:prstGeom>
          <a:noFill/>
        </p:spPr>
        <p:txBody>
          <a:bodyPr wrap="square" rtlCol="0">
            <a:spAutoFit/>
          </a:bodyPr>
          <a:lstStyle/>
          <a:p>
            <a:r>
              <a:rPr lang="en-US" dirty="0"/>
              <a:t>Order Size: This is the order quantity per order  (also called unit of analysis)</a:t>
            </a:r>
          </a:p>
          <a:p>
            <a:r>
              <a:rPr lang="en-US" dirty="0"/>
              <a:t>This should be a whole number!</a:t>
            </a:r>
          </a:p>
          <a:p>
            <a:endParaRPr lang="en-US" dirty="0"/>
          </a:p>
          <a:p>
            <a:r>
              <a:rPr lang="en-US" dirty="0"/>
              <a:t>Demand:  This is the average number of units of demand per unit of time. This can take fractional values. In our example orders arrive every 10 minutes.</a:t>
            </a:r>
          </a:p>
          <a:p>
            <a:endParaRPr lang="en-US" dirty="0"/>
          </a:p>
          <a:p>
            <a:r>
              <a:rPr lang="en-US" dirty="0"/>
              <a:t>SCV</a:t>
            </a:r>
          </a:p>
          <a:p>
            <a:endParaRPr lang="en-US" dirty="0"/>
          </a:p>
          <a:p>
            <a:r>
              <a:rPr lang="en-US" dirty="0"/>
              <a:t>Priority: This can take values 1 through 100. A low value represents high priority!</a:t>
            </a:r>
          </a:p>
        </p:txBody>
      </p:sp>
    </p:spTree>
    <p:extLst>
      <p:ext uri="{BB962C8B-B14F-4D97-AF65-F5344CB8AC3E}">
        <p14:creationId xmlns="" xmlns:p14="http://schemas.microsoft.com/office/powerpoint/2010/main" val="341026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IV: Enter Recipe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18</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152400" y="1905000"/>
            <a:ext cx="8839200" cy="1162259"/>
          </a:xfrm>
          <a:prstGeom prst="rect">
            <a:avLst/>
          </a:prstGeom>
          <a:noFill/>
          <a:ln w="9525">
            <a:noFill/>
            <a:miter lim="800000"/>
            <a:headEnd/>
            <a:tailEnd/>
          </a:ln>
        </p:spPr>
      </p:pic>
      <p:sp>
        <p:nvSpPr>
          <p:cNvPr id="10" name="TextBox 9"/>
          <p:cNvSpPr txBox="1"/>
          <p:nvPr/>
        </p:nvSpPr>
        <p:spPr>
          <a:xfrm>
            <a:off x="457201" y="3124200"/>
            <a:ext cx="8001000" cy="3970318"/>
          </a:xfrm>
          <a:prstGeom prst="rect">
            <a:avLst/>
          </a:prstGeom>
          <a:noFill/>
        </p:spPr>
        <p:txBody>
          <a:bodyPr wrap="square" rtlCol="0">
            <a:spAutoFit/>
          </a:bodyPr>
          <a:lstStyle/>
          <a:p>
            <a:r>
              <a:rPr lang="en-US" dirty="0"/>
              <a:t>Process Step: This is simply a label </a:t>
            </a:r>
          </a:p>
          <a:p>
            <a:endParaRPr lang="en-US" dirty="0"/>
          </a:p>
          <a:p>
            <a:r>
              <a:rPr lang="en-US" dirty="0" err="1"/>
              <a:t>Workcenter</a:t>
            </a:r>
            <a:r>
              <a:rPr lang="en-US" dirty="0"/>
              <a:t> Name: Must be from list in Step 1</a:t>
            </a:r>
          </a:p>
          <a:p>
            <a:endParaRPr lang="en-US" dirty="0"/>
          </a:p>
          <a:p>
            <a:pPr lvl="1"/>
            <a:r>
              <a:rPr lang="en-US" dirty="0"/>
              <a:t>Here we assume that the </a:t>
            </a:r>
            <a:r>
              <a:rPr lang="en-US" dirty="0" err="1"/>
              <a:t>workcenter</a:t>
            </a:r>
            <a:r>
              <a:rPr lang="en-US" dirty="0"/>
              <a:t> do not consume time.</a:t>
            </a:r>
          </a:p>
          <a:p>
            <a:endParaRPr lang="en-US" dirty="0"/>
          </a:p>
          <a:p>
            <a:r>
              <a:rPr lang="en-US" dirty="0"/>
              <a:t>Type of Labor: Must be from list in Step 1</a:t>
            </a:r>
          </a:p>
          <a:p>
            <a:endParaRPr lang="en-US" dirty="0"/>
          </a:p>
          <a:p>
            <a:r>
              <a:rPr lang="en-US" i="1" dirty="0"/>
              <a:t>Notice SCV values are automatically populated using the default values. </a:t>
            </a:r>
          </a:p>
          <a:p>
            <a:r>
              <a:rPr lang="en-US" i="1" dirty="0"/>
              <a:t>These can be over ridden.</a:t>
            </a:r>
          </a:p>
          <a:p>
            <a:endParaRPr lang="en-US" i="1" dirty="0"/>
          </a:p>
          <a:p>
            <a:r>
              <a:rPr lang="en-US" i="1" dirty="0"/>
              <a:t>Continue to Step 5. The hard work is over. Data has been entered and verified to a degree.</a:t>
            </a:r>
          </a:p>
          <a:p>
            <a:endParaRPr lang="en-US" dirty="0"/>
          </a:p>
        </p:txBody>
      </p:sp>
    </p:spTree>
    <p:extLst>
      <p:ext uri="{BB962C8B-B14F-4D97-AF65-F5344CB8AC3E}">
        <p14:creationId xmlns="" xmlns:p14="http://schemas.microsoft.com/office/powerpoint/2010/main" val="97970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V: Select products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19</a:t>
            </a:fld>
            <a:endParaRPr lang="en-US"/>
          </a:p>
        </p:txBody>
      </p:sp>
      <p:pic>
        <p:nvPicPr>
          <p:cNvPr id="10242" name="Picture 2"/>
          <p:cNvPicPr>
            <a:picLocks noChangeAspect="1" noChangeArrowheads="1"/>
          </p:cNvPicPr>
          <p:nvPr/>
        </p:nvPicPr>
        <p:blipFill>
          <a:blip r:embed="rId2" cstate="print"/>
          <a:srcRect l="16000" t="41221" r="43500" b="15573"/>
          <a:stretch>
            <a:fillRect/>
          </a:stretch>
        </p:blipFill>
        <p:spPr bwMode="auto">
          <a:xfrm>
            <a:off x="762000" y="1828800"/>
            <a:ext cx="7406640" cy="4312103"/>
          </a:xfrm>
          <a:prstGeom prst="rect">
            <a:avLst/>
          </a:prstGeom>
          <a:noFill/>
          <a:ln w="9525">
            <a:noFill/>
            <a:miter lim="800000"/>
            <a:headEnd/>
            <a:tailEnd/>
          </a:ln>
        </p:spPr>
      </p:pic>
    </p:spTree>
    <p:extLst>
      <p:ext uri="{BB962C8B-B14F-4D97-AF65-F5344CB8AC3E}">
        <p14:creationId xmlns="" xmlns:p14="http://schemas.microsoft.com/office/powerpoint/2010/main" val="24452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Process Management?</a:t>
            </a:r>
          </a:p>
        </p:txBody>
      </p:sp>
      <p:sp>
        <p:nvSpPr>
          <p:cNvPr id="3" name="Content Placeholder 2"/>
          <p:cNvSpPr>
            <a:spLocks noGrp="1"/>
          </p:cNvSpPr>
          <p:nvPr>
            <p:ph idx="1"/>
          </p:nvPr>
        </p:nvSpPr>
        <p:spPr/>
        <p:txBody>
          <a:bodyPr/>
          <a:lstStyle/>
          <a:p>
            <a:r>
              <a:rPr lang="en-US" dirty="0"/>
              <a:t>Describe a process</a:t>
            </a:r>
          </a:p>
          <a:p>
            <a:endParaRPr lang="en-US" dirty="0"/>
          </a:p>
          <a:p>
            <a:r>
              <a:rPr lang="en-US" dirty="0"/>
              <a:t>Determine resource utilizations</a:t>
            </a:r>
          </a:p>
          <a:p>
            <a:endParaRPr lang="en-US" dirty="0"/>
          </a:p>
          <a:p>
            <a:r>
              <a:rPr lang="en-US" dirty="0"/>
              <a:t>Determine flow times for producing products or services</a:t>
            </a:r>
          </a:p>
          <a:p>
            <a:endParaRPr lang="en-US" dirty="0"/>
          </a:p>
          <a:p>
            <a:r>
              <a:rPr lang="en-US" dirty="0"/>
              <a:t>Do what if analysis</a:t>
            </a:r>
          </a:p>
          <a:p>
            <a:endParaRPr lang="en-US" dirty="0"/>
          </a:p>
          <a:p>
            <a:r>
              <a:rPr lang="en-US" dirty="0"/>
              <a:t>The key problems addressed are whether there is adequate capacity to meet demand? Whether the demand can be met within time? Whether the operating costs are aligned to the generation of revenue?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V: Length of simulation</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20</a:t>
            </a:fld>
            <a:endParaRPr lang="en-US"/>
          </a:p>
        </p:txBody>
      </p:sp>
      <p:pic>
        <p:nvPicPr>
          <p:cNvPr id="11266" name="Picture 2"/>
          <p:cNvPicPr>
            <a:picLocks noChangeAspect="1" noChangeArrowheads="1"/>
          </p:cNvPicPr>
          <p:nvPr/>
        </p:nvPicPr>
        <p:blipFill>
          <a:blip r:embed="rId2" cstate="print"/>
          <a:srcRect t="40305" r="68000" b="32061"/>
          <a:stretch>
            <a:fillRect/>
          </a:stretch>
        </p:blipFill>
        <p:spPr bwMode="auto">
          <a:xfrm>
            <a:off x="609600" y="1981200"/>
            <a:ext cx="5852160" cy="2758387"/>
          </a:xfrm>
          <a:prstGeom prst="rect">
            <a:avLst/>
          </a:prstGeom>
          <a:noFill/>
          <a:ln w="9525">
            <a:noFill/>
            <a:miter lim="800000"/>
            <a:headEnd/>
            <a:tailEnd/>
          </a:ln>
        </p:spPr>
      </p:pic>
      <p:sp>
        <p:nvSpPr>
          <p:cNvPr id="7" name="TextBox 6"/>
          <p:cNvSpPr txBox="1"/>
          <p:nvPr/>
        </p:nvSpPr>
        <p:spPr>
          <a:xfrm>
            <a:off x="533401" y="5105400"/>
            <a:ext cx="7239000" cy="1200329"/>
          </a:xfrm>
          <a:prstGeom prst="rect">
            <a:avLst/>
          </a:prstGeom>
          <a:noFill/>
        </p:spPr>
        <p:txBody>
          <a:bodyPr wrap="square" rtlCol="0">
            <a:spAutoFit/>
          </a:bodyPr>
          <a:lstStyle/>
          <a:p>
            <a:r>
              <a:rPr lang="en-US" dirty="0"/>
              <a:t>The length of the simulation will depend on the process being simulated.</a:t>
            </a:r>
          </a:p>
          <a:p>
            <a:endParaRPr lang="en-US" dirty="0"/>
          </a:p>
          <a:p>
            <a:r>
              <a:rPr lang="en-US" dirty="0"/>
              <a:t>The thumb rule is that the outputs should become “stable” – quantities </a:t>
            </a:r>
            <a:r>
              <a:rPr lang="en-US" dirty="0" smtClean="0"/>
              <a:t>produced per unit time, </a:t>
            </a:r>
            <a:r>
              <a:rPr lang="en-US" dirty="0"/>
              <a:t>flow times, queue lengths etc.</a:t>
            </a:r>
          </a:p>
        </p:txBody>
      </p:sp>
      <p:sp>
        <p:nvSpPr>
          <p:cNvPr id="8" name="TextBox 7"/>
          <p:cNvSpPr txBox="1"/>
          <p:nvPr/>
        </p:nvSpPr>
        <p:spPr>
          <a:xfrm>
            <a:off x="2133600" y="1905000"/>
            <a:ext cx="1902059" cy="369332"/>
          </a:xfrm>
          <a:prstGeom prst="rect">
            <a:avLst/>
          </a:prstGeom>
          <a:noFill/>
        </p:spPr>
        <p:txBody>
          <a:bodyPr wrap="none" rtlCol="0">
            <a:spAutoFit/>
          </a:bodyPr>
          <a:lstStyle/>
          <a:p>
            <a:r>
              <a:rPr lang="en-US" dirty="0">
                <a:solidFill>
                  <a:srgbClr val="FF0000"/>
                </a:solidFill>
              </a:rPr>
              <a:t>Set it to 100 hours</a:t>
            </a:r>
          </a:p>
        </p:txBody>
      </p:sp>
      <p:cxnSp>
        <p:nvCxnSpPr>
          <p:cNvPr id="10" name="Straight Arrow Connector 9"/>
          <p:cNvCxnSpPr/>
          <p:nvPr/>
        </p:nvCxnSpPr>
        <p:spPr>
          <a:xfrm>
            <a:off x="2971800" y="22098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4264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V: Other settings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21</a:t>
            </a:fld>
            <a:endParaRPr lang="en-US"/>
          </a:p>
        </p:txBody>
      </p:sp>
      <p:pic>
        <p:nvPicPr>
          <p:cNvPr id="12290" name="Picture 2"/>
          <p:cNvPicPr>
            <a:picLocks noChangeAspect="1" noChangeArrowheads="1"/>
          </p:cNvPicPr>
          <p:nvPr/>
        </p:nvPicPr>
        <p:blipFill>
          <a:blip r:embed="rId2" cstate="print"/>
          <a:srcRect/>
          <a:stretch>
            <a:fillRect/>
          </a:stretch>
        </p:blipFill>
        <p:spPr bwMode="auto">
          <a:xfrm>
            <a:off x="228600" y="1676400"/>
            <a:ext cx="7951787" cy="3419475"/>
          </a:xfrm>
          <a:prstGeom prst="rect">
            <a:avLst/>
          </a:prstGeom>
          <a:noFill/>
          <a:ln w="9525">
            <a:noFill/>
            <a:miter lim="800000"/>
            <a:headEnd/>
            <a:tailEnd/>
          </a:ln>
        </p:spPr>
      </p:pic>
      <p:sp>
        <p:nvSpPr>
          <p:cNvPr id="7" name="TextBox 6"/>
          <p:cNvSpPr txBox="1"/>
          <p:nvPr/>
        </p:nvSpPr>
        <p:spPr>
          <a:xfrm>
            <a:off x="609600" y="5334000"/>
            <a:ext cx="7620000" cy="1477328"/>
          </a:xfrm>
          <a:prstGeom prst="rect">
            <a:avLst/>
          </a:prstGeom>
          <a:noFill/>
        </p:spPr>
        <p:txBody>
          <a:bodyPr wrap="square" rtlCol="0">
            <a:spAutoFit/>
          </a:bodyPr>
          <a:lstStyle/>
          <a:p>
            <a:pPr>
              <a:buFont typeface="Arial" pitchFamily="34" charset="0"/>
              <a:buChar char="•"/>
            </a:pPr>
            <a:r>
              <a:rPr lang="en-US" dirty="0"/>
              <a:t> You can choose to trace job flows at two </a:t>
            </a:r>
            <a:r>
              <a:rPr lang="en-US" dirty="0" err="1"/>
              <a:t>workcenters</a:t>
            </a:r>
            <a:r>
              <a:rPr lang="en-US" dirty="0"/>
              <a:t> (to study in detail job flow)</a:t>
            </a:r>
          </a:p>
          <a:p>
            <a:pPr>
              <a:buFont typeface="Arial" pitchFamily="34" charset="0"/>
              <a:buChar char="•"/>
            </a:pPr>
            <a:r>
              <a:rPr lang="en-US" dirty="0"/>
              <a:t> Sometimes to reduce congestion one might like to attend the most utilized </a:t>
            </a:r>
            <a:r>
              <a:rPr lang="en-US" dirty="0" err="1"/>
              <a:t>workcenter</a:t>
            </a:r>
            <a:r>
              <a:rPr lang="en-US" dirty="0"/>
              <a:t> when there is a choice to be made.</a:t>
            </a:r>
          </a:p>
          <a:p>
            <a:pPr>
              <a:buFont typeface="Arial" pitchFamily="34" charset="0"/>
              <a:buChar char="•"/>
            </a:pPr>
            <a:r>
              <a:rPr lang="en-US" dirty="0"/>
              <a:t> First compute theoretical utilization levels to check your model!</a:t>
            </a:r>
          </a:p>
        </p:txBody>
      </p:sp>
    </p:spTree>
    <p:extLst>
      <p:ext uri="{BB962C8B-B14F-4D97-AF65-F5344CB8AC3E}">
        <p14:creationId xmlns="" xmlns:p14="http://schemas.microsoft.com/office/powerpoint/2010/main" val="199241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V: Calculate Utilization – click on calculate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22</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838200" y="1676400"/>
            <a:ext cx="6853237" cy="4622659"/>
          </a:xfrm>
          <a:prstGeom prst="rect">
            <a:avLst/>
          </a:prstGeom>
          <a:noFill/>
          <a:ln w="9525">
            <a:noFill/>
            <a:miter lim="800000"/>
            <a:headEnd/>
            <a:tailEnd/>
          </a:ln>
        </p:spPr>
      </p:pic>
      <p:sp>
        <p:nvSpPr>
          <p:cNvPr id="7" name="TextBox 6"/>
          <p:cNvSpPr txBox="1"/>
          <p:nvPr/>
        </p:nvSpPr>
        <p:spPr>
          <a:xfrm>
            <a:off x="3657600" y="4953000"/>
            <a:ext cx="4914872" cy="1200329"/>
          </a:xfrm>
          <a:prstGeom prst="rect">
            <a:avLst/>
          </a:prstGeom>
          <a:noFill/>
        </p:spPr>
        <p:txBody>
          <a:bodyPr wrap="none" rtlCol="0">
            <a:spAutoFit/>
          </a:bodyPr>
          <a:lstStyle/>
          <a:p>
            <a:r>
              <a:rPr lang="en-US" dirty="0"/>
              <a:t>You can see utilizations are less than 100.</a:t>
            </a:r>
          </a:p>
          <a:p>
            <a:endParaRPr lang="en-US" dirty="0"/>
          </a:p>
          <a:p>
            <a:r>
              <a:rPr lang="en-US" i="1" dirty="0"/>
              <a:t>Go back to HOM sheet. Select Perform Simulation. </a:t>
            </a:r>
          </a:p>
          <a:p>
            <a:r>
              <a:rPr lang="en-US" i="1" dirty="0"/>
              <a:t>Calculate.</a:t>
            </a:r>
          </a:p>
        </p:txBody>
      </p:sp>
    </p:spTree>
    <p:extLst>
      <p:ext uri="{BB962C8B-B14F-4D97-AF65-F5344CB8AC3E}">
        <p14:creationId xmlns="" xmlns:p14="http://schemas.microsoft.com/office/powerpoint/2010/main" val="123782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t>Step V: Calculate Utilization &amp; Flow time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23</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381000" y="1676400"/>
            <a:ext cx="7770813" cy="4705350"/>
          </a:xfrm>
          <a:prstGeom prst="rect">
            <a:avLst/>
          </a:prstGeom>
          <a:noFill/>
          <a:ln w="9525">
            <a:noFill/>
            <a:miter lim="800000"/>
            <a:headEnd/>
            <a:tailEnd/>
          </a:ln>
        </p:spPr>
      </p:pic>
      <p:sp>
        <p:nvSpPr>
          <p:cNvPr id="9" name="TextBox 8"/>
          <p:cNvSpPr txBox="1"/>
          <p:nvPr/>
        </p:nvSpPr>
        <p:spPr>
          <a:xfrm>
            <a:off x="4572000" y="2133600"/>
            <a:ext cx="3429000" cy="923330"/>
          </a:xfrm>
          <a:prstGeom prst="rect">
            <a:avLst/>
          </a:prstGeom>
          <a:noFill/>
        </p:spPr>
        <p:txBody>
          <a:bodyPr wrap="square" rtlCol="0">
            <a:spAutoFit/>
          </a:bodyPr>
          <a:lstStyle/>
          <a:p>
            <a:r>
              <a:rPr lang="en-US" i="1" dirty="0"/>
              <a:t>This deviation is because machine set up is not complete until labor finishes set up!</a:t>
            </a:r>
          </a:p>
        </p:txBody>
      </p:sp>
      <p:sp>
        <p:nvSpPr>
          <p:cNvPr id="10" name="TextBox 9"/>
          <p:cNvSpPr txBox="1"/>
          <p:nvPr/>
        </p:nvSpPr>
        <p:spPr>
          <a:xfrm>
            <a:off x="990600" y="6488668"/>
            <a:ext cx="5443606" cy="369332"/>
          </a:xfrm>
          <a:prstGeom prst="rect">
            <a:avLst/>
          </a:prstGeom>
          <a:noFill/>
        </p:spPr>
        <p:txBody>
          <a:bodyPr wrap="none" rtlCol="0">
            <a:spAutoFit/>
          </a:bodyPr>
          <a:lstStyle/>
          <a:p>
            <a:r>
              <a:rPr lang="en-US" i="1" dirty="0">
                <a:solidFill>
                  <a:srgbClr val="FF0000"/>
                </a:solidFill>
              </a:rPr>
              <a:t>** There is a small glitch in showing the graph. Will fix it.</a:t>
            </a:r>
          </a:p>
        </p:txBody>
      </p:sp>
    </p:spTree>
    <p:extLst>
      <p:ext uri="{BB962C8B-B14F-4D97-AF65-F5344CB8AC3E}">
        <p14:creationId xmlns="" xmlns:p14="http://schemas.microsoft.com/office/powerpoint/2010/main" val="21045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24</a:t>
            </a:fld>
            <a:endParaRPr lang="en-US"/>
          </a:p>
        </p:txBody>
      </p:sp>
      <p:sp>
        <p:nvSpPr>
          <p:cNvPr id="6" name="TextBox 5"/>
          <p:cNvSpPr txBox="1"/>
          <p:nvPr/>
        </p:nvSpPr>
        <p:spPr>
          <a:xfrm>
            <a:off x="762000" y="1905000"/>
            <a:ext cx="6477000" cy="4893647"/>
          </a:xfrm>
          <a:prstGeom prst="rect">
            <a:avLst/>
          </a:prstGeom>
          <a:noFill/>
        </p:spPr>
        <p:txBody>
          <a:bodyPr wrap="square" rtlCol="0">
            <a:spAutoFit/>
          </a:bodyPr>
          <a:lstStyle/>
          <a:p>
            <a:pPr>
              <a:buFont typeface="Arial" pitchFamily="34" charset="0"/>
              <a:buChar char="•"/>
            </a:pPr>
            <a:r>
              <a:rPr lang="en-US" sz="2400" dirty="0"/>
              <a:t> Modeling uncertainty</a:t>
            </a:r>
          </a:p>
          <a:p>
            <a:pPr>
              <a:buFont typeface="Arial" pitchFamily="34" charset="0"/>
              <a:buChar char="•"/>
            </a:pPr>
            <a:endParaRPr lang="en-US" sz="2400" dirty="0"/>
          </a:p>
          <a:p>
            <a:pPr>
              <a:buFont typeface="Arial" pitchFamily="34" charset="0"/>
              <a:buChar char="•"/>
            </a:pPr>
            <a:r>
              <a:rPr lang="en-US" sz="2400" dirty="0"/>
              <a:t> Machine interference</a:t>
            </a:r>
          </a:p>
          <a:p>
            <a:pPr>
              <a:buFont typeface="Arial" pitchFamily="34" charset="0"/>
              <a:buChar char="•"/>
            </a:pPr>
            <a:endParaRPr lang="en-US" sz="2400" dirty="0"/>
          </a:p>
          <a:p>
            <a:pPr>
              <a:buFont typeface="Arial" pitchFamily="34" charset="0"/>
              <a:buChar char="•"/>
            </a:pPr>
            <a:r>
              <a:rPr lang="en-US" sz="2400" dirty="0"/>
              <a:t> Modeling priorities</a:t>
            </a:r>
          </a:p>
          <a:p>
            <a:pPr>
              <a:buFont typeface="Arial" pitchFamily="34" charset="0"/>
              <a:buChar char="•"/>
            </a:pPr>
            <a:endParaRPr lang="en-US" sz="2400" dirty="0"/>
          </a:p>
          <a:p>
            <a:pPr>
              <a:buFont typeface="Arial" pitchFamily="34" charset="0"/>
              <a:buChar char="•"/>
            </a:pPr>
            <a:r>
              <a:rPr lang="en-US" sz="2400" dirty="0"/>
              <a:t> In class exercises</a:t>
            </a:r>
          </a:p>
          <a:p>
            <a:pPr>
              <a:buFont typeface="Arial" pitchFamily="34" charset="0"/>
              <a:buChar char="•"/>
            </a:pPr>
            <a:endParaRPr lang="en-US" sz="2400" dirty="0"/>
          </a:p>
          <a:p>
            <a:pPr>
              <a:buFont typeface="Arial" pitchFamily="34" charset="0"/>
              <a:buChar char="•"/>
            </a:pPr>
            <a:r>
              <a:rPr lang="en-US" sz="2400" dirty="0"/>
              <a:t> </a:t>
            </a:r>
            <a:r>
              <a:rPr lang="en-US" sz="2400" i="1" dirty="0"/>
              <a:t>Go back to step 1 </a:t>
            </a:r>
            <a:r>
              <a:rPr lang="en-US" sz="2400" i="1" dirty="0" smtClean="0"/>
              <a:t>then step 2 then step 1 </a:t>
            </a:r>
          </a:p>
          <a:p>
            <a:r>
              <a:rPr lang="en-US" sz="2400" i="1" dirty="0" smtClean="0"/>
              <a:t>always </a:t>
            </a:r>
            <a:r>
              <a:rPr lang="en-US" sz="2400" i="1" dirty="0"/>
              <a:t>before reloading a model</a:t>
            </a:r>
            <a:r>
              <a:rPr lang="en-US" sz="2400" i="1" dirty="0" smtClean="0"/>
              <a:t>! This clears internal database</a:t>
            </a:r>
            <a:endParaRPr lang="en-US" sz="2400" dirty="0"/>
          </a:p>
          <a:p>
            <a:endParaRPr lang="en-US" sz="2400" dirty="0"/>
          </a:p>
          <a:p>
            <a:endParaRPr lang="en-US" sz="2400" dirty="0"/>
          </a:p>
        </p:txBody>
      </p:sp>
    </p:spTree>
    <p:extLst>
      <p:ext uri="{BB962C8B-B14F-4D97-AF65-F5344CB8AC3E}">
        <p14:creationId xmlns="" xmlns:p14="http://schemas.microsoft.com/office/powerpoint/2010/main" val="87765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uncertainty</a:t>
            </a:r>
          </a:p>
        </p:txBody>
      </p:sp>
      <p:sp>
        <p:nvSpPr>
          <p:cNvPr id="3" name="Content Placeholder 2"/>
          <p:cNvSpPr>
            <a:spLocks noGrp="1"/>
          </p:cNvSpPr>
          <p:nvPr>
            <p:ph idx="1"/>
          </p:nvPr>
        </p:nvSpPr>
        <p:spPr/>
        <p:txBody>
          <a:bodyPr/>
          <a:lstStyle/>
          <a:p>
            <a:r>
              <a:rPr lang="en-US" dirty="0"/>
              <a:t>Open </a:t>
            </a:r>
            <a:r>
              <a:rPr lang="en-US" b="1" dirty="0"/>
              <a:t>Cookie1doz.xls</a:t>
            </a:r>
          </a:p>
          <a:p>
            <a:endParaRPr lang="en-US" b="1" dirty="0"/>
          </a:p>
          <a:p>
            <a:r>
              <a:rPr lang="en-US" dirty="0"/>
              <a:t>Examine the product recipe. Run the simulation for 100 days.</a:t>
            </a:r>
          </a:p>
          <a:p>
            <a:endParaRPr lang="en-US" dirty="0"/>
          </a:p>
          <a:p>
            <a:r>
              <a:rPr lang="en-US" dirty="0"/>
              <a:t>What is the flow time?</a:t>
            </a:r>
          </a:p>
          <a:p>
            <a:endParaRPr lang="en-US" dirty="0"/>
          </a:p>
          <a:p>
            <a:r>
              <a:rPr lang="en-US" dirty="0"/>
              <a:t>Change the SCV of demand to 1.</a:t>
            </a:r>
          </a:p>
          <a:p>
            <a:endParaRPr lang="en-US" dirty="0"/>
          </a:p>
          <a:p>
            <a:r>
              <a:rPr lang="en-US" dirty="0"/>
              <a:t>Run the simulation for 100 days. </a:t>
            </a:r>
          </a:p>
          <a:p>
            <a:endParaRPr lang="en-US" dirty="0"/>
          </a:p>
          <a:p>
            <a:r>
              <a:rPr lang="en-US" dirty="0"/>
              <a:t>What do you see?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a:t>Machine Interference (advanced topic)</a:t>
            </a:r>
          </a:p>
        </p:txBody>
      </p:sp>
      <p:sp>
        <p:nvSpPr>
          <p:cNvPr id="3" name="Content Placeholder 2"/>
          <p:cNvSpPr>
            <a:spLocks noGrp="1"/>
          </p:cNvSpPr>
          <p:nvPr>
            <p:ph idx="1"/>
          </p:nvPr>
        </p:nvSpPr>
        <p:spPr/>
        <p:txBody>
          <a:bodyPr/>
          <a:lstStyle/>
          <a:p>
            <a:r>
              <a:rPr lang="en-US" dirty="0"/>
              <a:t>What is machine interference? How to identify its </a:t>
            </a:r>
            <a:r>
              <a:rPr lang="en-US" dirty="0" err="1"/>
              <a:t>presense</a:t>
            </a:r>
            <a:r>
              <a:rPr lang="en-US" dirty="0"/>
              <a:t>?</a:t>
            </a:r>
          </a:p>
          <a:p>
            <a:endParaRPr lang="en-US" dirty="0"/>
          </a:p>
          <a:p>
            <a:endParaRPr lang="en-US" dirty="0"/>
          </a:p>
          <a:p>
            <a:r>
              <a:rPr lang="en-US" dirty="0"/>
              <a:t>How to fix it?</a:t>
            </a:r>
          </a:p>
          <a:p>
            <a:endParaRPr lang="en-US" dirty="0"/>
          </a:p>
          <a:p>
            <a:pPr lvl="1"/>
            <a:r>
              <a:rPr lang="en-US" dirty="0"/>
              <a:t>Make the Helper load the oven</a:t>
            </a:r>
          </a:p>
          <a:p>
            <a:pPr lvl="1"/>
            <a:endParaRPr lang="en-US" dirty="0"/>
          </a:p>
          <a:p>
            <a:pPr lvl="1"/>
            <a:r>
              <a:rPr lang="en-US" dirty="0"/>
              <a:t>Use set up saving – where?</a:t>
            </a:r>
          </a:p>
          <a:p>
            <a:pPr lvl="1"/>
            <a:endParaRPr lang="en-US" dirty="0"/>
          </a:p>
          <a:p>
            <a:pPr lvl="1"/>
            <a:r>
              <a:rPr lang="en-US" dirty="0"/>
              <a:t>Try each separately. Let us discuss what happens.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priority</a:t>
            </a:r>
          </a:p>
        </p:txBody>
      </p:sp>
      <p:sp>
        <p:nvSpPr>
          <p:cNvPr id="3" name="Content Placeholder 2"/>
          <p:cNvSpPr>
            <a:spLocks noGrp="1"/>
          </p:cNvSpPr>
          <p:nvPr>
            <p:ph idx="1"/>
          </p:nvPr>
        </p:nvSpPr>
        <p:spPr/>
        <p:txBody>
          <a:bodyPr>
            <a:normAutofit fontScale="92500" lnSpcReduction="10000"/>
          </a:bodyPr>
          <a:lstStyle/>
          <a:p>
            <a:r>
              <a:rPr lang="en-US" dirty="0"/>
              <a:t>Open the file mm1example.xls </a:t>
            </a:r>
          </a:p>
          <a:p>
            <a:endParaRPr lang="en-US" dirty="0"/>
          </a:p>
          <a:p>
            <a:r>
              <a:rPr lang="en-US" dirty="0"/>
              <a:t>There are two classes of customers – each arrive at the rate of 0.4 per minute. The processing time is 1 minute for either class. Both service time and demand have SCV = 1 (which makes it a M/M/1 queue).</a:t>
            </a:r>
          </a:p>
          <a:p>
            <a:endParaRPr lang="en-US" dirty="0"/>
          </a:p>
          <a:p>
            <a:r>
              <a:rPr lang="en-US" dirty="0"/>
              <a:t>Initially priority is set equal for both classes.</a:t>
            </a:r>
          </a:p>
          <a:p>
            <a:r>
              <a:rPr lang="en-US" dirty="0"/>
              <a:t>Simulate and observe the flow times.</a:t>
            </a:r>
          </a:p>
          <a:p>
            <a:endParaRPr lang="en-US" dirty="0"/>
          </a:p>
          <a:p>
            <a:r>
              <a:rPr lang="en-US" dirty="0"/>
              <a:t>Now set the priority for one class to be higher and simulate. What do you observe? </a:t>
            </a:r>
            <a:r>
              <a:rPr lang="en-US" i="1" dirty="0"/>
              <a:t>You should identify what has changed and what has NOT changed. </a:t>
            </a:r>
            <a:r>
              <a:rPr lang="en-US" i="1" dirty="0" smtClean="0"/>
              <a:t>What has NOT changed such as total queue lengths (in general work in the system)! These are invariant in work conserving systems.</a:t>
            </a:r>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I am ambitiously scheduling three in-class tasks. Work in groups of two. I am available for clarifications.</a:t>
            </a:r>
          </a:p>
          <a:p>
            <a:endParaRPr lang="en-US" dirty="0"/>
          </a:p>
          <a:p>
            <a:r>
              <a:rPr lang="en-US" dirty="0"/>
              <a:t>First one gives you practice modeling a process using a case study which you </a:t>
            </a:r>
            <a:r>
              <a:rPr lang="en-US" dirty="0" smtClean="0"/>
              <a:t>may know </a:t>
            </a:r>
            <a:r>
              <a:rPr lang="en-US" dirty="0"/>
              <a:t>(pizza </a:t>
            </a:r>
            <a:r>
              <a:rPr lang="en-US" dirty="0" err="1"/>
              <a:t>pazza</a:t>
            </a:r>
            <a:r>
              <a:rPr lang="en-US" dirty="0"/>
              <a:t>)</a:t>
            </a:r>
          </a:p>
          <a:p>
            <a:endParaRPr lang="en-US" dirty="0"/>
          </a:p>
          <a:p>
            <a:r>
              <a:rPr lang="en-US" dirty="0"/>
              <a:t>Second gives an idea of flow time reduction using </a:t>
            </a:r>
            <a:r>
              <a:rPr lang="en-US" dirty="0" err="1"/>
              <a:t>lotsizing</a:t>
            </a:r>
            <a:r>
              <a:rPr lang="en-US" dirty="0"/>
              <a:t>.</a:t>
            </a:r>
          </a:p>
          <a:p>
            <a:endParaRPr lang="en-US" dirty="0"/>
          </a:p>
          <a:p>
            <a:r>
              <a:rPr lang="en-US" dirty="0"/>
              <a:t>Third, which is the most complex (seemingly) addresses an underwriting company’s dilemma.</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describe a process?</a:t>
            </a:r>
          </a:p>
        </p:txBody>
      </p:sp>
      <p:sp>
        <p:nvSpPr>
          <p:cNvPr id="3" name="Content Placeholder 2"/>
          <p:cNvSpPr>
            <a:spLocks noGrp="1"/>
          </p:cNvSpPr>
          <p:nvPr>
            <p:ph idx="1"/>
          </p:nvPr>
        </p:nvSpPr>
        <p:spPr/>
        <p:txBody>
          <a:bodyPr/>
          <a:lstStyle/>
          <a:p>
            <a:r>
              <a:rPr lang="en-US" dirty="0"/>
              <a:t>Equal part art and science</a:t>
            </a:r>
          </a:p>
          <a:p>
            <a:endParaRPr lang="en-US" dirty="0"/>
          </a:p>
          <a:p>
            <a:r>
              <a:rPr lang="en-US" dirty="0"/>
              <a:t>How much detail to capture?</a:t>
            </a:r>
          </a:p>
          <a:p>
            <a:endParaRPr lang="en-US" dirty="0"/>
          </a:p>
          <a:p>
            <a:r>
              <a:rPr lang="en-US" dirty="0"/>
              <a:t>The viewpoints taken here</a:t>
            </a:r>
          </a:p>
          <a:p>
            <a:pPr lvl="1"/>
            <a:r>
              <a:rPr lang="en-US" dirty="0" err="1"/>
              <a:t>Workcenters</a:t>
            </a:r>
            <a:r>
              <a:rPr lang="en-US" dirty="0"/>
              <a:t> and labor types comprise the resources used to perform various steps to deliver products and services</a:t>
            </a:r>
          </a:p>
          <a:p>
            <a:pPr lvl="1"/>
            <a:r>
              <a:rPr lang="en-US" dirty="0"/>
              <a:t>Products make demands on the resources in a pre-specified sequence called a recipe. Products or services arrive to the facility and demand service.</a:t>
            </a:r>
          </a:p>
          <a:p>
            <a:pPr lvl="1"/>
            <a:r>
              <a:rPr lang="en-US" dirty="0"/>
              <a:t>Product recipe sets out the timing for each step and which resources are used in each step</a:t>
            </a:r>
          </a:p>
        </p:txBody>
      </p:sp>
      <p:sp>
        <p:nvSpPr>
          <p:cNvPr id="4" name="Slide Number Placeholder 3"/>
          <p:cNvSpPr>
            <a:spLocks noGrp="1"/>
          </p:cNvSpPr>
          <p:nvPr>
            <p:ph type="sldNum" sz="quarter" idx="12"/>
          </p:nvPr>
        </p:nvSpPr>
        <p:spPr/>
        <p:txBody>
          <a:bodyPr/>
          <a:lstStyle/>
          <a:p>
            <a:fld id="{1A0680BD-411A-464D-8EC1-10F1C72E3BB0}"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module work?</a:t>
            </a:r>
          </a:p>
        </p:txBody>
      </p:sp>
      <p:sp>
        <p:nvSpPr>
          <p:cNvPr id="3" name="Content Placeholder 2"/>
          <p:cNvSpPr>
            <a:spLocks noGrp="1"/>
          </p:cNvSpPr>
          <p:nvPr>
            <p:ph idx="1"/>
          </p:nvPr>
        </p:nvSpPr>
        <p:spPr/>
        <p:txBody>
          <a:bodyPr/>
          <a:lstStyle/>
          <a:p>
            <a:r>
              <a:rPr lang="en-US" dirty="0"/>
              <a:t>Given a process description it calculates the utilization of each resource</a:t>
            </a:r>
          </a:p>
          <a:p>
            <a:endParaRPr lang="en-US" dirty="0"/>
          </a:p>
          <a:p>
            <a:r>
              <a:rPr lang="en-US" dirty="0"/>
              <a:t>Uses simulation to determine the flow times for each product or service. (Flow time is the end-to-end process time including waiting times at various steps)</a:t>
            </a:r>
          </a:p>
          <a:p>
            <a:endParaRPr lang="en-US" dirty="0"/>
          </a:p>
          <a:p>
            <a:r>
              <a:rPr lang="en-US" dirty="0"/>
              <a:t>Why simulation?</a:t>
            </a:r>
          </a:p>
          <a:p>
            <a:pPr lvl="1"/>
            <a:r>
              <a:rPr lang="en-US" dirty="0"/>
              <a:t>Helps illustrate rules of operations and their impact on delivery times. Specifically, </a:t>
            </a:r>
            <a:r>
              <a:rPr lang="en-US" dirty="0" err="1"/>
              <a:t>lotsizing</a:t>
            </a:r>
            <a:r>
              <a:rPr lang="en-US" dirty="0"/>
              <a:t>, scheduling and priority rules. These impact performance even without any uncertainty</a:t>
            </a:r>
          </a:p>
          <a:p>
            <a:pPr lvl="1"/>
            <a:r>
              <a:rPr lang="en-US" dirty="0"/>
              <a:t>Capture uncertainty in arrival of demand and uncertainty in processing times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p:txBody>
          <a:bodyPr>
            <a:normAutofit/>
          </a:bodyPr>
          <a:lstStyle/>
          <a:p>
            <a:pPr marL="114300" indent="0">
              <a:buNone/>
            </a:pPr>
            <a:r>
              <a:rPr lang="en-US" sz="2800" b="1" dirty="0"/>
              <a:t>Step I: Naming Products, </a:t>
            </a:r>
            <a:r>
              <a:rPr lang="en-US" sz="2800" b="1" dirty="0" err="1"/>
              <a:t>Workcenters</a:t>
            </a:r>
            <a:r>
              <a:rPr lang="en-US" sz="2800" b="1" dirty="0"/>
              <a:t> (Machines)</a:t>
            </a:r>
          </a:p>
          <a:p>
            <a:pPr marL="114300" indent="0">
              <a:buNone/>
            </a:pPr>
            <a:r>
              <a:rPr lang="en-US" sz="2800" b="1" dirty="0"/>
              <a:t>           	and Labor Types</a:t>
            </a:r>
          </a:p>
          <a:p>
            <a:pPr marL="114300" indent="0">
              <a:buNone/>
            </a:pPr>
            <a:r>
              <a:rPr lang="en-US" sz="2800" b="1" dirty="0"/>
              <a:t>Step II: Enter </a:t>
            </a:r>
            <a:r>
              <a:rPr lang="en-US" sz="2800" b="1" dirty="0" err="1"/>
              <a:t>workcenters</a:t>
            </a:r>
            <a:r>
              <a:rPr lang="en-US" sz="2800" b="1" dirty="0"/>
              <a:t> (Machines) data</a:t>
            </a:r>
          </a:p>
          <a:p>
            <a:pPr marL="114300" indent="0">
              <a:buNone/>
            </a:pPr>
            <a:r>
              <a:rPr lang="en-US" sz="2800" b="1" dirty="0"/>
              <a:t>Step III: Enter Labor data</a:t>
            </a:r>
          </a:p>
          <a:p>
            <a:pPr marL="114300" indent="0">
              <a:buNone/>
            </a:pPr>
            <a:r>
              <a:rPr lang="en-US" sz="2800" b="1" dirty="0"/>
              <a:t>Step IV: Enter Products  data</a:t>
            </a:r>
          </a:p>
          <a:p>
            <a:pPr marL="114300" indent="0">
              <a:buNone/>
            </a:pPr>
            <a:r>
              <a:rPr lang="en-US" sz="2800" b="1" dirty="0"/>
              <a:t>Step V: </a:t>
            </a:r>
          </a:p>
          <a:p>
            <a:pPr marL="114300" indent="0">
              <a:buNone/>
            </a:pPr>
            <a:r>
              <a:rPr lang="en-US" sz="2800" b="1" dirty="0"/>
              <a:t>	a). Calculate Utilization</a:t>
            </a:r>
          </a:p>
          <a:p>
            <a:pPr marL="114300" indent="0">
              <a:buNone/>
            </a:pPr>
            <a:r>
              <a:rPr lang="en-US" sz="2800" b="1" dirty="0"/>
              <a:t>	b). Calculate Flow time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5</a:t>
            </a:fld>
            <a:endParaRPr lang="en-US"/>
          </a:p>
        </p:txBody>
      </p:sp>
    </p:spTree>
    <p:extLst>
      <p:ext uri="{BB962C8B-B14F-4D97-AF65-F5344CB8AC3E}">
        <p14:creationId xmlns="" xmlns:p14="http://schemas.microsoft.com/office/powerpoint/2010/main" val="53887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0680BD-411A-464D-8EC1-10F1C72E3BB0}" type="slidenum">
              <a:rPr lang="en-US" smtClean="0"/>
              <a:pPr/>
              <a:t>6</a:t>
            </a:fld>
            <a:endParaRPr lang="en-US"/>
          </a:p>
        </p:txBody>
      </p:sp>
      <p:sp>
        <p:nvSpPr>
          <p:cNvPr id="6" name="Title 1"/>
          <p:cNvSpPr>
            <a:spLocks noGrp="1"/>
          </p:cNvSpPr>
          <p:nvPr>
            <p:ph type="title"/>
          </p:nvPr>
        </p:nvSpPr>
        <p:spPr>
          <a:xfrm>
            <a:off x="457200" y="274638"/>
            <a:ext cx="7620000" cy="1143000"/>
          </a:xfrm>
        </p:spPr>
        <p:txBody>
          <a:bodyPr/>
          <a:lstStyle/>
          <a:p>
            <a:r>
              <a:rPr lang="en-US" sz="4400" dirty="0"/>
              <a:t>Opening Screen</a:t>
            </a:r>
          </a:p>
        </p:txBody>
      </p:sp>
      <p:pic>
        <p:nvPicPr>
          <p:cNvPr id="1026" name="Picture 2"/>
          <p:cNvPicPr>
            <a:picLocks noChangeAspect="1" noChangeArrowheads="1"/>
          </p:cNvPicPr>
          <p:nvPr/>
        </p:nvPicPr>
        <p:blipFill>
          <a:blip r:embed="rId2" cstate="print"/>
          <a:srcRect/>
          <a:stretch>
            <a:fillRect/>
          </a:stretch>
        </p:blipFill>
        <p:spPr bwMode="auto">
          <a:xfrm>
            <a:off x="685800" y="1295400"/>
            <a:ext cx="7200900" cy="4658353"/>
          </a:xfrm>
          <a:prstGeom prst="rect">
            <a:avLst/>
          </a:prstGeom>
          <a:noFill/>
          <a:ln w="9525">
            <a:noFill/>
            <a:miter lim="800000"/>
            <a:headEnd/>
            <a:tailEnd/>
          </a:ln>
        </p:spPr>
      </p:pic>
    </p:spTree>
    <p:extLst>
      <p:ext uri="{BB962C8B-B14F-4D97-AF65-F5344CB8AC3E}">
        <p14:creationId xmlns="" xmlns:p14="http://schemas.microsoft.com/office/powerpoint/2010/main" val="315114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Steps</a:t>
            </a:r>
          </a:p>
        </p:txBody>
      </p:sp>
      <p:sp>
        <p:nvSpPr>
          <p:cNvPr id="3" name="Content Placeholder 2"/>
          <p:cNvSpPr>
            <a:spLocks noGrp="1"/>
          </p:cNvSpPr>
          <p:nvPr>
            <p:ph idx="1"/>
          </p:nvPr>
        </p:nvSpPr>
        <p:spPr>
          <a:xfrm>
            <a:off x="457200" y="1219200"/>
            <a:ext cx="7620000" cy="4800600"/>
          </a:xfrm>
        </p:spPr>
        <p:txBody>
          <a:bodyPr>
            <a:normAutofit fontScale="92500" lnSpcReduction="10000"/>
          </a:bodyPr>
          <a:lstStyle/>
          <a:p>
            <a:pPr marL="114300" indent="0">
              <a:buNone/>
            </a:pPr>
            <a:r>
              <a:rPr lang="en-US" sz="2800" b="1" dirty="0"/>
              <a:t>Step I: Naming Products</a:t>
            </a:r>
          </a:p>
          <a:p>
            <a:pPr marL="114300" indent="0">
              <a:buNone/>
            </a:pPr>
            <a:r>
              <a:rPr lang="en-US" sz="2800" dirty="0"/>
              <a:t>HOM permits the modeling of up to 25 different products, up to 30 </a:t>
            </a:r>
            <a:r>
              <a:rPr lang="en-US" sz="2800" dirty="0" err="1"/>
              <a:t>workcenters</a:t>
            </a:r>
            <a:r>
              <a:rPr lang="en-US" sz="2800" dirty="0"/>
              <a:t> and gives you the opportunity to specify up to 10 types (classes) of labor. </a:t>
            </a:r>
            <a:endParaRPr lang="en-US" sz="2800" b="1" dirty="0"/>
          </a:p>
          <a:p>
            <a:pPr marL="114300" indent="0">
              <a:buNone/>
            </a:pPr>
            <a:endParaRPr lang="en-US" sz="2800" b="1" dirty="0"/>
          </a:p>
          <a:p>
            <a:pPr marL="114300" indent="0">
              <a:buNone/>
            </a:pPr>
            <a:r>
              <a:rPr lang="en-US" sz="2800" dirty="0"/>
              <a:t>Consider a simple process where a customer orders a sandwich (1 minute), which is then assembled from pre-prepared ingredients (5 minutes) and payment is made when the order is delivered (2 minutes).</a:t>
            </a:r>
          </a:p>
          <a:p>
            <a:pPr marL="114300" indent="0">
              <a:buNone/>
            </a:pPr>
            <a:endParaRPr lang="en-US" sz="2800" dirty="0"/>
          </a:p>
          <a:p>
            <a:pPr marL="114300" indent="0">
              <a:buNone/>
            </a:pPr>
            <a:r>
              <a:rPr lang="en-US" sz="2800" dirty="0"/>
              <a:t>Orders are received regularly and every 10 minutes.</a:t>
            </a:r>
          </a:p>
          <a:p>
            <a:pPr marL="114300" indent="0">
              <a:buNone/>
            </a:pPr>
            <a:endParaRPr lang="en-US" sz="2800"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7</a:t>
            </a:fld>
            <a:endParaRPr lang="en-US"/>
          </a:p>
        </p:txBody>
      </p:sp>
    </p:spTree>
    <p:extLst>
      <p:ext uri="{BB962C8B-B14F-4D97-AF65-F5344CB8AC3E}">
        <p14:creationId xmlns="" xmlns:p14="http://schemas.microsoft.com/office/powerpoint/2010/main" val="236395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0680BD-411A-464D-8EC1-10F1C72E3BB0}" type="slidenum">
              <a:rPr lang="en-US" smtClean="0"/>
              <a:pPr/>
              <a:t>8</a:t>
            </a:fld>
            <a:endParaRPr lang="en-US"/>
          </a:p>
        </p:txBody>
      </p:sp>
      <p:sp>
        <p:nvSpPr>
          <p:cNvPr id="6" name="Title 5"/>
          <p:cNvSpPr>
            <a:spLocks noGrp="1"/>
          </p:cNvSpPr>
          <p:nvPr>
            <p:ph type="title"/>
          </p:nvPr>
        </p:nvSpPr>
        <p:spPr/>
        <p:txBody>
          <a:bodyPr/>
          <a:lstStyle/>
          <a:p>
            <a:r>
              <a:rPr lang="en-US" dirty="0"/>
              <a:t>Step I Data Entry</a:t>
            </a:r>
          </a:p>
        </p:txBody>
      </p:sp>
      <p:pic>
        <p:nvPicPr>
          <p:cNvPr id="2050" name="Picture 2"/>
          <p:cNvPicPr>
            <a:picLocks noChangeAspect="1" noChangeArrowheads="1"/>
          </p:cNvPicPr>
          <p:nvPr/>
        </p:nvPicPr>
        <p:blipFill>
          <a:blip r:embed="rId2" cstate="print"/>
          <a:srcRect/>
          <a:stretch>
            <a:fillRect/>
          </a:stretch>
        </p:blipFill>
        <p:spPr bwMode="auto">
          <a:xfrm>
            <a:off x="533400" y="1676400"/>
            <a:ext cx="7533122" cy="3090862"/>
          </a:xfrm>
          <a:prstGeom prst="rect">
            <a:avLst/>
          </a:prstGeom>
          <a:noFill/>
          <a:ln w="9525">
            <a:noFill/>
            <a:miter lim="800000"/>
            <a:headEnd/>
            <a:tailEnd/>
          </a:ln>
        </p:spPr>
      </p:pic>
    </p:spTree>
    <p:extLst>
      <p:ext uri="{BB962C8B-B14F-4D97-AF65-F5344CB8AC3E}">
        <p14:creationId xmlns="" xmlns:p14="http://schemas.microsoft.com/office/powerpoint/2010/main" val="280302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Process Analysis</a:t>
            </a:r>
            <a:r>
              <a:rPr lang="en-US" sz="4000" dirty="0"/>
              <a:t> </a:t>
            </a:r>
            <a:r>
              <a:rPr lang="en-US" sz="4000" b="1" dirty="0"/>
              <a:t>– More details</a:t>
            </a:r>
          </a:p>
        </p:txBody>
      </p:sp>
      <p:sp>
        <p:nvSpPr>
          <p:cNvPr id="3" name="Content Placeholder 2"/>
          <p:cNvSpPr>
            <a:spLocks noGrp="1"/>
          </p:cNvSpPr>
          <p:nvPr>
            <p:ph idx="1"/>
          </p:nvPr>
        </p:nvSpPr>
        <p:spPr>
          <a:xfrm>
            <a:off x="457200" y="1447800"/>
            <a:ext cx="7620000" cy="4800600"/>
          </a:xfrm>
        </p:spPr>
        <p:txBody>
          <a:bodyPr>
            <a:noAutofit/>
          </a:bodyPr>
          <a:lstStyle/>
          <a:p>
            <a:pPr marL="114300" indent="0">
              <a:buNone/>
            </a:pPr>
            <a:r>
              <a:rPr lang="en-US" sz="2000" dirty="0"/>
              <a:t>Execution of each step in a process requires a </a:t>
            </a:r>
            <a:r>
              <a:rPr lang="en-US" sz="2000" dirty="0" err="1"/>
              <a:t>workcenter</a:t>
            </a:r>
            <a:r>
              <a:rPr lang="en-US" sz="2000" dirty="0"/>
              <a:t> and a labor type. </a:t>
            </a:r>
          </a:p>
          <a:p>
            <a:pPr marL="114300" indent="0">
              <a:buNone/>
            </a:pPr>
            <a:r>
              <a:rPr lang="en-US" sz="2000" dirty="0"/>
              <a:t>Denote a specific skill or experience category. </a:t>
            </a:r>
          </a:p>
          <a:p>
            <a:pPr marL="411480" lvl="1" indent="0"/>
            <a:r>
              <a:rPr lang="en-US" sz="1800" dirty="0"/>
              <a:t>For example, some </a:t>
            </a:r>
            <a:r>
              <a:rPr lang="en-US" sz="1800" dirty="0" err="1"/>
              <a:t>workcenters</a:t>
            </a:r>
            <a:r>
              <a:rPr lang="en-US" sz="1800" dirty="0"/>
              <a:t> might require labor with a particular skill (cook, machinist, repair person, cashier, or clerk). </a:t>
            </a:r>
          </a:p>
          <a:p>
            <a:pPr marL="411480" lvl="1" indent="0"/>
            <a:r>
              <a:rPr lang="en-US" sz="1800" dirty="0"/>
              <a:t>A bakery may require decorators, bakers, mechanics, and unskilled labor. </a:t>
            </a:r>
          </a:p>
          <a:p>
            <a:pPr marL="411480" lvl="1" indent="0"/>
            <a:r>
              <a:rPr lang="en-US" sz="1800" dirty="0"/>
              <a:t>Hospitals may need scrub nurses, floor nurses, nurse’s aides, and so on. </a:t>
            </a:r>
          </a:p>
          <a:p>
            <a:pPr marL="114300" indent="0">
              <a:buNone/>
            </a:pPr>
            <a:endParaRPr lang="en-US" sz="2000" b="1" dirty="0"/>
          </a:p>
          <a:p>
            <a:pPr marL="114300" indent="0">
              <a:buNone/>
            </a:pPr>
            <a:r>
              <a:rPr lang="en-US" sz="2000" b="1" dirty="0"/>
              <a:t>You may ask why every step requires both a </a:t>
            </a:r>
            <a:r>
              <a:rPr lang="en-US" sz="2000" b="1" dirty="0" err="1"/>
              <a:t>workcenter</a:t>
            </a:r>
            <a:r>
              <a:rPr lang="en-US" sz="2000" b="1" dirty="0"/>
              <a:t> and a labor type?</a:t>
            </a:r>
          </a:p>
          <a:p>
            <a:pPr marL="114300" indent="0">
              <a:buNone/>
            </a:pPr>
            <a:endParaRPr lang="en-US" sz="2000" b="1" dirty="0"/>
          </a:p>
          <a:p>
            <a:pPr marL="114300" indent="0">
              <a:buNone/>
            </a:pPr>
            <a:r>
              <a:rPr lang="en-US" sz="2000" b="1" dirty="0"/>
              <a:t>Also, how to model multiple resources required for performing each step?</a:t>
            </a:r>
          </a:p>
        </p:txBody>
      </p:sp>
      <p:sp>
        <p:nvSpPr>
          <p:cNvPr id="4" name="Slide Number Placeholder 3"/>
          <p:cNvSpPr>
            <a:spLocks noGrp="1"/>
          </p:cNvSpPr>
          <p:nvPr>
            <p:ph type="sldNum" sz="quarter" idx="12"/>
          </p:nvPr>
        </p:nvSpPr>
        <p:spPr/>
        <p:txBody>
          <a:bodyPr/>
          <a:lstStyle/>
          <a:p>
            <a:fld id="{1A0680BD-411A-464D-8EC1-10F1C72E3BB0}" type="slidenum">
              <a:rPr lang="en-US" smtClean="0"/>
              <a:pPr/>
              <a:t>9</a:t>
            </a:fld>
            <a:endParaRPr lang="en-US"/>
          </a:p>
        </p:txBody>
      </p:sp>
    </p:spTree>
    <p:extLst>
      <p:ext uri="{BB962C8B-B14F-4D97-AF65-F5344CB8AC3E}">
        <p14:creationId xmlns="" xmlns:p14="http://schemas.microsoft.com/office/powerpoint/2010/main" val="2287452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1858</Words>
  <Application>Microsoft Office PowerPoint</Application>
  <PresentationFormat>On-screen Show (4:3)</PresentationFormat>
  <Paragraphs>236</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HOM - Process Analysis Methods</vt:lpstr>
      <vt:lpstr>What is Process Management?</vt:lpstr>
      <vt:lpstr>How to describe a process?</vt:lpstr>
      <vt:lpstr>How does the module work?</vt:lpstr>
      <vt:lpstr>Process Analysis - Steps</vt:lpstr>
      <vt:lpstr>Opening Screen</vt:lpstr>
      <vt:lpstr>Process Analysis - Steps</vt:lpstr>
      <vt:lpstr>Step I Data Entry</vt:lpstr>
      <vt:lpstr>Process Analysis – More details</vt:lpstr>
      <vt:lpstr>  Enter time units data </vt:lpstr>
      <vt:lpstr>Click ‘Continue: Step 2’ button</vt:lpstr>
      <vt:lpstr>Step II: Enter workcenters (Machines) data</vt:lpstr>
      <vt:lpstr>Step II: Enter workcenters (Machines) data</vt:lpstr>
      <vt:lpstr>Step II: Enter workcenters (Machines) data</vt:lpstr>
      <vt:lpstr>Step II: Enter workcenters (Machines) data</vt:lpstr>
      <vt:lpstr>Step III: Enter  Labor  Data</vt:lpstr>
      <vt:lpstr>Step IV: Enter Products  demand data</vt:lpstr>
      <vt:lpstr>Process Analysis - Steps</vt:lpstr>
      <vt:lpstr>Process Analysis - Steps</vt:lpstr>
      <vt:lpstr>Process Analysis - Steps</vt:lpstr>
      <vt:lpstr>Process Analysis - Steps</vt:lpstr>
      <vt:lpstr>Process Analysis - Steps</vt:lpstr>
      <vt:lpstr>Process Analysis - Steps</vt:lpstr>
      <vt:lpstr>Next steps</vt:lpstr>
      <vt:lpstr>Modeling uncertainty</vt:lpstr>
      <vt:lpstr>Machine Interference (advanced topic)</vt:lpstr>
      <vt:lpstr>Modeling priority</vt:lpstr>
      <vt:lpstr>Tasks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Dasari</dc:creator>
  <cp:lastModifiedBy>20075</cp:lastModifiedBy>
  <cp:revision>127</cp:revision>
  <cp:lastPrinted>2013-06-18T09:55:32Z</cp:lastPrinted>
  <dcterms:created xsi:type="dcterms:W3CDTF">2013-06-03T05:44:51Z</dcterms:created>
  <dcterms:modified xsi:type="dcterms:W3CDTF">2017-10-16T13:31:37Z</dcterms:modified>
</cp:coreProperties>
</file>