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6"/>
  </p:notesMasterIdLst>
  <p:handoutMasterIdLst>
    <p:handoutMasterId r:id="rId47"/>
  </p:handoutMasterIdLst>
  <p:sldIdLst>
    <p:sldId id="308" r:id="rId2"/>
    <p:sldId id="323" r:id="rId3"/>
    <p:sldId id="324" r:id="rId4"/>
    <p:sldId id="338" r:id="rId5"/>
    <p:sldId id="269" r:id="rId6"/>
    <p:sldId id="258" r:id="rId7"/>
    <p:sldId id="348" r:id="rId8"/>
    <p:sldId id="271" r:id="rId9"/>
    <p:sldId id="326" r:id="rId10"/>
    <p:sldId id="328" r:id="rId11"/>
    <p:sldId id="339" r:id="rId12"/>
    <p:sldId id="342" r:id="rId13"/>
    <p:sldId id="340" r:id="rId14"/>
    <p:sldId id="341" r:id="rId15"/>
    <p:sldId id="272" r:id="rId16"/>
    <p:sldId id="274" r:id="rId17"/>
    <p:sldId id="349" r:id="rId18"/>
    <p:sldId id="350" r:id="rId19"/>
    <p:sldId id="369" r:id="rId20"/>
    <p:sldId id="315" r:id="rId21"/>
    <p:sldId id="329" r:id="rId22"/>
    <p:sldId id="351" r:id="rId23"/>
    <p:sldId id="352" r:id="rId24"/>
    <p:sldId id="355" r:id="rId25"/>
    <p:sldId id="361" r:id="rId26"/>
    <p:sldId id="362" r:id="rId27"/>
    <p:sldId id="356" r:id="rId28"/>
    <p:sldId id="357" r:id="rId29"/>
    <p:sldId id="358" r:id="rId30"/>
    <p:sldId id="359" r:id="rId31"/>
    <p:sldId id="370" r:id="rId32"/>
    <p:sldId id="364" r:id="rId33"/>
    <p:sldId id="360" r:id="rId34"/>
    <p:sldId id="365" r:id="rId35"/>
    <p:sldId id="366" r:id="rId36"/>
    <p:sldId id="367" r:id="rId37"/>
    <p:sldId id="368" r:id="rId38"/>
    <p:sldId id="343" r:id="rId39"/>
    <p:sldId id="371" r:id="rId40"/>
    <p:sldId id="372" r:id="rId41"/>
    <p:sldId id="354" r:id="rId42"/>
    <p:sldId id="373" r:id="rId43"/>
    <p:sldId id="347" r:id="rId44"/>
    <p:sldId id="374"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71" autoAdjust="0"/>
  </p:normalViewPr>
  <p:slideViewPr>
    <p:cSldViewPr>
      <p:cViewPr varScale="1">
        <p:scale>
          <a:sx n="62" d="100"/>
          <a:sy n="62" d="100"/>
        </p:scale>
        <p:origin x="1408" y="56"/>
      </p:cViewPr>
      <p:guideLst>
        <p:guide orient="horz" pos="2160"/>
        <p:guide pos="2880"/>
      </p:guideLst>
    </p:cSldViewPr>
  </p:slideViewPr>
  <p:outlineViewPr>
    <p:cViewPr>
      <p:scale>
        <a:sx n="33" d="100"/>
        <a:sy n="33" d="100"/>
      </p:scale>
      <p:origin x="0" y="49908"/>
    </p:cViewPr>
  </p:outlineViewPr>
  <p:notesTextViewPr>
    <p:cViewPr>
      <p:scale>
        <a:sx n="1" d="1"/>
        <a:sy n="1" d="1"/>
      </p:scale>
      <p:origin x="0" y="0"/>
    </p:cViewPr>
  </p:notesTextViewPr>
  <p:sorterViewPr>
    <p:cViewPr>
      <p:scale>
        <a:sx n="100" d="100"/>
        <a:sy n="100" d="100"/>
      </p:scale>
      <p:origin x="0" y="39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70474" cy="47940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065" y="1"/>
            <a:ext cx="3170474" cy="479403"/>
          </a:xfrm>
          <a:prstGeom prst="rect">
            <a:avLst/>
          </a:prstGeom>
        </p:spPr>
        <p:txBody>
          <a:bodyPr vert="horz" lIns="91440" tIns="45720" rIns="91440" bIns="45720" rtlCol="0"/>
          <a:lstStyle>
            <a:lvl1pPr algn="r">
              <a:defRPr sz="1200"/>
            </a:lvl1pPr>
          </a:lstStyle>
          <a:p>
            <a:fld id="{8C8FBC3D-9D97-4164-B956-22DF07087E2B}" type="datetimeFigureOut">
              <a:rPr lang="en-US" smtClean="0"/>
              <a:pPr/>
              <a:t>7/14/2021</a:t>
            </a:fld>
            <a:endParaRPr lang="en-US"/>
          </a:p>
        </p:txBody>
      </p:sp>
      <p:sp>
        <p:nvSpPr>
          <p:cNvPr id="4" name="Footer Placeholder 3"/>
          <p:cNvSpPr>
            <a:spLocks noGrp="1"/>
          </p:cNvSpPr>
          <p:nvPr>
            <p:ph type="ftr" sz="quarter" idx="2"/>
          </p:nvPr>
        </p:nvSpPr>
        <p:spPr>
          <a:xfrm>
            <a:off x="2" y="9120157"/>
            <a:ext cx="3170474" cy="47940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065" y="9120157"/>
            <a:ext cx="3170474" cy="479403"/>
          </a:xfrm>
          <a:prstGeom prst="rect">
            <a:avLst/>
          </a:prstGeom>
        </p:spPr>
        <p:txBody>
          <a:bodyPr vert="horz" lIns="91440" tIns="45720" rIns="91440" bIns="45720" rtlCol="0" anchor="b"/>
          <a:lstStyle>
            <a:lvl1pPr algn="r">
              <a:defRPr sz="1200"/>
            </a:lvl1pPr>
          </a:lstStyle>
          <a:p>
            <a:fld id="{B56A7858-3DBE-4A26-A6C7-9697A22D9BB3}" type="slidenum">
              <a:rPr lang="en-US" smtClean="0"/>
              <a:pPr/>
              <a:t>‹#›</a:t>
            </a:fld>
            <a:endParaRPr lang="en-US"/>
          </a:p>
        </p:txBody>
      </p:sp>
    </p:spTree>
    <p:extLst>
      <p:ext uri="{BB962C8B-B14F-4D97-AF65-F5344CB8AC3E}">
        <p14:creationId xmlns:p14="http://schemas.microsoft.com/office/powerpoint/2010/main" val="209364888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2127E-7" units="1/dev"/>
        </inkml:channelProperties>
      </inkml:inkSource>
      <inkml:timestamp xml:id="ts0" timeString="2012-02-15T17:18:36.5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 21 0,'0'0'8,"-6"-10"0,6 10-3,0 0 0,0 0-2,0 0-2,0 0-1,0 0-2,-4-11-3,4 11-1,0 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19" cy="480060"/>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4143588" y="0"/>
            <a:ext cx="3169919" cy="480060"/>
          </a:xfrm>
          <a:prstGeom prst="rect">
            <a:avLst/>
          </a:prstGeom>
        </p:spPr>
        <p:txBody>
          <a:bodyPr vert="horz" lIns="92958" tIns="46479" rIns="92958" bIns="46479" rtlCol="0"/>
          <a:lstStyle>
            <a:lvl1pPr algn="r">
              <a:defRPr sz="1200"/>
            </a:lvl1pPr>
          </a:lstStyle>
          <a:p>
            <a:fld id="{18E0D10C-F3DD-4CBB-AF1F-1E2BDAD93607}" type="datetimeFigureOut">
              <a:rPr lang="en-US" smtClean="0"/>
              <a:pPr/>
              <a:t>7/14/2021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731521" y="4560572"/>
            <a:ext cx="5852160" cy="4320540"/>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19" cy="480060"/>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19" cy="480060"/>
          </a:xfrm>
          <a:prstGeom prst="rect">
            <a:avLst/>
          </a:prstGeom>
        </p:spPr>
        <p:txBody>
          <a:bodyPr vert="horz" lIns="92958" tIns="46479" rIns="92958" bIns="46479" rtlCol="0" anchor="b"/>
          <a:lstStyle>
            <a:lvl1pPr algn="r">
              <a:defRPr sz="1200"/>
            </a:lvl1pPr>
          </a:lstStyle>
          <a:p>
            <a:fld id="{BF063B5D-EC0F-4E37-A79E-0FAB79B10A29}" type="slidenum">
              <a:rPr lang="en-US" smtClean="0"/>
              <a:pPr/>
              <a:t>‹#›</a:t>
            </a:fld>
            <a:endParaRPr lang="en-US"/>
          </a:p>
        </p:txBody>
      </p:sp>
    </p:spTree>
    <p:extLst>
      <p:ext uri="{BB962C8B-B14F-4D97-AF65-F5344CB8AC3E}">
        <p14:creationId xmlns:p14="http://schemas.microsoft.com/office/powerpoint/2010/main" val="129955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9355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79836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15573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3827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79268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0455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5D201-D4CD-438A-8D0A-3EE8833F0DC3}" type="datetime1">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92ABA3-9A1F-4CDD-8C1A-5F7D46BFD3A7}" type="datetime1">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A3DBCC-B8DB-4EC7-8C47-0E1B8DDA712B}" type="datetime1">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E1D3D-5EDC-4649-8908-4DC462BFBA15}" type="datetime1">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97430-9ECB-49F9-9E8C-8BD7C343C69C}" type="datetime1">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F5341-23B6-494F-821B-AAA0F2117030}" type="datetime1">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43165D-8A6D-4B50-B15E-A54DD1D62EA6}" type="datetime1">
              <a:rPr lang="en-US" smtClean="0"/>
              <a:pPr/>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4F4931-49F5-45C0-A79F-CF25FAEB10AD}" type="datetime1">
              <a:rPr lang="en-US" smtClean="0"/>
              <a:pPr/>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727EF-257F-432D-9F46-47E5D1CCF9F0}" type="datetime1">
              <a:rPr lang="en-US" smtClean="0"/>
              <a:pPr/>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0680BD-411A-464D-8EC1-10F1C72E3B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80329-560C-4FDE-AC8A-F97FA51221DF}" type="datetime1">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680BD-411A-464D-8EC1-10F1C72E3BB0}"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33C7741-2C48-4F1F-97C1-84CC431D04B8}" type="datetime1">
              <a:rPr lang="en-US" smtClean="0"/>
              <a:pPr/>
              <a:t>7/14/2021</a:t>
            </a:fld>
            <a:endParaRPr lang="en-US"/>
          </a:p>
        </p:txBody>
      </p:sp>
      <p:sp>
        <p:nvSpPr>
          <p:cNvPr id="9" name="Slide Number Placeholder 8"/>
          <p:cNvSpPr>
            <a:spLocks noGrp="1"/>
          </p:cNvSpPr>
          <p:nvPr>
            <p:ph type="sldNum" sz="quarter" idx="11"/>
          </p:nvPr>
        </p:nvSpPr>
        <p:spPr/>
        <p:txBody>
          <a:bodyPr/>
          <a:lstStyle/>
          <a:p>
            <a:fld id="{1A0680BD-411A-464D-8EC1-10F1C72E3BB0}"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0680BD-411A-464D-8EC1-10F1C72E3BB0}"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6C77109-7A6E-49D0-93A7-2C0991A2B4AB}" type="datetime1">
              <a:rPr lang="en-US" smtClean="0"/>
              <a:pPr/>
              <a:t>7/14/2021</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71800"/>
            <a:ext cx="8458200" cy="1143000"/>
          </a:xfrm>
        </p:spPr>
        <p:txBody>
          <a:bodyPr/>
          <a:lstStyle/>
          <a:p>
            <a:pPr algn="ctr"/>
            <a:r>
              <a:rPr lang="en-US" dirty="0"/>
              <a:t>HOM – Project Management Module</a:t>
            </a:r>
          </a:p>
        </p:txBody>
      </p:sp>
      <p:sp>
        <p:nvSpPr>
          <p:cNvPr id="4" name="Slide Number Placeholder 3"/>
          <p:cNvSpPr>
            <a:spLocks noGrp="1"/>
          </p:cNvSpPr>
          <p:nvPr>
            <p:ph type="sldNum" sz="quarter" idx="12"/>
          </p:nvPr>
        </p:nvSpPr>
        <p:spPr/>
        <p:txBody>
          <a:bodyPr/>
          <a:lstStyle/>
          <a:p>
            <a:fld id="{1A0680BD-411A-464D-8EC1-10F1C72E3BB0}" type="slidenum">
              <a:rPr lang="en-US" smtClean="0"/>
              <a:pPr/>
              <a:t>1</a:t>
            </a:fld>
            <a:endParaRPr lang="en-US"/>
          </a:p>
        </p:txBody>
      </p:sp>
    </p:spTree>
    <p:extLst>
      <p:ext uri="{BB962C8B-B14F-4D97-AF65-F5344CB8AC3E}">
        <p14:creationId xmlns:p14="http://schemas.microsoft.com/office/powerpoint/2010/main" val="4251213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 Steps</a:t>
            </a:r>
          </a:p>
        </p:txBody>
      </p:sp>
      <p:sp>
        <p:nvSpPr>
          <p:cNvPr id="3" name="Content Placeholder 2"/>
          <p:cNvSpPr>
            <a:spLocks noGrp="1"/>
          </p:cNvSpPr>
          <p:nvPr>
            <p:ph idx="1"/>
          </p:nvPr>
        </p:nvSpPr>
        <p:spPr/>
        <p:txBody>
          <a:bodyPr>
            <a:normAutofit/>
          </a:bodyPr>
          <a:lstStyle/>
          <a:p>
            <a:r>
              <a:rPr lang="en-US" b="1" dirty="0"/>
              <a:t>Step I: Choose technique</a:t>
            </a:r>
          </a:p>
          <a:p>
            <a:pPr marL="708660" lvl="2">
              <a:buClr>
                <a:schemeClr val="accent1"/>
              </a:buClr>
            </a:pPr>
            <a:r>
              <a:rPr lang="en-US" dirty="0"/>
              <a:t>Specify which type of problem is being solved select one of radio buttons from CPM data or Crashing data or PERT data </a:t>
            </a:r>
          </a:p>
          <a:p>
            <a:r>
              <a:rPr lang="en-US" b="1" dirty="0"/>
              <a:t>Step II: Select Data (Parameters Box)</a:t>
            </a:r>
            <a:endParaRPr lang="en-US" dirty="0"/>
          </a:p>
          <a:p>
            <a:pPr marL="708660" lvl="2">
              <a:buClr>
                <a:schemeClr val="accent1"/>
              </a:buClr>
            </a:pPr>
            <a:r>
              <a:rPr lang="en-US" dirty="0"/>
              <a:t>Input the starting and ending row of the data (between row 4 to 205)</a:t>
            </a:r>
          </a:p>
          <a:p>
            <a:pPr marL="1623060" lvl="7" indent="0">
              <a:buNone/>
            </a:pPr>
            <a:r>
              <a:rPr lang="en-US" sz="1800" dirty="0"/>
              <a:t>               or</a:t>
            </a:r>
          </a:p>
          <a:p>
            <a:pPr marL="457200" lvl="1" indent="-342900"/>
            <a:r>
              <a:rPr lang="en-US" sz="2400" b="1" dirty="0"/>
              <a:t>Reload Datasets</a:t>
            </a:r>
          </a:p>
          <a:p>
            <a:pPr marL="765810" lvl="2" indent="-285750">
              <a:buClr>
                <a:schemeClr val="accent1"/>
              </a:buClr>
            </a:pPr>
            <a:r>
              <a:rPr lang="en-US" dirty="0"/>
              <a:t>Open ‘HOM Project Management Module’ from HOM menu</a:t>
            </a:r>
          </a:p>
          <a:p>
            <a:pPr marL="765810" lvl="2" indent="-285750">
              <a:buClr>
                <a:schemeClr val="accent1"/>
              </a:buClr>
            </a:pPr>
            <a:r>
              <a:rPr lang="en-US" dirty="0"/>
              <a:t>Click the reload button which ill ask the user to select Report file(.csv</a:t>
            </a:r>
            <a:r>
              <a:rPr lang="en-US"/>
              <a:t>) which the </a:t>
            </a:r>
            <a:r>
              <a:rPr lang="en-US" dirty="0"/>
              <a:t>user wishes to open</a:t>
            </a:r>
          </a:p>
          <a:p>
            <a:pPr marL="765810" lvl="2" indent="-285750">
              <a:buClr>
                <a:schemeClr val="accent1"/>
              </a:buClr>
            </a:pPr>
            <a:r>
              <a:rPr lang="en-US" dirty="0"/>
              <a:t>Select the file and click ‘Open’ this will reload all the parameters from computing </a:t>
            </a:r>
          </a:p>
          <a:p>
            <a:pPr marL="765810" lvl="2" indent="-285750">
              <a:buClr>
                <a:schemeClr val="accent1"/>
              </a:buClr>
            </a:pPr>
            <a:r>
              <a:rPr lang="en-US" dirty="0"/>
              <a:t>Click ‘Compute’ to reload the result sheets </a:t>
            </a:r>
          </a:p>
          <a:p>
            <a:pPr marL="480060" lvl="2" indent="0">
              <a:buClr>
                <a:schemeClr val="accent1"/>
              </a:buClr>
              <a:buNone/>
            </a:pPr>
            <a:endParaRPr lang="en-US"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10</a:t>
            </a:fld>
            <a:endParaRPr lang="en-US"/>
          </a:p>
        </p:txBody>
      </p:sp>
    </p:spTree>
    <p:extLst>
      <p:ext uri="{BB962C8B-B14F-4D97-AF65-F5344CB8AC3E}">
        <p14:creationId xmlns:p14="http://schemas.microsoft.com/office/powerpoint/2010/main" val="15331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 Steps</a:t>
            </a:r>
          </a:p>
        </p:txBody>
      </p:sp>
      <p:sp>
        <p:nvSpPr>
          <p:cNvPr id="3" name="Content Placeholder 2"/>
          <p:cNvSpPr>
            <a:spLocks noGrp="1"/>
          </p:cNvSpPr>
          <p:nvPr>
            <p:ph idx="1"/>
          </p:nvPr>
        </p:nvSpPr>
        <p:spPr>
          <a:xfrm>
            <a:off x="228600" y="1600200"/>
            <a:ext cx="7848600" cy="4800600"/>
          </a:xfrm>
        </p:spPr>
        <p:txBody>
          <a:bodyPr>
            <a:normAutofit/>
          </a:bodyPr>
          <a:lstStyle/>
          <a:p>
            <a:pPr marL="480060" lvl="2" indent="0">
              <a:buClr>
                <a:schemeClr val="accent1"/>
              </a:buClr>
              <a:buNone/>
            </a:pPr>
            <a:endParaRPr lang="en-US" dirty="0"/>
          </a:p>
          <a:p>
            <a:r>
              <a:rPr lang="en-US" b="1" dirty="0"/>
              <a:t>Step III: Draw Activity Network (Parameters Box)</a:t>
            </a:r>
            <a:endParaRPr lang="en-US" dirty="0"/>
          </a:p>
          <a:p>
            <a:pPr marL="708660" lvl="2">
              <a:buClr>
                <a:schemeClr val="accent1"/>
              </a:buClr>
            </a:pPr>
            <a:r>
              <a:rPr lang="en-US" dirty="0"/>
              <a:t>Check the Draw Activity Network button to see a drawing of the network of activities. This can be done under both CPM and PERT.</a:t>
            </a:r>
          </a:p>
          <a:p>
            <a:pPr marL="342900" lvl="2">
              <a:buClr>
                <a:schemeClr val="accent1"/>
              </a:buClr>
            </a:pPr>
            <a:r>
              <a:rPr lang="en-US" sz="2200" b="1" dirty="0"/>
              <a:t>Step IV: Run Model (How to Manage Projects)</a:t>
            </a:r>
          </a:p>
          <a:p>
            <a:pPr marL="708660" lvl="2">
              <a:buClr>
                <a:schemeClr val="accent1"/>
              </a:buClr>
            </a:pPr>
            <a:r>
              <a:rPr lang="en-US" dirty="0"/>
              <a:t>To run the model you have to click on the specified compute button. This will open up one or more worksheets with the data analysis and results</a:t>
            </a:r>
          </a:p>
          <a:p>
            <a:pPr marL="114300" lvl="1" indent="0">
              <a:buNone/>
            </a:pPr>
            <a:endParaRPr lang="en-US" b="1" dirty="0"/>
          </a:p>
          <a:p>
            <a:pPr marL="982980" lvl="3">
              <a:buClr>
                <a:schemeClr val="accent1"/>
              </a:buClr>
            </a:pPr>
            <a:endParaRPr lang="en-US" b="1" i="1"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11</a:t>
            </a:fld>
            <a:endParaRPr lang="en-US"/>
          </a:p>
        </p:txBody>
      </p:sp>
    </p:spTree>
    <p:extLst>
      <p:ext uri="{BB962C8B-B14F-4D97-AF65-F5344CB8AC3E}">
        <p14:creationId xmlns:p14="http://schemas.microsoft.com/office/powerpoint/2010/main" val="89390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 Steps</a:t>
            </a:r>
          </a:p>
        </p:txBody>
      </p:sp>
      <p:sp>
        <p:nvSpPr>
          <p:cNvPr id="3" name="Content Placeholder 2"/>
          <p:cNvSpPr>
            <a:spLocks noGrp="1"/>
          </p:cNvSpPr>
          <p:nvPr>
            <p:ph idx="1"/>
          </p:nvPr>
        </p:nvSpPr>
        <p:spPr>
          <a:xfrm>
            <a:off x="228600" y="1600200"/>
            <a:ext cx="7848600" cy="4800600"/>
          </a:xfrm>
        </p:spPr>
        <p:txBody>
          <a:bodyPr>
            <a:normAutofit/>
          </a:bodyPr>
          <a:lstStyle/>
          <a:p>
            <a:pPr marL="480060" lvl="2" indent="0">
              <a:buClr>
                <a:schemeClr val="accent1"/>
              </a:buClr>
              <a:buNone/>
            </a:pPr>
            <a:endParaRPr lang="en-US" dirty="0"/>
          </a:p>
          <a:p>
            <a:pPr marL="114300" indent="0">
              <a:buNone/>
            </a:pPr>
            <a:r>
              <a:rPr lang="en-US" b="1" dirty="0"/>
              <a:t>Step V: Analyze and Save Results</a:t>
            </a:r>
          </a:p>
          <a:p>
            <a:pPr marL="708660" lvl="2"/>
            <a:r>
              <a:rPr lang="en-US" b="1" dirty="0"/>
              <a:t>Analyze Results</a:t>
            </a:r>
          </a:p>
          <a:p>
            <a:pPr marL="982980" lvl="3"/>
            <a:r>
              <a:rPr lang="en-US" sz="1800" b="1" dirty="0"/>
              <a:t>CPM</a:t>
            </a:r>
          </a:p>
          <a:p>
            <a:pPr marL="1257300" lvl="4"/>
            <a:r>
              <a:rPr lang="en-US" sz="1800" dirty="0"/>
              <a:t>The CPM window contains the GANTT chart (both early and late start schedule can be plotted)</a:t>
            </a:r>
          </a:p>
          <a:p>
            <a:pPr marL="1257300" lvl="4"/>
            <a:r>
              <a:rPr lang="en-US" sz="1800" dirty="0"/>
              <a:t>The next part of the result window shows critical path calculations</a:t>
            </a:r>
          </a:p>
          <a:p>
            <a:pPr marL="1257300" lvl="4"/>
            <a:r>
              <a:rPr lang="en-US" sz="1800" dirty="0"/>
              <a:t>The next output item is the project completion time, and finally a list of those activities on the critical path</a:t>
            </a:r>
          </a:p>
          <a:p>
            <a:pPr marL="342900" lvl="1"/>
            <a:endParaRPr lang="en-US" b="1" dirty="0"/>
          </a:p>
          <a:p>
            <a:pPr marL="982980" lvl="3">
              <a:buClr>
                <a:schemeClr val="accent1"/>
              </a:buClr>
            </a:pPr>
            <a:endParaRPr lang="en-US" b="1" i="1"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12</a:t>
            </a:fld>
            <a:endParaRPr lang="en-US"/>
          </a:p>
        </p:txBody>
      </p:sp>
    </p:spTree>
    <p:extLst>
      <p:ext uri="{BB962C8B-B14F-4D97-AF65-F5344CB8AC3E}">
        <p14:creationId xmlns:p14="http://schemas.microsoft.com/office/powerpoint/2010/main" val="320595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 Steps</a:t>
            </a:r>
          </a:p>
        </p:txBody>
      </p:sp>
      <p:sp>
        <p:nvSpPr>
          <p:cNvPr id="3" name="Content Placeholder 2"/>
          <p:cNvSpPr>
            <a:spLocks noGrp="1"/>
          </p:cNvSpPr>
          <p:nvPr>
            <p:ph idx="1"/>
          </p:nvPr>
        </p:nvSpPr>
        <p:spPr>
          <a:xfrm>
            <a:off x="228600" y="1600200"/>
            <a:ext cx="7848600" cy="4800600"/>
          </a:xfrm>
        </p:spPr>
        <p:txBody>
          <a:bodyPr>
            <a:normAutofit/>
          </a:bodyPr>
          <a:lstStyle/>
          <a:p>
            <a:pPr marL="480060" lvl="2" indent="0">
              <a:buClr>
                <a:schemeClr val="accent1"/>
              </a:buClr>
              <a:buNone/>
            </a:pPr>
            <a:endParaRPr lang="en-US" dirty="0"/>
          </a:p>
          <a:p>
            <a:r>
              <a:rPr lang="en-US" b="1" dirty="0"/>
              <a:t>Step VI: Analyze Results	</a:t>
            </a:r>
          </a:p>
          <a:p>
            <a:pPr marL="708660" lvl="2"/>
            <a:r>
              <a:rPr lang="en-US" b="1" dirty="0"/>
              <a:t>Analyze Results</a:t>
            </a:r>
          </a:p>
          <a:p>
            <a:pPr marL="982980" lvl="3"/>
            <a:r>
              <a:rPr lang="en-US" sz="1800" b="1" dirty="0"/>
              <a:t>PERT</a:t>
            </a:r>
          </a:p>
          <a:p>
            <a:pPr marL="1257300" lvl="4"/>
            <a:r>
              <a:rPr lang="en-US" sz="1800" dirty="0"/>
              <a:t>Two possible results based on simulation is selected or not</a:t>
            </a:r>
          </a:p>
          <a:p>
            <a:pPr marL="1257300" lvl="4"/>
            <a:r>
              <a:rPr lang="en-US" sz="1800" dirty="0"/>
              <a:t>Without Simulation the result window shows Gantt Chart followed by PERT calculation</a:t>
            </a:r>
          </a:p>
          <a:p>
            <a:pPr marL="1257300" lvl="4"/>
            <a:r>
              <a:rPr lang="en-US" sz="1800" dirty="0"/>
              <a:t>The total project expected completion time is given next followed by the standard deviation of the expected time on the critical path</a:t>
            </a:r>
          </a:p>
          <a:p>
            <a:pPr marL="1028700" lvl="4" indent="0">
              <a:buNone/>
            </a:pPr>
            <a:endParaRPr lang="en-US" sz="1800" dirty="0"/>
          </a:p>
          <a:p>
            <a:pPr marL="342900" lvl="1"/>
            <a:endParaRPr lang="en-US" sz="1800" dirty="0"/>
          </a:p>
          <a:p>
            <a:pPr marL="982980" lvl="3">
              <a:buClr>
                <a:schemeClr val="accent1"/>
              </a:buClr>
            </a:pPr>
            <a:endParaRPr lang="en-US" b="1" i="1"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13</a:t>
            </a:fld>
            <a:endParaRPr lang="en-US"/>
          </a:p>
        </p:txBody>
      </p:sp>
    </p:spTree>
    <p:extLst>
      <p:ext uri="{BB962C8B-B14F-4D97-AF65-F5344CB8AC3E}">
        <p14:creationId xmlns:p14="http://schemas.microsoft.com/office/powerpoint/2010/main" val="4066773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 Steps</a:t>
            </a:r>
          </a:p>
        </p:txBody>
      </p:sp>
      <p:sp>
        <p:nvSpPr>
          <p:cNvPr id="3" name="Content Placeholder 2"/>
          <p:cNvSpPr>
            <a:spLocks noGrp="1"/>
          </p:cNvSpPr>
          <p:nvPr>
            <p:ph idx="1"/>
          </p:nvPr>
        </p:nvSpPr>
        <p:spPr>
          <a:xfrm>
            <a:off x="228600" y="1600200"/>
            <a:ext cx="7848600" cy="4800600"/>
          </a:xfrm>
        </p:spPr>
        <p:txBody>
          <a:bodyPr>
            <a:normAutofit/>
          </a:bodyPr>
          <a:lstStyle/>
          <a:p>
            <a:pPr marL="480060" lvl="2" indent="0">
              <a:buClr>
                <a:schemeClr val="accent1"/>
              </a:buClr>
              <a:buNone/>
            </a:pPr>
            <a:endParaRPr lang="en-US" dirty="0"/>
          </a:p>
          <a:p>
            <a:r>
              <a:rPr lang="en-US" b="1" dirty="0"/>
              <a:t>Step VII: Save Reports button </a:t>
            </a:r>
          </a:p>
          <a:p>
            <a:pPr marL="708660" lvl="2"/>
            <a:r>
              <a:rPr lang="en-US" b="1" dirty="0"/>
              <a:t>Single Save</a:t>
            </a:r>
          </a:p>
          <a:p>
            <a:pPr marL="982980" lvl="3"/>
            <a:r>
              <a:rPr lang="en-US" b="1" dirty="0"/>
              <a:t>To save report, user can click Save button followed by specifying the name of the report to be saved </a:t>
            </a:r>
          </a:p>
          <a:p>
            <a:pPr marL="754380" lvl="3" indent="0">
              <a:buNone/>
            </a:pPr>
            <a:endParaRPr lang="en-US" b="1" dirty="0"/>
          </a:p>
          <a:p>
            <a:pPr marL="708660" lvl="2"/>
            <a:r>
              <a:rPr lang="en-US" b="1" dirty="0"/>
              <a:t> Multiple Save</a:t>
            </a:r>
          </a:p>
          <a:p>
            <a:pPr marL="982980" lvl="3"/>
            <a:r>
              <a:rPr lang="en-US" b="1" dirty="0"/>
              <a:t>For multiple save, user can press ‘Ctrl + S’ or ‘Save ’ button from Menu followed by selecting the sheets which are not shaved.</a:t>
            </a:r>
          </a:p>
          <a:p>
            <a:pPr marL="982980" lvl="3"/>
            <a:endParaRPr lang="en-US" b="1" dirty="0"/>
          </a:p>
          <a:p>
            <a:pPr marL="982980" lvl="3">
              <a:buClr>
                <a:schemeClr val="accent1"/>
              </a:buClr>
            </a:pPr>
            <a:endParaRPr lang="en-US" b="1" i="1"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14</a:t>
            </a:fld>
            <a:endParaRPr lang="en-US"/>
          </a:p>
        </p:txBody>
      </p:sp>
    </p:spTree>
    <p:extLst>
      <p:ext uri="{BB962C8B-B14F-4D97-AF65-F5344CB8AC3E}">
        <p14:creationId xmlns:p14="http://schemas.microsoft.com/office/powerpoint/2010/main" val="153183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400" kern="1200" spc="-100" dirty="0">
                <a:solidFill>
                  <a:schemeClr val="tx2"/>
                </a:solidFill>
                <a:latin typeface="+mj-lt"/>
                <a:ea typeface="+mj-ea"/>
                <a:cs typeface="+mj-cs"/>
              </a:rPr>
              <a:t>Loading an example</a:t>
            </a:r>
            <a:br>
              <a:rPr lang="en-US" sz="1200" dirty="0"/>
            </a:br>
            <a:endParaRPr lang="en-US" sz="1600" dirty="0"/>
          </a:p>
        </p:txBody>
      </p:sp>
      <p:sp>
        <p:nvSpPr>
          <p:cNvPr id="3" name="Content Placeholder 2"/>
          <p:cNvSpPr>
            <a:spLocks noGrp="1"/>
          </p:cNvSpPr>
          <p:nvPr>
            <p:ph idx="1"/>
          </p:nvPr>
        </p:nvSpPr>
        <p:spPr/>
        <p:txBody>
          <a:bodyPr>
            <a:normAutofit/>
          </a:bodyPr>
          <a:lstStyle/>
          <a:p>
            <a:r>
              <a:rPr lang="en-US" dirty="0"/>
              <a:t>To obtain the dialog box, select HOM module from the Add-Ins option on the tool bar. </a:t>
            </a:r>
          </a:p>
          <a:p>
            <a:pPr lvl="1"/>
            <a:r>
              <a:rPr lang="en-US" dirty="0"/>
              <a:t>This will open the Dialog box which allows you to select which method to use. Sample parameters Dialog box is given below. </a:t>
            </a:r>
          </a:p>
          <a:p>
            <a:r>
              <a:rPr lang="en-US" dirty="0"/>
              <a:t>Press Reload button on the dialog box to load an example. Example 1 can be found in the data file </a:t>
            </a:r>
          </a:p>
          <a:p>
            <a:pPr marL="114300" indent="0">
              <a:buNone/>
            </a:pPr>
            <a:r>
              <a:rPr lang="en-US" b="1" i="1" dirty="0"/>
              <a:t>      Project_CPM_time.csv </a:t>
            </a:r>
            <a:r>
              <a:rPr lang="en-US" dirty="0"/>
              <a:t>in the EXAMPLES directory. </a:t>
            </a:r>
          </a:p>
          <a:p>
            <a:pPr marL="114300" indent="0">
              <a:buNone/>
            </a:pPr>
            <a:endParaRPr lang="en-US"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15</a:t>
            </a:fld>
            <a:endParaRPr lang="en-US"/>
          </a:p>
        </p:txBody>
      </p:sp>
    </p:spTree>
    <p:extLst>
      <p:ext uri="{BB962C8B-B14F-4D97-AF65-F5344CB8AC3E}">
        <p14:creationId xmlns:p14="http://schemas.microsoft.com/office/powerpoint/2010/main" val="33240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7620000" cy="4800600"/>
          </a:xfrm>
        </p:spPr>
        <p:txBody>
          <a:bodyPr>
            <a:normAutofit/>
          </a:bodyPr>
          <a:lstStyle/>
          <a:p>
            <a:r>
              <a:rPr lang="en-US" sz="2000" dirty="0"/>
              <a:t>Following is the screenshot of the same</a:t>
            </a:r>
          </a:p>
        </p:txBody>
      </p:sp>
      <p:sp>
        <p:nvSpPr>
          <p:cNvPr id="4" name="Slide Number Placeholder 3"/>
          <p:cNvSpPr>
            <a:spLocks noGrp="1"/>
          </p:cNvSpPr>
          <p:nvPr>
            <p:ph type="sldNum" sz="quarter" idx="12"/>
          </p:nvPr>
        </p:nvSpPr>
        <p:spPr/>
        <p:txBody>
          <a:bodyPr/>
          <a:lstStyle/>
          <a:p>
            <a:fld id="{1A0680BD-411A-464D-8EC1-10F1C72E3BB0}" type="slidenum">
              <a:rPr lang="en-US" smtClean="0"/>
              <a:pPr/>
              <a:t>16</a:t>
            </a:fld>
            <a:endParaRPr lang="en-US"/>
          </a:p>
        </p:txBody>
      </p:sp>
      <p:sp>
        <p:nvSpPr>
          <p:cNvPr id="5" name="Title 1"/>
          <p:cNvSpPr>
            <a:spLocks noGrp="1"/>
          </p:cNvSpPr>
          <p:nvPr>
            <p:ph type="title"/>
          </p:nvPr>
        </p:nvSpPr>
        <p:spPr>
          <a:xfrm>
            <a:off x="457200" y="274638"/>
            <a:ext cx="7620000" cy="1143000"/>
          </a:xfrm>
        </p:spPr>
        <p:txBody>
          <a:bodyPr/>
          <a:lstStyle/>
          <a:p>
            <a:pPr lvl="1" algn="l" rtl="0">
              <a:spcBef>
                <a:spcPct val="0"/>
              </a:spcBef>
            </a:pPr>
            <a:r>
              <a:rPr lang="en-US" sz="4400" kern="1200" spc="-100" dirty="0">
                <a:solidFill>
                  <a:schemeClr val="tx2"/>
                </a:solidFill>
                <a:latin typeface="+mj-lt"/>
                <a:ea typeface="+mj-ea"/>
                <a:cs typeface="+mj-cs"/>
              </a:rPr>
              <a:t>Loading an example</a:t>
            </a:r>
            <a:br>
              <a:rPr lang="en-US" sz="1200" dirty="0"/>
            </a:br>
            <a:endParaRPr lang="en-US" sz="1600"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r="36222" b="17831"/>
          <a:stretch/>
        </p:blipFill>
        <p:spPr>
          <a:xfrm>
            <a:off x="876300" y="2133600"/>
            <a:ext cx="6781800" cy="4114799"/>
          </a:xfrm>
          <a:prstGeom prst="rect">
            <a:avLst/>
          </a:prstGeom>
        </p:spPr>
      </p:pic>
      <p:sp>
        <p:nvSpPr>
          <p:cNvPr id="7" name="Oval 6"/>
          <p:cNvSpPr/>
          <p:nvPr/>
        </p:nvSpPr>
        <p:spPr>
          <a:xfrm>
            <a:off x="1143000" y="2667000"/>
            <a:ext cx="9144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438400" y="5410200"/>
            <a:ext cx="1295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126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Loaded</a:t>
            </a:r>
          </a:p>
        </p:txBody>
      </p:sp>
      <p:sp>
        <p:nvSpPr>
          <p:cNvPr id="4" name="Slide Number Placeholder 3"/>
          <p:cNvSpPr>
            <a:spLocks noGrp="1"/>
          </p:cNvSpPr>
          <p:nvPr>
            <p:ph type="sldNum" sz="quarter" idx="12"/>
          </p:nvPr>
        </p:nvSpPr>
        <p:spPr/>
        <p:txBody>
          <a:bodyPr/>
          <a:lstStyle/>
          <a:p>
            <a:fld id="{1A0680BD-411A-464D-8EC1-10F1C72E3BB0}" type="slidenum">
              <a:rPr lang="en-US" smtClean="0"/>
              <a:pPr/>
              <a:t>17</a:t>
            </a:fld>
            <a:endParaRPr lang="en-US"/>
          </a:p>
        </p:txBody>
      </p:sp>
      <p:graphicFrame>
        <p:nvGraphicFramePr>
          <p:cNvPr id="5" name="Table 4"/>
          <p:cNvGraphicFramePr>
            <a:graphicFrameLocks noGrp="1"/>
          </p:cNvGraphicFramePr>
          <p:nvPr/>
        </p:nvGraphicFramePr>
        <p:xfrm>
          <a:off x="457200" y="1600200"/>
          <a:ext cx="5562600" cy="4343407"/>
        </p:xfrm>
        <a:graphic>
          <a:graphicData uri="http://schemas.openxmlformats.org/drawingml/2006/table">
            <a:tbl>
              <a:tblPr/>
              <a:tblGrid>
                <a:gridCol w="538718">
                  <a:extLst>
                    <a:ext uri="{9D8B030D-6E8A-4147-A177-3AD203B41FA5}">
                      <a16:colId xmlns:a16="http://schemas.microsoft.com/office/drawing/2014/main" val="20000"/>
                    </a:ext>
                  </a:extLst>
                </a:gridCol>
                <a:gridCol w="588083">
                  <a:extLst>
                    <a:ext uri="{9D8B030D-6E8A-4147-A177-3AD203B41FA5}">
                      <a16:colId xmlns:a16="http://schemas.microsoft.com/office/drawing/2014/main" val="20001"/>
                    </a:ext>
                  </a:extLst>
                </a:gridCol>
                <a:gridCol w="658411">
                  <a:extLst>
                    <a:ext uri="{9D8B030D-6E8A-4147-A177-3AD203B41FA5}">
                      <a16:colId xmlns:a16="http://schemas.microsoft.com/office/drawing/2014/main" val="20002"/>
                    </a:ext>
                  </a:extLst>
                </a:gridCol>
                <a:gridCol w="480495">
                  <a:extLst>
                    <a:ext uri="{9D8B030D-6E8A-4147-A177-3AD203B41FA5}">
                      <a16:colId xmlns:a16="http://schemas.microsoft.com/office/drawing/2014/main" val="20003"/>
                    </a:ext>
                  </a:extLst>
                </a:gridCol>
                <a:gridCol w="664462">
                  <a:extLst>
                    <a:ext uri="{9D8B030D-6E8A-4147-A177-3AD203B41FA5}">
                      <a16:colId xmlns:a16="http://schemas.microsoft.com/office/drawing/2014/main" val="20004"/>
                    </a:ext>
                  </a:extLst>
                </a:gridCol>
                <a:gridCol w="441764">
                  <a:extLst>
                    <a:ext uri="{9D8B030D-6E8A-4147-A177-3AD203B41FA5}">
                      <a16:colId xmlns:a16="http://schemas.microsoft.com/office/drawing/2014/main" val="20005"/>
                    </a:ext>
                  </a:extLst>
                </a:gridCol>
                <a:gridCol w="738897">
                  <a:extLst>
                    <a:ext uri="{9D8B030D-6E8A-4147-A177-3AD203B41FA5}">
                      <a16:colId xmlns:a16="http://schemas.microsoft.com/office/drawing/2014/main" val="20006"/>
                    </a:ext>
                  </a:extLst>
                </a:gridCol>
                <a:gridCol w="523460">
                  <a:extLst>
                    <a:ext uri="{9D8B030D-6E8A-4147-A177-3AD203B41FA5}">
                      <a16:colId xmlns:a16="http://schemas.microsoft.com/office/drawing/2014/main" val="20007"/>
                    </a:ext>
                  </a:extLst>
                </a:gridCol>
                <a:gridCol w="511357">
                  <a:extLst>
                    <a:ext uri="{9D8B030D-6E8A-4147-A177-3AD203B41FA5}">
                      <a16:colId xmlns:a16="http://schemas.microsoft.com/office/drawing/2014/main" val="20008"/>
                    </a:ext>
                  </a:extLst>
                </a:gridCol>
                <a:gridCol w="416953">
                  <a:extLst>
                    <a:ext uri="{9D8B030D-6E8A-4147-A177-3AD203B41FA5}">
                      <a16:colId xmlns:a16="http://schemas.microsoft.com/office/drawing/2014/main" val="20009"/>
                    </a:ext>
                  </a:extLst>
                </a:gridCol>
              </a:tblGrid>
              <a:tr h="263469">
                <a:tc>
                  <a:txBody>
                    <a:bodyPr/>
                    <a:lstStyle/>
                    <a:p>
                      <a:pPr marL="0" marR="0" algn="ctr" fontAlgn="auto" hangingPunct="1">
                        <a:spcBef>
                          <a:spcPts val="0"/>
                        </a:spcBef>
                        <a:spcAft>
                          <a:spcPts val="0"/>
                        </a:spcAft>
                      </a:pPr>
                      <a:r>
                        <a:rPr lang="en-US" sz="800">
                          <a:latin typeface="Arial"/>
                          <a:ea typeface="Times New Roman"/>
                          <a:cs typeface="Times New Roman"/>
                        </a:rPr>
                        <a:t>Reload</a:t>
                      </a:r>
                      <a:endParaRPr lang="en-US" sz="800">
                        <a:latin typeface="Times New Roman"/>
                        <a:ea typeface="Times New Roman"/>
                        <a:cs typeface="Times New Roman"/>
                      </a:endParaRPr>
                    </a:p>
                  </a:txBody>
                  <a:tcPr marL="55467" marR="554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800">
                          <a:latin typeface="Arial"/>
                          <a:ea typeface="Times New Roman"/>
                          <a:cs typeface="Times New Roman"/>
                        </a:rPr>
                        <a:t>CPM data</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fontAlgn="auto" hangingPunct="1">
                        <a:spcBef>
                          <a:spcPts val="0"/>
                        </a:spcBef>
                        <a:spcAft>
                          <a:spcPts val="0"/>
                        </a:spcAft>
                      </a:pPr>
                      <a:r>
                        <a:rPr lang="en-US" sz="800" b="1">
                          <a:latin typeface="Arial"/>
                          <a:ea typeface="Times New Roman"/>
                          <a:cs typeface="Times New Roman"/>
                        </a:rPr>
                        <a:t>Crashing Data</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3">
                  <a:txBody>
                    <a:bodyPr/>
                    <a:lstStyle/>
                    <a:p>
                      <a:pPr marL="0" marR="0" algn="ctr" fontAlgn="auto" hangingPunct="1">
                        <a:spcBef>
                          <a:spcPts val="0"/>
                        </a:spcBef>
                        <a:spcAft>
                          <a:spcPts val="0"/>
                        </a:spcAft>
                      </a:pPr>
                      <a:r>
                        <a:rPr lang="en-US" sz="800">
                          <a:latin typeface="Arial"/>
                          <a:ea typeface="Times New Roman"/>
                          <a:cs typeface="Times New Roman"/>
                        </a:rPr>
                        <a:t>PERT Data</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endParaRPr lang="en-US" sz="900">
                        <a:latin typeface="Calibri"/>
                        <a:ea typeface="Times New Roman"/>
                        <a:cs typeface="Times New Roman"/>
                      </a:endParaRPr>
                    </a:p>
                  </a:txBody>
                  <a:tcPr marL="55467" marR="5546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en-US" sz="900">
                        <a:latin typeface="Calibri"/>
                        <a:ea typeface="Times New Roman"/>
                        <a:cs typeface="Times New Roman"/>
                      </a:endParaRPr>
                    </a:p>
                  </a:txBody>
                  <a:tcPr marL="55467" marR="5546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en-US" sz="900">
                        <a:latin typeface="Calibri"/>
                        <a:ea typeface="Times New Roman"/>
                        <a:cs typeface="Times New Roman"/>
                      </a:endParaRPr>
                    </a:p>
                  </a:txBody>
                  <a:tcPr marL="55467" marR="55467"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5203">
                <a:tc>
                  <a:txBody>
                    <a:bodyPr/>
                    <a:lstStyle/>
                    <a:p>
                      <a:pPr marL="0" marR="0" algn="ctr" fontAlgn="auto" hangingPunct="1">
                        <a:spcBef>
                          <a:spcPts val="0"/>
                        </a:spcBef>
                        <a:spcAft>
                          <a:spcPts val="0"/>
                        </a:spcAft>
                      </a:pPr>
                      <a:r>
                        <a:rPr lang="en-US" sz="900">
                          <a:latin typeface="Calibri"/>
                          <a:ea typeface="Times New Roman"/>
                          <a:cs typeface="Times New Roman"/>
                        </a:rPr>
                        <a:t>Activity Code</a:t>
                      </a:r>
                      <a:endParaRPr lang="en-US" sz="800">
                        <a:latin typeface="Times New Roman"/>
                        <a:ea typeface="Times New Roman"/>
                        <a:cs typeface="Times New Roman"/>
                      </a:endParaRPr>
                    </a:p>
                  </a:txBody>
                  <a:tcPr marL="55467" marR="554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Normal Duration</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Minimum Duration</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800">
                          <a:latin typeface="Arial"/>
                          <a:ea typeface="Times New Roman"/>
                          <a:cs typeface="Times New Roman"/>
                        </a:rPr>
                        <a:t>Cost per Unit</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800">
                          <a:latin typeface="Arial"/>
                          <a:ea typeface="Times New Roman"/>
                          <a:cs typeface="Times New Roman"/>
                        </a:rPr>
                        <a:t>Optimistic Time</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800">
                          <a:latin typeface="Arial"/>
                          <a:ea typeface="Times New Roman"/>
                          <a:cs typeface="Times New Roman"/>
                        </a:rPr>
                        <a:t>Likely Time</a:t>
                      </a:r>
                      <a:endParaRPr lang="en-US" sz="800">
                        <a:latin typeface="Times New Roman"/>
                        <a:ea typeface="Times New Roman"/>
                        <a:cs typeface="Times New Roman"/>
                      </a:endParaRPr>
                    </a:p>
                  </a:txBody>
                  <a:tcPr marL="55467" marR="55467" marT="0" marB="0" anchor="b">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800">
                          <a:latin typeface="Arial"/>
                          <a:ea typeface="Times New Roman"/>
                          <a:cs typeface="Times New Roman"/>
                        </a:rPr>
                        <a:t>Pessimistic Time</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marL="0" marR="0" algn="ctr" fontAlgn="auto" hangingPunct="1">
                        <a:spcBef>
                          <a:spcPts val="0"/>
                        </a:spcBef>
                        <a:spcAft>
                          <a:spcPts val="0"/>
                        </a:spcAft>
                      </a:pPr>
                      <a:r>
                        <a:rPr lang="en-US" sz="900">
                          <a:latin typeface="Calibri"/>
                          <a:ea typeface="Times New Roman"/>
                          <a:cs typeface="Times New Roman"/>
                        </a:rPr>
                        <a:t>Pred. 1</a:t>
                      </a:r>
                      <a:endParaRPr lang="en-US" sz="800">
                        <a:latin typeface="Times New Roman"/>
                        <a:ea typeface="Times New Roman"/>
                        <a:cs typeface="Times New Roman"/>
                      </a:endParaRPr>
                    </a:p>
                  </a:txBody>
                  <a:tcPr marL="55467" marR="5546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C0C0C0"/>
                    </a:solidFill>
                  </a:tcPr>
                </a:tc>
                <a:tc>
                  <a:txBody>
                    <a:bodyPr/>
                    <a:lstStyle/>
                    <a:p>
                      <a:pPr marL="0" marR="0" algn="ctr" fontAlgn="auto" hangingPunct="1">
                        <a:spcBef>
                          <a:spcPts val="0"/>
                        </a:spcBef>
                        <a:spcAft>
                          <a:spcPts val="0"/>
                        </a:spcAft>
                      </a:pPr>
                      <a:r>
                        <a:rPr lang="en-US" sz="900">
                          <a:latin typeface="Calibri"/>
                          <a:ea typeface="Times New Roman"/>
                          <a:cs typeface="Times New Roman"/>
                        </a:rPr>
                        <a:t>Pred. 2</a:t>
                      </a:r>
                      <a:endParaRPr lang="en-US" sz="800">
                        <a:latin typeface="Times New Roman"/>
                        <a:ea typeface="Times New Roman"/>
                        <a:cs typeface="Times New Roman"/>
                      </a:endParaRPr>
                    </a:p>
                  </a:txBody>
                  <a:tcPr marL="55467" marR="55467"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C0C0C0"/>
                    </a:solidFill>
                  </a:tcPr>
                </a:tc>
                <a:tc>
                  <a:txBody>
                    <a:bodyPr/>
                    <a:lstStyle/>
                    <a:p>
                      <a:pPr marL="0" marR="0" algn="ctr" fontAlgn="auto" hangingPunct="1">
                        <a:spcBef>
                          <a:spcPts val="0"/>
                        </a:spcBef>
                        <a:spcAft>
                          <a:spcPts val="0"/>
                        </a:spcAft>
                      </a:pPr>
                      <a:r>
                        <a:rPr lang="en-US" sz="900">
                          <a:latin typeface="Calibri"/>
                          <a:ea typeface="Times New Roman"/>
                          <a:cs typeface="Times New Roman"/>
                        </a:rPr>
                        <a:t>Pred. 3</a:t>
                      </a:r>
                      <a:endParaRPr lang="en-US" sz="800">
                        <a:latin typeface="Times New Roman"/>
                        <a:ea typeface="Times New Roman"/>
                        <a:cs typeface="Times New Roman"/>
                      </a:endParaRPr>
                    </a:p>
                  </a:txBody>
                  <a:tcPr marL="55467" marR="55467"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1"/>
                  </a:ext>
                </a:extLst>
              </a:tr>
              <a:tr h="154239">
                <a:tc>
                  <a:txBody>
                    <a:bodyPr/>
                    <a:lstStyle/>
                    <a:p>
                      <a:pPr marL="0" marR="0" fontAlgn="auto" hangingPunct="1">
                        <a:spcBef>
                          <a:spcPts val="0"/>
                        </a:spcBef>
                        <a:spcAft>
                          <a:spcPts val="0"/>
                        </a:spcAft>
                      </a:pPr>
                      <a:r>
                        <a:rPr lang="en-US" sz="900">
                          <a:latin typeface="Calibri"/>
                          <a:ea typeface="Times New Roman"/>
                          <a:cs typeface="Times New Roman"/>
                        </a:rPr>
                        <a:t>move</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a:noFill/>
                    </a:lnL>
                    <a:lnR>
                      <a:noFill/>
                    </a:lnR>
                    <a:lnT w="28575" cap="flat" cmpd="dbl" algn="ctr">
                      <a:solidFill>
                        <a:srgbClr val="000000"/>
                      </a:solidFill>
                      <a:prstDash val="solid"/>
                      <a:round/>
                      <a:headEnd type="none" w="med" len="med"/>
                      <a:tailEnd type="none" w="med" len="med"/>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w="28575" cap="flat" cmpd="dbl" algn="ctr">
                      <a:solidFill>
                        <a:srgbClr val="000000"/>
                      </a:solidFill>
                      <a:prstDash val="solid"/>
                      <a:round/>
                      <a:headEnd type="none" w="med" len="med"/>
                      <a:tailEnd type="none" w="med" len="med"/>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w="28575" cap="flat" cmpd="dbl"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2"/>
                  </a:ext>
                </a:extLst>
              </a:tr>
              <a:tr h="147104">
                <a:tc>
                  <a:txBody>
                    <a:bodyPr/>
                    <a:lstStyle/>
                    <a:p>
                      <a:pPr marL="0" marR="0" fontAlgn="auto" hangingPunct="1">
                        <a:spcBef>
                          <a:spcPts val="0"/>
                        </a:spcBef>
                        <a:spcAft>
                          <a:spcPts val="0"/>
                        </a:spcAft>
                      </a:pPr>
                      <a:r>
                        <a:rPr lang="en-US" sz="900">
                          <a:latin typeface="Calibri"/>
                          <a:ea typeface="Times New Roman"/>
                          <a:cs typeface="Times New Roman"/>
                        </a:rPr>
                        <a:t>rbo</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6000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03"/>
                  </a:ext>
                </a:extLst>
              </a:tr>
              <a:tr h="147104">
                <a:tc>
                  <a:txBody>
                    <a:bodyPr/>
                    <a:lstStyle/>
                    <a:p>
                      <a:pPr marL="0" marR="0" fontAlgn="auto" hangingPunct="1">
                        <a:spcBef>
                          <a:spcPts val="0"/>
                        </a:spcBef>
                        <a:spcAft>
                          <a:spcPts val="0"/>
                        </a:spcAft>
                      </a:pPr>
                      <a:r>
                        <a:rPr lang="en-US" sz="900">
                          <a:latin typeface="Calibri"/>
                          <a:ea typeface="Times New Roman"/>
                          <a:cs typeface="Times New Roman"/>
                        </a:rPr>
                        <a:t>frame1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5000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3</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3</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rbo</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04"/>
                  </a:ext>
                </a:extLst>
              </a:tr>
              <a:tr h="147104">
                <a:tc>
                  <a:txBody>
                    <a:bodyPr/>
                    <a:lstStyle/>
                    <a:p>
                      <a:pPr marL="0" marR="0" fontAlgn="auto" hangingPunct="1">
                        <a:spcBef>
                          <a:spcPts val="0"/>
                        </a:spcBef>
                        <a:spcAft>
                          <a:spcPts val="0"/>
                        </a:spcAft>
                      </a:pPr>
                      <a:r>
                        <a:rPr lang="en-US" sz="900">
                          <a:latin typeface="Calibri"/>
                          <a:ea typeface="Times New Roman"/>
                          <a:cs typeface="Times New Roman"/>
                        </a:rPr>
                        <a:t>wire1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6</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5000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6</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6</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6</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frame1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05"/>
                  </a:ext>
                </a:extLst>
              </a:tr>
              <a:tr h="147104">
                <a:tc>
                  <a:txBody>
                    <a:bodyPr/>
                    <a:lstStyle/>
                    <a:p>
                      <a:pPr marL="0" marR="0" fontAlgn="auto" hangingPunct="1">
                        <a:spcBef>
                          <a:spcPts val="0"/>
                        </a:spcBef>
                        <a:spcAft>
                          <a:spcPts val="0"/>
                        </a:spcAft>
                      </a:pPr>
                      <a:r>
                        <a:rPr lang="en-US" sz="900">
                          <a:latin typeface="Calibri"/>
                          <a:ea typeface="Times New Roman"/>
                          <a:cs typeface="Times New Roman"/>
                        </a:rPr>
                        <a:t>instal</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0.6</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5000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0.4</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0.6</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0.8</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wire1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move</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06"/>
                  </a:ext>
                </a:extLst>
              </a:tr>
              <a:tr h="147104">
                <a:tc>
                  <a:txBody>
                    <a:bodyPr/>
                    <a:lstStyle/>
                    <a:p>
                      <a:pPr marL="0" marR="0" fontAlgn="auto" hangingPunct="1">
                        <a:spcBef>
                          <a:spcPts val="0"/>
                        </a:spcBef>
                        <a:spcAft>
                          <a:spcPts val="0"/>
                        </a:spcAft>
                      </a:pPr>
                      <a:r>
                        <a:rPr lang="en-US" sz="900">
                          <a:latin typeface="Calibri"/>
                          <a:ea typeface="Times New Roman"/>
                          <a:cs typeface="Times New Roman"/>
                        </a:rPr>
                        <a:t>ckt-a</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7500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instal</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07"/>
                  </a:ext>
                </a:extLst>
              </a:tr>
              <a:tr h="147104">
                <a:tc>
                  <a:txBody>
                    <a:bodyPr/>
                    <a:lstStyle/>
                    <a:p>
                      <a:pPr marL="0" marR="0" fontAlgn="auto" hangingPunct="1">
                        <a:spcBef>
                          <a:spcPts val="0"/>
                        </a:spcBef>
                        <a:spcAft>
                          <a:spcPts val="0"/>
                        </a:spcAft>
                      </a:pPr>
                      <a:r>
                        <a:rPr lang="en-US" sz="900">
                          <a:latin typeface="Calibri"/>
                          <a:ea typeface="Times New Roman"/>
                          <a:cs typeface="Times New Roman"/>
                        </a:rPr>
                        <a:t>conn</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0.7</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6667</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ckt-a</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08"/>
                  </a:ext>
                </a:extLst>
              </a:tr>
              <a:tr h="147104">
                <a:tc>
                  <a:txBody>
                    <a:bodyPr/>
                    <a:lstStyle/>
                    <a:p>
                      <a:pPr marL="0" marR="0" fontAlgn="auto" hangingPunct="1">
                        <a:spcBef>
                          <a:spcPts val="0"/>
                        </a:spcBef>
                        <a:spcAft>
                          <a:spcPts val="0"/>
                        </a:spcAft>
                      </a:pPr>
                      <a:r>
                        <a:rPr lang="en-US" sz="900">
                          <a:latin typeface="Calibri"/>
                          <a:ea typeface="Times New Roman"/>
                          <a:cs typeface="Times New Roman"/>
                        </a:rPr>
                        <a:t>ckt-b</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7500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conn</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09"/>
                  </a:ext>
                </a:extLst>
              </a:tr>
              <a:tr h="147104">
                <a:tc>
                  <a:txBody>
                    <a:bodyPr/>
                    <a:lstStyle/>
                    <a:p>
                      <a:pPr marL="0" marR="0" fontAlgn="auto" hangingPunct="1">
                        <a:spcBef>
                          <a:spcPts val="0"/>
                        </a:spcBef>
                        <a:spcAft>
                          <a:spcPts val="0"/>
                        </a:spcAft>
                      </a:pPr>
                      <a:r>
                        <a:rPr lang="en-US" sz="900">
                          <a:latin typeface="Calibri"/>
                          <a:ea typeface="Times New Roman"/>
                          <a:cs typeface="Times New Roman"/>
                        </a:rPr>
                        <a:t>walk1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ckt-b</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10"/>
                  </a:ext>
                </a:extLst>
              </a:tr>
              <a:tr h="147104">
                <a:tc>
                  <a:txBody>
                    <a:bodyPr/>
                    <a:lstStyle/>
                    <a:p>
                      <a:pPr marL="0" marR="0" fontAlgn="auto" hangingPunct="1">
                        <a:spcBef>
                          <a:spcPts val="0"/>
                        </a:spcBef>
                        <a:spcAft>
                          <a:spcPts val="0"/>
                        </a:spcAft>
                      </a:pPr>
                      <a:r>
                        <a:rPr lang="en-US" sz="900">
                          <a:latin typeface="Calibri"/>
                          <a:ea typeface="Times New Roman"/>
                          <a:cs typeface="Times New Roman"/>
                        </a:rPr>
                        <a:t>touch1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0.7</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5000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0.7</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walk1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11"/>
                  </a:ext>
                </a:extLst>
              </a:tr>
              <a:tr h="147104">
                <a:tc>
                  <a:txBody>
                    <a:bodyPr/>
                    <a:lstStyle/>
                    <a:p>
                      <a:pPr marL="0" marR="0" fontAlgn="auto" hangingPunct="1">
                        <a:spcBef>
                          <a:spcPts val="0"/>
                        </a:spcBef>
                        <a:spcAft>
                          <a:spcPts val="0"/>
                        </a:spcAft>
                      </a:pPr>
                      <a:r>
                        <a:rPr lang="en-US" sz="900">
                          <a:latin typeface="Calibri"/>
                          <a:ea typeface="Times New Roman"/>
                          <a:cs typeface="Times New Roman"/>
                        </a:rPr>
                        <a:t>online</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touch1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touch3</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12"/>
                  </a:ext>
                </a:extLst>
              </a:tr>
              <a:tr h="147104">
                <a:tc>
                  <a:txBody>
                    <a:bodyPr/>
                    <a:lstStyle/>
                    <a:p>
                      <a:pPr marL="0" marR="0" fontAlgn="auto" hangingPunct="1">
                        <a:spcBef>
                          <a:spcPts val="0"/>
                        </a:spcBef>
                        <a:spcAft>
                          <a:spcPts val="0"/>
                        </a:spcAft>
                      </a:pPr>
                      <a:r>
                        <a:rPr lang="en-US" sz="900">
                          <a:latin typeface="Calibri"/>
                          <a:ea typeface="Times New Roman"/>
                          <a:cs typeface="Times New Roman"/>
                        </a:rPr>
                        <a:t>layout</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6000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3</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13"/>
                  </a:ext>
                </a:extLst>
              </a:tr>
              <a:tr h="147104">
                <a:tc>
                  <a:txBody>
                    <a:bodyPr/>
                    <a:lstStyle/>
                    <a:p>
                      <a:pPr marL="0" marR="0" fontAlgn="auto" hangingPunct="1">
                        <a:spcBef>
                          <a:spcPts val="0"/>
                        </a:spcBef>
                        <a:spcAft>
                          <a:spcPts val="0"/>
                        </a:spcAft>
                      </a:pPr>
                      <a:r>
                        <a:rPr lang="en-US" sz="900">
                          <a:latin typeface="Calibri"/>
                          <a:ea typeface="Times New Roman"/>
                          <a:cs typeface="Times New Roman"/>
                        </a:rPr>
                        <a:t>frame3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2.5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4667</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2.5</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layout</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14"/>
                  </a:ext>
                </a:extLst>
              </a:tr>
              <a:tr h="147104">
                <a:tc>
                  <a:txBody>
                    <a:bodyPr/>
                    <a:lstStyle/>
                    <a:p>
                      <a:pPr marL="0" marR="0" fontAlgn="auto" hangingPunct="1">
                        <a:spcBef>
                          <a:spcPts val="0"/>
                        </a:spcBef>
                        <a:spcAft>
                          <a:spcPts val="0"/>
                        </a:spcAft>
                      </a:pPr>
                      <a:r>
                        <a:rPr lang="en-US" sz="900">
                          <a:latin typeface="Calibri"/>
                          <a:ea typeface="Times New Roman"/>
                          <a:cs typeface="Times New Roman"/>
                        </a:rPr>
                        <a:t>roof</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6000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3</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frame3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15"/>
                  </a:ext>
                </a:extLst>
              </a:tr>
              <a:tr h="147104">
                <a:tc>
                  <a:txBody>
                    <a:bodyPr/>
                    <a:lstStyle/>
                    <a:p>
                      <a:pPr marL="0" marR="0" fontAlgn="auto" hangingPunct="1">
                        <a:spcBef>
                          <a:spcPts val="0"/>
                        </a:spcBef>
                        <a:spcAft>
                          <a:spcPts val="0"/>
                        </a:spcAft>
                      </a:pPr>
                      <a:r>
                        <a:rPr lang="en-US" sz="900">
                          <a:latin typeface="Calibri"/>
                          <a:ea typeface="Times New Roman"/>
                          <a:cs typeface="Times New Roman"/>
                        </a:rPr>
                        <a:t>ext</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5000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frame3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16"/>
                  </a:ext>
                </a:extLst>
              </a:tr>
              <a:tr h="147104">
                <a:tc>
                  <a:txBody>
                    <a:bodyPr/>
                    <a:lstStyle/>
                    <a:p>
                      <a:pPr marL="0" marR="0" fontAlgn="auto" hangingPunct="1">
                        <a:spcBef>
                          <a:spcPts val="0"/>
                        </a:spcBef>
                        <a:spcAft>
                          <a:spcPts val="0"/>
                        </a:spcAft>
                      </a:pPr>
                      <a:r>
                        <a:rPr lang="en-US" sz="900">
                          <a:latin typeface="Calibri"/>
                          <a:ea typeface="Times New Roman"/>
                          <a:cs typeface="Times New Roman"/>
                        </a:rPr>
                        <a:t>plumb</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4000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5</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5</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roof</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ext</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17"/>
                  </a:ext>
                </a:extLst>
              </a:tr>
              <a:tr h="147104">
                <a:tc>
                  <a:txBody>
                    <a:bodyPr/>
                    <a:lstStyle/>
                    <a:p>
                      <a:pPr marL="0" marR="0" fontAlgn="auto" hangingPunct="1">
                        <a:spcBef>
                          <a:spcPts val="0"/>
                        </a:spcBef>
                        <a:spcAft>
                          <a:spcPts val="0"/>
                        </a:spcAft>
                      </a:pPr>
                      <a:r>
                        <a:rPr lang="en-US" sz="900">
                          <a:latin typeface="Calibri"/>
                          <a:ea typeface="Times New Roman"/>
                          <a:cs typeface="Times New Roman"/>
                        </a:rPr>
                        <a:t>wire3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6</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5000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6</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roof</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ext</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18"/>
                  </a:ext>
                </a:extLst>
              </a:tr>
              <a:tr h="147104">
                <a:tc>
                  <a:txBody>
                    <a:bodyPr/>
                    <a:lstStyle/>
                    <a:p>
                      <a:pPr marL="0" marR="0" fontAlgn="auto" hangingPunct="1">
                        <a:spcBef>
                          <a:spcPts val="0"/>
                        </a:spcBef>
                        <a:spcAft>
                          <a:spcPts val="0"/>
                        </a:spcAft>
                      </a:pPr>
                      <a:r>
                        <a:rPr lang="en-US" sz="900">
                          <a:latin typeface="Calibri"/>
                          <a:ea typeface="Times New Roman"/>
                          <a:cs typeface="Times New Roman"/>
                        </a:rPr>
                        <a:t>hvac</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3000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4</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roof</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ext</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19"/>
                  </a:ext>
                </a:extLst>
              </a:tr>
              <a:tr h="147104">
                <a:tc>
                  <a:txBody>
                    <a:bodyPr/>
                    <a:lstStyle/>
                    <a:p>
                      <a:pPr marL="0" marR="0" fontAlgn="auto" hangingPunct="1">
                        <a:spcBef>
                          <a:spcPts val="0"/>
                        </a:spcBef>
                        <a:spcAft>
                          <a:spcPts val="0"/>
                        </a:spcAft>
                      </a:pPr>
                      <a:r>
                        <a:rPr lang="en-US" sz="900">
                          <a:latin typeface="Calibri"/>
                          <a:ea typeface="Times New Roman"/>
                          <a:cs typeface="Times New Roman"/>
                        </a:rPr>
                        <a:t>insul</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1.5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8000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plumb</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wire3</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hvac</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20"/>
                  </a:ext>
                </a:extLst>
              </a:tr>
              <a:tr h="147104">
                <a:tc>
                  <a:txBody>
                    <a:bodyPr/>
                    <a:lstStyle/>
                    <a:p>
                      <a:pPr marL="0" marR="0" fontAlgn="auto" hangingPunct="1">
                        <a:spcBef>
                          <a:spcPts val="0"/>
                        </a:spcBef>
                        <a:spcAft>
                          <a:spcPts val="0"/>
                        </a:spcAft>
                      </a:pPr>
                      <a:r>
                        <a:rPr lang="en-US" sz="900">
                          <a:latin typeface="Calibri"/>
                          <a:ea typeface="Times New Roman"/>
                          <a:cs typeface="Times New Roman"/>
                        </a:rPr>
                        <a:t>int</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1.5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6000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1.5</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2</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900">
                          <a:latin typeface="Calibri"/>
                          <a:ea typeface="Times New Roman"/>
                          <a:cs typeface="Times New Roman"/>
                        </a:rPr>
                        <a:t>insul</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21"/>
                  </a:ext>
                </a:extLst>
              </a:tr>
              <a:tr h="147104">
                <a:tc>
                  <a:txBody>
                    <a:bodyPr/>
                    <a:lstStyle/>
                    <a:p>
                      <a:pPr marL="0" marR="0" fontAlgn="auto" hangingPunct="1">
                        <a:spcBef>
                          <a:spcPts val="0"/>
                        </a:spcBef>
                        <a:spcAft>
                          <a:spcPts val="0"/>
                        </a:spcAft>
                      </a:pPr>
                      <a:r>
                        <a:rPr lang="en-US" sz="900">
                          <a:latin typeface="Calibri"/>
                          <a:ea typeface="Times New Roman"/>
                          <a:cs typeface="Times New Roman"/>
                        </a:rPr>
                        <a:t>paint</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0.7</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10000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800">
                          <a:latin typeface="Arial"/>
                          <a:ea typeface="Times New Roman"/>
                          <a:cs typeface="Times New Roman"/>
                        </a:rPr>
                        <a:t>int</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22"/>
                  </a:ext>
                </a:extLst>
              </a:tr>
              <a:tr h="147104">
                <a:tc>
                  <a:txBody>
                    <a:bodyPr/>
                    <a:lstStyle/>
                    <a:p>
                      <a:pPr marL="0" marR="0" fontAlgn="auto" hangingPunct="1">
                        <a:spcBef>
                          <a:spcPts val="0"/>
                        </a:spcBef>
                        <a:spcAft>
                          <a:spcPts val="0"/>
                        </a:spcAft>
                      </a:pPr>
                      <a:r>
                        <a:rPr lang="en-US" sz="900">
                          <a:latin typeface="Calibri"/>
                          <a:ea typeface="Times New Roman"/>
                          <a:cs typeface="Times New Roman"/>
                        </a:rPr>
                        <a:t>fixt</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0.7</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6667</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800">
                          <a:latin typeface="Arial"/>
                          <a:ea typeface="Times New Roman"/>
                          <a:cs typeface="Times New Roman"/>
                        </a:rPr>
                        <a:t>paint</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23"/>
                  </a:ext>
                </a:extLst>
              </a:tr>
              <a:tr h="147104">
                <a:tc>
                  <a:txBody>
                    <a:bodyPr/>
                    <a:lstStyle/>
                    <a:p>
                      <a:pPr marL="0" marR="0" fontAlgn="auto" hangingPunct="1">
                        <a:spcBef>
                          <a:spcPts val="0"/>
                        </a:spcBef>
                        <a:spcAft>
                          <a:spcPts val="0"/>
                        </a:spcAft>
                      </a:pPr>
                      <a:r>
                        <a:rPr lang="en-US" sz="900">
                          <a:latin typeface="Calibri"/>
                          <a:ea typeface="Times New Roman"/>
                          <a:cs typeface="Times New Roman"/>
                        </a:rPr>
                        <a:t>carpet</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800">
                          <a:latin typeface="Arial"/>
                          <a:ea typeface="Times New Roman"/>
                          <a:cs typeface="Times New Roman"/>
                        </a:rPr>
                        <a:t>fixt</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24"/>
                  </a:ext>
                </a:extLst>
              </a:tr>
              <a:tr h="147104">
                <a:tc>
                  <a:txBody>
                    <a:bodyPr/>
                    <a:lstStyle/>
                    <a:p>
                      <a:pPr marL="0" marR="0" fontAlgn="auto" hangingPunct="1">
                        <a:spcBef>
                          <a:spcPts val="0"/>
                        </a:spcBef>
                        <a:spcAft>
                          <a:spcPts val="0"/>
                        </a:spcAft>
                      </a:pPr>
                      <a:r>
                        <a:rPr lang="en-US" sz="900">
                          <a:latin typeface="Calibri"/>
                          <a:ea typeface="Times New Roman"/>
                          <a:cs typeface="Times New Roman"/>
                        </a:rPr>
                        <a:t>walk3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800">
                          <a:latin typeface="Arial"/>
                          <a:ea typeface="Times New Roman"/>
                          <a:cs typeface="Times New Roman"/>
                        </a:rPr>
                        <a:t>carpet</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25"/>
                  </a:ext>
                </a:extLst>
              </a:tr>
              <a:tr h="147104">
                <a:tc>
                  <a:txBody>
                    <a:bodyPr/>
                    <a:lstStyle/>
                    <a:p>
                      <a:pPr marL="0" marR="0" fontAlgn="auto" hangingPunct="1">
                        <a:spcBef>
                          <a:spcPts val="0"/>
                        </a:spcBef>
                        <a:spcAft>
                          <a:spcPts val="0"/>
                        </a:spcAft>
                      </a:pPr>
                      <a:r>
                        <a:rPr lang="en-US" sz="900">
                          <a:latin typeface="Calibri"/>
                          <a:ea typeface="Times New Roman"/>
                          <a:cs typeface="Times New Roman"/>
                        </a:rPr>
                        <a:t>touch3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marL="0" marR="0" algn="ctr" fontAlgn="auto" hangingPunct="1">
                        <a:spcBef>
                          <a:spcPts val="0"/>
                        </a:spcBef>
                        <a:spcAft>
                          <a:spcPts val="0"/>
                        </a:spcAft>
                      </a:pPr>
                      <a:r>
                        <a:rPr lang="en-US" sz="800">
                          <a:latin typeface="Arial"/>
                          <a:ea typeface="Times New Roman"/>
                          <a:cs typeface="Times New Roman"/>
                        </a:rPr>
                        <a:t>0.7</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5000</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0.5</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0.7</a:t>
                      </a:r>
                      <a:endParaRPr lang="en-US" sz="800">
                        <a:latin typeface="Times New Roman"/>
                        <a:ea typeface="Times New Roman"/>
                        <a:cs typeface="Times New Roman"/>
                      </a:endParaRPr>
                    </a:p>
                  </a:txBody>
                  <a:tcPr marL="55467" marR="55467" marT="0" marB="0" anchor="b">
                    <a:lnL>
                      <a:noFill/>
                    </a:lnL>
                    <a:lnR>
                      <a:noFill/>
                    </a:lnR>
                    <a:lnT>
                      <a:noFill/>
                    </a:lnT>
                    <a:lnB>
                      <a:noFill/>
                    </a:lnB>
                  </a:tcPr>
                </a:tc>
                <a:tc>
                  <a:txBody>
                    <a:bodyPr/>
                    <a:lstStyle/>
                    <a:p>
                      <a:pPr marL="0" marR="0" algn="ctr" fontAlgn="auto" hangingPunct="1">
                        <a:spcBef>
                          <a:spcPts val="0"/>
                        </a:spcBef>
                        <a:spcAft>
                          <a:spcPts val="0"/>
                        </a:spcAft>
                      </a:pPr>
                      <a:r>
                        <a:rPr lang="en-US" sz="800">
                          <a:latin typeface="Arial"/>
                          <a:ea typeface="Times New Roman"/>
                          <a:cs typeface="Times New Roman"/>
                        </a:rPr>
                        <a:t>1</a:t>
                      </a:r>
                      <a:endParaRPr lang="en-US" sz="800">
                        <a:latin typeface="Times New Roman"/>
                        <a:ea typeface="Times New Roman"/>
                        <a:cs typeface="Times New Roman"/>
                      </a:endParaRPr>
                    </a:p>
                  </a:txBody>
                  <a:tcPr marL="55467" marR="5546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fontAlgn="auto" hangingPunct="1">
                        <a:spcBef>
                          <a:spcPts val="0"/>
                        </a:spcBef>
                        <a:spcAft>
                          <a:spcPts val="0"/>
                        </a:spcAft>
                      </a:pPr>
                      <a:r>
                        <a:rPr lang="en-US" sz="800">
                          <a:latin typeface="Arial"/>
                          <a:ea typeface="Times New Roman"/>
                          <a:cs typeface="Times New Roman"/>
                        </a:rPr>
                        <a:t>walk3</a:t>
                      </a:r>
                      <a:endParaRPr lang="en-US" sz="800">
                        <a:latin typeface="Times New Roman"/>
                        <a:ea typeface="Times New Roman"/>
                        <a:cs typeface="Times New Roman"/>
                      </a:endParaRPr>
                    </a:p>
                  </a:txBody>
                  <a:tcPr marL="55467" marR="55467" marT="0" marB="0" anchor="b">
                    <a:lnL w="12700" cap="flat" cmpd="sng" algn="ctr">
                      <a:solidFill>
                        <a:srgbClr val="000000"/>
                      </a:solidFill>
                      <a:prstDash val="solid"/>
                      <a:round/>
                      <a:headEnd type="none" w="med" len="med"/>
                      <a:tailEnd type="none" w="med" len="med"/>
                    </a:lnL>
                    <a:lnR>
                      <a:noFill/>
                    </a:lnR>
                    <a:lnT>
                      <a:noFill/>
                    </a:lnT>
                    <a:lnB>
                      <a:noFill/>
                    </a:lnB>
                    <a:solidFill>
                      <a:srgbClr val="C0C0C0"/>
                    </a:solidFill>
                  </a:tcPr>
                </a:tc>
                <a:tc>
                  <a:txBody>
                    <a:bodyPr/>
                    <a:lstStyle/>
                    <a:p>
                      <a:pPr marL="0" marR="0" fontAlgn="auto" hangingPunct="1">
                        <a:spcBef>
                          <a:spcPts val="0"/>
                        </a:spcBef>
                        <a:spcAft>
                          <a:spcPts val="0"/>
                        </a:spcAft>
                      </a:pPr>
                      <a:r>
                        <a:rPr lang="en-US" sz="900">
                          <a:latin typeface="Calibri"/>
                          <a:ea typeface="Times New Roman"/>
                          <a:cs typeface="Times New Roman"/>
                        </a:rPr>
                        <a:t> </a:t>
                      </a:r>
                      <a:endParaRPr lang="en-US" sz="80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tc>
                  <a:txBody>
                    <a:bodyPr/>
                    <a:lstStyle/>
                    <a:p>
                      <a:pPr marL="0" marR="0" fontAlgn="auto" hangingPunct="1">
                        <a:spcBef>
                          <a:spcPts val="0"/>
                        </a:spcBef>
                        <a:spcAft>
                          <a:spcPts val="0"/>
                        </a:spcAft>
                      </a:pPr>
                      <a:r>
                        <a:rPr lang="en-US" sz="900" dirty="0">
                          <a:latin typeface="Calibri"/>
                          <a:ea typeface="Times New Roman"/>
                          <a:cs typeface="Times New Roman"/>
                        </a:rPr>
                        <a:t> </a:t>
                      </a:r>
                      <a:endParaRPr lang="en-US" sz="800" dirty="0">
                        <a:latin typeface="Times New Roman"/>
                        <a:ea typeface="Times New Roman"/>
                        <a:cs typeface="Times New Roman"/>
                      </a:endParaRPr>
                    </a:p>
                  </a:txBody>
                  <a:tcPr marL="55467" marR="55467" marT="0" marB="0" anchor="b">
                    <a:lnL>
                      <a:noFill/>
                    </a:lnL>
                    <a:lnR>
                      <a:noFill/>
                    </a:lnR>
                    <a:lnT>
                      <a:noFill/>
                    </a:lnT>
                    <a:lnB>
                      <a:noFill/>
                    </a:lnB>
                    <a:solidFill>
                      <a:srgbClr val="C0C0C0"/>
                    </a:solidFill>
                  </a:tcPr>
                </a:tc>
                <a:extLst>
                  <a:ext uri="{0D108BD9-81ED-4DB2-BD59-A6C34878D82A}">
                    <a16:rowId xmlns:a16="http://schemas.microsoft.com/office/drawing/2014/main" val="10026"/>
                  </a:ext>
                </a:extLst>
              </a:tr>
            </a:tbl>
          </a:graphicData>
        </a:graphic>
      </p:graphicFrame>
      <p:sp>
        <p:nvSpPr>
          <p:cNvPr id="3891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TextBox 6"/>
          <p:cNvSpPr txBox="1"/>
          <p:nvPr/>
        </p:nvSpPr>
        <p:spPr>
          <a:xfrm>
            <a:off x="6172201" y="1905000"/>
            <a:ext cx="2209800" cy="3970318"/>
          </a:xfrm>
          <a:prstGeom prst="rect">
            <a:avLst/>
          </a:prstGeom>
          <a:noFill/>
        </p:spPr>
        <p:txBody>
          <a:bodyPr wrap="square" rtlCol="0">
            <a:spAutoFit/>
          </a:bodyPr>
          <a:lstStyle/>
          <a:p>
            <a:pPr>
              <a:buFont typeface="Arial" pitchFamily="34" charset="0"/>
              <a:buChar char="•"/>
            </a:pPr>
            <a:r>
              <a:rPr lang="en-US" dirty="0"/>
              <a:t> Home construction project!</a:t>
            </a:r>
          </a:p>
          <a:p>
            <a:pPr>
              <a:buFont typeface="Arial" pitchFamily="34" charset="0"/>
              <a:buChar char="•"/>
            </a:pPr>
            <a:r>
              <a:rPr lang="en-US" dirty="0"/>
              <a:t> CPM Selected</a:t>
            </a:r>
          </a:p>
          <a:p>
            <a:pPr>
              <a:buFont typeface="Arial" pitchFamily="34" charset="0"/>
              <a:buChar char="•"/>
            </a:pPr>
            <a:r>
              <a:rPr lang="en-US" dirty="0"/>
              <a:t> Each task can have </a:t>
            </a:r>
            <a:r>
              <a:rPr lang="en-US" dirty="0" err="1"/>
              <a:t>upto</a:t>
            </a:r>
            <a:r>
              <a:rPr lang="en-US" dirty="0"/>
              <a:t> 10 predecessors</a:t>
            </a:r>
          </a:p>
          <a:p>
            <a:pPr>
              <a:buFont typeface="Arial" pitchFamily="34" charset="0"/>
              <a:buChar char="•"/>
            </a:pPr>
            <a:r>
              <a:rPr lang="en-US" dirty="0"/>
              <a:t> </a:t>
            </a:r>
            <a:r>
              <a:rPr lang="en-US" dirty="0" err="1"/>
              <a:t>Eg</a:t>
            </a:r>
            <a:r>
              <a:rPr lang="en-US" dirty="0"/>
              <a:t>: Roof takes 3 units of time, predecessor is frame3</a:t>
            </a:r>
          </a:p>
          <a:p>
            <a:pPr>
              <a:buFont typeface="Arial" pitchFamily="34" charset="0"/>
              <a:buChar char="•"/>
            </a:pPr>
            <a:r>
              <a:rPr lang="en-US" dirty="0"/>
              <a:t> Can have up to 199 tasks</a:t>
            </a:r>
          </a:p>
          <a:p>
            <a:pPr>
              <a:buFont typeface="Arial" pitchFamily="34" charset="0"/>
              <a:buChar char="•"/>
            </a:pPr>
            <a:r>
              <a:rPr lang="en-US" dirty="0"/>
              <a:t>Must be entered in contiguous rows</a:t>
            </a:r>
          </a:p>
          <a:p>
            <a:pPr>
              <a:buFont typeface="Arial" pitchFamily="34" charset="0"/>
              <a:buChar cha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sz="4000" dirty="0"/>
              <a:t>General Instruction on entering data</a:t>
            </a:r>
          </a:p>
        </p:txBody>
      </p:sp>
      <p:sp>
        <p:nvSpPr>
          <p:cNvPr id="3" name="Content Placeholder 2"/>
          <p:cNvSpPr>
            <a:spLocks noGrp="1"/>
          </p:cNvSpPr>
          <p:nvPr>
            <p:ph idx="1"/>
          </p:nvPr>
        </p:nvSpPr>
        <p:spPr>
          <a:xfrm>
            <a:off x="457200" y="1219200"/>
            <a:ext cx="7620000" cy="4800600"/>
          </a:xfrm>
        </p:spPr>
        <p:txBody>
          <a:bodyPr>
            <a:noAutofit/>
          </a:bodyPr>
          <a:lstStyle/>
          <a:p>
            <a:r>
              <a:rPr lang="en-US" sz="1600" dirty="0"/>
              <a:t>Fill in Activity names under the ACTIVITIES column. Names can be numbers, letters or short abbreviations. A more complete definition can be given for each activity, if desired, by moving the cursor to the extreme right of the spreadsheet to the optional activity DESCRIPTION column. Up to 199 activities can be specified .</a:t>
            </a:r>
          </a:p>
          <a:p>
            <a:r>
              <a:rPr lang="en-US" sz="1600" dirty="0"/>
              <a:t> Enter up to ten immediate predecessors for each task.  If a task has only one immediate predecessor, enter it in column PRED 1.  If it has two, use columns PRED 1 and PRED 2, and so on.  The name used to identify the predecessor must be identical to its short activity name.  A task without predecessors (i.e., starting tasks) will have no predecessors listed in its appropriate row.</a:t>
            </a:r>
          </a:p>
          <a:p>
            <a:r>
              <a:rPr lang="en-US" sz="1600" dirty="0"/>
              <a:t> If you plan to use CPM analysis, select CPM DATA and fill in the duration of each activity in the row corresponding to the activity under the column NORMAL DURATION. If you plan to use Crashing select CRASHING DATA. Then fill in the minimum duration that the activity can be crashed to under the appropriate column. If the minimum duration differs from the normal duration fill in the cost of crashing by one unit of time under the column COST PER UNIT.</a:t>
            </a:r>
          </a:p>
          <a:p>
            <a:r>
              <a:rPr lang="en-US" sz="1600" dirty="0"/>
              <a:t> If you plan to use PERT analysis, select PERT DATA. Fill in the Optimistic, Likely and Pessimistic times under the appropriate columns. </a:t>
            </a:r>
          </a:p>
          <a:p>
            <a:r>
              <a:rPr lang="en-US" sz="1600" dirty="0"/>
              <a:t> NOTE: Be sure to select the correct radio button(CPM data or Crashing data or PERT data) so that HOM will allow you to input the data you need.</a:t>
            </a:r>
          </a:p>
          <a:p>
            <a:r>
              <a:rPr lang="en-US" sz="1600" dirty="0"/>
              <a:t> </a:t>
            </a:r>
            <a:r>
              <a:rPr lang="en-US" sz="1600" i="1" dirty="0"/>
              <a:t>Warning!  Any data in sheet other than HOM sheet will be automatically deleted on exit.  Output can be saved using the </a:t>
            </a:r>
            <a:r>
              <a:rPr lang="en-US" sz="1600" b="1" dirty="0"/>
              <a:t>Save</a:t>
            </a:r>
            <a:r>
              <a:rPr lang="en-US" sz="1600" i="1" dirty="0"/>
              <a:t> option. See </a:t>
            </a:r>
            <a:r>
              <a:rPr lang="en-US" sz="1600" b="1" dirty="0"/>
              <a:t>Step VII</a:t>
            </a:r>
            <a:endParaRPr lang="en-US" sz="1600" dirty="0"/>
          </a:p>
          <a:p>
            <a:r>
              <a:rPr lang="en-US" sz="1600" dirty="0"/>
              <a:t>	</a:t>
            </a:r>
          </a:p>
        </p:txBody>
      </p:sp>
      <p:sp>
        <p:nvSpPr>
          <p:cNvPr id="4" name="Slide Number Placeholder 3"/>
          <p:cNvSpPr>
            <a:spLocks noGrp="1"/>
          </p:cNvSpPr>
          <p:nvPr>
            <p:ph type="sldNum" sz="quarter" idx="12"/>
          </p:nvPr>
        </p:nvSpPr>
        <p:spPr/>
        <p:txBody>
          <a:bodyPr/>
          <a:lstStyle/>
          <a:p>
            <a:fld id="{1A0680BD-411A-464D-8EC1-10F1C72E3BB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Dialog Box Choices</a:t>
            </a:r>
          </a:p>
        </p:txBody>
      </p:sp>
      <p:sp>
        <p:nvSpPr>
          <p:cNvPr id="4" name="Slide Number Placeholder 3"/>
          <p:cNvSpPr>
            <a:spLocks noGrp="1"/>
          </p:cNvSpPr>
          <p:nvPr>
            <p:ph type="sldNum" sz="quarter" idx="12"/>
          </p:nvPr>
        </p:nvSpPr>
        <p:spPr/>
        <p:txBody>
          <a:bodyPr/>
          <a:lstStyle/>
          <a:p>
            <a:fld id="{1A0680BD-411A-464D-8EC1-10F1C72E3BB0}" type="slidenum">
              <a:rPr lang="en-US" smtClean="0"/>
              <a:pPr/>
              <a:t>19</a:t>
            </a:fld>
            <a:endParaRPr lang="en-US"/>
          </a:p>
        </p:txBody>
      </p:sp>
      <p:pic>
        <p:nvPicPr>
          <p:cNvPr id="75778" name="Picture 2"/>
          <p:cNvPicPr>
            <a:picLocks noChangeAspect="1" noChangeArrowheads="1"/>
          </p:cNvPicPr>
          <p:nvPr/>
        </p:nvPicPr>
        <p:blipFill>
          <a:blip r:embed="rId2" cstate="print"/>
          <a:srcRect/>
          <a:stretch>
            <a:fillRect/>
          </a:stretch>
        </p:blipFill>
        <p:spPr bwMode="auto">
          <a:xfrm>
            <a:off x="609600" y="1371600"/>
            <a:ext cx="5791200" cy="4352393"/>
          </a:xfrm>
          <a:prstGeom prst="rect">
            <a:avLst/>
          </a:prstGeom>
          <a:noFill/>
          <a:ln w="9525">
            <a:noFill/>
            <a:miter lim="800000"/>
            <a:headEnd/>
            <a:tailEnd/>
          </a:ln>
        </p:spPr>
      </p:pic>
      <p:sp>
        <p:nvSpPr>
          <p:cNvPr id="6" name="TextBox 5"/>
          <p:cNvSpPr txBox="1"/>
          <p:nvPr/>
        </p:nvSpPr>
        <p:spPr>
          <a:xfrm>
            <a:off x="6705600" y="1828800"/>
            <a:ext cx="1676400" cy="4247317"/>
          </a:xfrm>
          <a:prstGeom prst="rect">
            <a:avLst/>
          </a:prstGeom>
          <a:noFill/>
        </p:spPr>
        <p:txBody>
          <a:bodyPr wrap="square" rtlCol="0">
            <a:spAutoFit/>
          </a:bodyPr>
          <a:lstStyle/>
          <a:p>
            <a:pPr>
              <a:buFont typeface="Arial" pitchFamily="34" charset="0"/>
              <a:buChar char="•"/>
            </a:pPr>
            <a:r>
              <a:rPr lang="en-US" dirty="0"/>
              <a:t> CPM selected</a:t>
            </a:r>
          </a:p>
          <a:p>
            <a:pPr>
              <a:buFont typeface="Arial" pitchFamily="34" charset="0"/>
              <a:buChar char="•"/>
            </a:pPr>
            <a:endParaRPr lang="en-US" dirty="0"/>
          </a:p>
          <a:p>
            <a:pPr>
              <a:buFont typeface="Arial" pitchFamily="34" charset="0"/>
              <a:buChar char="•"/>
            </a:pPr>
            <a:r>
              <a:rPr lang="en-US" dirty="0"/>
              <a:t> Start Row </a:t>
            </a:r>
          </a:p>
          <a:p>
            <a:pPr>
              <a:buFont typeface="Arial" pitchFamily="34" charset="0"/>
              <a:buChar char="•"/>
            </a:pPr>
            <a:endParaRPr lang="en-US" dirty="0"/>
          </a:p>
          <a:p>
            <a:pPr>
              <a:buFont typeface="Arial" pitchFamily="34" charset="0"/>
              <a:buChar char="•"/>
            </a:pPr>
            <a:r>
              <a:rPr lang="en-US" dirty="0"/>
              <a:t> End Row</a:t>
            </a:r>
          </a:p>
          <a:p>
            <a:pPr>
              <a:buFont typeface="Arial" pitchFamily="34" charset="0"/>
              <a:buChar char="•"/>
            </a:pPr>
            <a:endParaRPr lang="en-US" dirty="0"/>
          </a:p>
          <a:p>
            <a:pPr>
              <a:buFont typeface="Arial" pitchFamily="34" charset="0"/>
              <a:buChar char="•"/>
            </a:pPr>
            <a:r>
              <a:rPr lang="en-US" dirty="0"/>
              <a:t> Data must be in contiguous row</a:t>
            </a:r>
          </a:p>
          <a:p>
            <a:pPr>
              <a:buFont typeface="Arial" pitchFamily="34" charset="0"/>
              <a:buChar char="•"/>
            </a:pPr>
            <a:endParaRPr lang="en-US" dirty="0"/>
          </a:p>
          <a:p>
            <a:pPr>
              <a:buFont typeface="Arial" pitchFamily="34" charset="0"/>
              <a:buChar char="•"/>
            </a:pPr>
            <a:r>
              <a:rPr lang="en-US" dirty="0"/>
              <a:t> If draw network selected will represent data  as a network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The time management function of HOM allows the user to analyze the process required to complete a time dependent project such as</a:t>
            </a:r>
          </a:p>
          <a:p>
            <a:pPr lvl="1"/>
            <a:r>
              <a:rPr lang="en-US" dirty="0"/>
              <a:t>New product introduction campaign</a:t>
            </a:r>
          </a:p>
          <a:p>
            <a:pPr lvl="1"/>
            <a:r>
              <a:rPr lang="en-US" dirty="0"/>
              <a:t>A consulting or accounting engagement </a:t>
            </a:r>
          </a:p>
          <a:p>
            <a:pPr lvl="1"/>
            <a:r>
              <a:rPr lang="en-US" dirty="0"/>
              <a:t>Software development</a:t>
            </a:r>
          </a:p>
          <a:p>
            <a:pPr lvl="1"/>
            <a:endParaRPr lang="en-US"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2</a:t>
            </a:fld>
            <a:endParaRPr lang="en-US"/>
          </a:p>
        </p:txBody>
      </p:sp>
    </p:spTree>
    <p:extLst>
      <p:ext uri="{BB962C8B-B14F-4D97-AF65-F5344CB8AC3E}">
        <p14:creationId xmlns:p14="http://schemas.microsoft.com/office/powerpoint/2010/main" val="356027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lstStyle/>
          <a:p>
            <a:r>
              <a:rPr lang="en-US" sz="3600" dirty="0"/>
              <a:t>Output for Example (on pressing compute) </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20</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762000"/>
            <a:ext cx="7582958" cy="4544059"/>
          </a:xfrm>
        </p:spPr>
      </p:pic>
      <p:sp>
        <p:nvSpPr>
          <p:cNvPr id="7" name="TextBox 6"/>
          <p:cNvSpPr txBox="1"/>
          <p:nvPr/>
        </p:nvSpPr>
        <p:spPr>
          <a:xfrm>
            <a:off x="152400" y="5334000"/>
            <a:ext cx="8153399" cy="1477328"/>
          </a:xfrm>
          <a:prstGeom prst="rect">
            <a:avLst/>
          </a:prstGeom>
          <a:noFill/>
        </p:spPr>
        <p:txBody>
          <a:bodyPr wrap="square" rtlCol="0">
            <a:spAutoFit/>
          </a:bodyPr>
          <a:lstStyle/>
          <a:p>
            <a:r>
              <a:rPr lang="en-US" dirty="0"/>
              <a:t>Gantt chart shows the earliest each task can be started and completed. </a:t>
            </a:r>
          </a:p>
          <a:p>
            <a:r>
              <a:rPr lang="en-US" dirty="0"/>
              <a:t>Table gives Early as well as late start (latest task can start without delaying the project.</a:t>
            </a:r>
          </a:p>
          <a:p>
            <a:r>
              <a:rPr lang="en-US" dirty="0"/>
              <a:t>Slack shows how much delay can be tolerated in the task w/o affecting project completion</a:t>
            </a:r>
          </a:p>
        </p:txBody>
      </p:sp>
    </p:spTree>
    <p:extLst>
      <p:ext uri="{BB962C8B-B14F-4D97-AF65-F5344CB8AC3E}">
        <p14:creationId xmlns:p14="http://schemas.microsoft.com/office/powerpoint/2010/main" val="360500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Output for Example </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21</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0674" y="1371600"/>
            <a:ext cx="7050326" cy="4800600"/>
          </a:xfrm>
        </p:spPr>
      </p:pic>
      <p:sp>
        <p:nvSpPr>
          <p:cNvPr id="3" name="Oval 2"/>
          <p:cNvSpPr/>
          <p:nvPr/>
        </p:nvSpPr>
        <p:spPr>
          <a:xfrm>
            <a:off x="765921" y="3733800"/>
            <a:ext cx="2001163" cy="2667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71884" y="4495800"/>
            <a:ext cx="3328916" cy="369332"/>
          </a:xfrm>
          <a:prstGeom prst="rect">
            <a:avLst/>
          </a:prstGeom>
          <a:noFill/>
        </p:spPr>
        <p:txBody>
          <a:bodyPr wrap="square" rtlCol="0">
            <a:spAutoFit/>
          </a:bodyPr>
          <a:lstStyle/>
          <a:p>
            <a:r>
              <a:rPr lang="en-US" dirty="0">
                <a:solidFill>
                  <a:srgbClr val="FF0000"/>
                </a:solidFill>
              </a:rPr>
              <a:t>List of activities on critical path</a:t>
            </a:r>
          </a:p>
        </p:txBody>
      </p:sp>
      <p:sp>
        <p:nvSpPr>
          <p:cNvPr id="7" name="TextBox 6"/>
          <p:cNvSpPr txBox="1"/>
          <p:nvPr/>
        </p:nvSpPr>
        <p:spPr>
          <a:xfrm>
            <a:off x="3048000" y="5105400"/>
            <a:ext cx="4129913" cy="646331"/>
          </a:xfrm>
          <a:prstGeom prst="rect">
            <a:avLst/>
          </a:prstGeom>
          <a:noFill/>
        </p:spPr>
        <p:txBody>
          <a:bodyPr wrap="none" rtlCol="0">
            <a:spAutoFit/>
          </a:bodyPr>
          <a:lstStyle/>
          <a:p>
            <a:r>
              <a:rPr lang="en-US" dirty="0"/>
              <a:t>Tasks that are critical have zero slack.</a:t>
            </a:r>
          </a:p>
          <a:p>
            <a:r>
              <a:rPr lang="en-US" dirty="0"/>
              <a:t>The longest path is called the critical path.</a:t>
            </a:r>
          </a:p>
        </p:txBody>
      </p:sp>
    </p:spTree>
    <p:extLst>
      <p:ext uri="{BB962C8B-B14F-4D97-AF65-F5344CB8AC3E}">
        <p14:creationId xmlns:p14="http://schemas.microsoft.com/office/powerpoint/2010/main" val="409266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a:t>
            </a:r>
            <a:r>
              <a:rPr lang="en-US" dirty="0" err="1"/>
              <a:t>vs</a:t>
            </a:r>
            <a:r>
              <a:rPr lang="en-US" dirty="0"/>
              <a:t> Late Start Gantt Chart</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22</a:t>
            </a:fld>
            <a:endParaRPr lang="en-US"/>
          </a:p>
        </p:txBody>
      </p:sp>
      <p:pic>
        <p:nvPicPr>
          <p:cNvPr id="39938" name="Picture 2"/>
          <p:cNvPicPr>
            <a:picLocks noChangeAspect="1" noChangeArrowheads="1"/>
          </p:cNvPicPr>
          <p:nvPr/>
        </p:nvPicPr>
        <p:blipFill>
          <a:blip r:embed="rId2" cstate="print"/>
          <a:srcRect/>
          <a:stretch>
            <a:fillRect/>
          </a:stretch>
        </p:blipFill>
        <p:spPr bwMode="auto">
          <a:xfrm>
            <a:off x="2286000" y="1828800"/>
            <a:ext cx="2459038" cy="2251075"/>
          </a:xfrm>
          <a:prstGeom prst="rect">
            <a:avLst/>
          </a:prstGeom>
          <a:noFill/>
          <a:ln w="9525">
            <a:noFill/>
            <a:miter lim="800000"/>
            <a:headEnd/>
            <a:tailEnd/>
          </a:ln>
        </p:spPr>
      </p:pic>
      <p:sp>
        <p:nvSpPr>
          <p:cNvPr id="6" name="TextBox 5"/>
          <p:cNvSpPr txBox="1"/>
          <p:nvPr/>
        </p:nvSpPr>
        <p:spPr>
          <a:xfrm>
            <a:off x="914400" y="4648200"/>
            <a:ext cx="5406865" cy="369332"/>
          </a:xfrm>
          <a:prstGeom prst="rect">
            <a:avLst/>
          </a:prstGeom>
          <a:noFill/>
        </p:spPr>
        <p:txBody>
          <a:bodyPr wrap="none" rtlCol="0">
            <a:spAutoFit/>
          </a:bodyPr>
          <a:lstStyle/>
          <a:p>
            <a:r>
              <a:rPr lang="en-US" dirty="0"/>
              <a:t>Under graph options choose to visualize both schedules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dirty="0"/>
              <a:t>Drawing the project network</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23</a:t>
            </a:fld>
            <a:endParaRPr lang="en-US"/>
          </a:p>
        </p:txBody>
      </p:sp>
      <p:pic>
        <p:nvPicPr>
          <p:cNvPr id="40962" name="Picture 2"/>
          <p:cNvPicPr>
            <a:picLocks noChangeAspect="1" noChangeArrowheads="1"/>
          </p:cNvPicPr>
          <p:nvPr/>
        </p:nvPicPr>
        <p:blipFill>
          <a:blip r:embed="rId2" cstate="print"/>
          <a:srcRect/>
          <a:stretch>
            <a:fillRect/>
          </a:stretch>
        </p:blipFill>
        <p:spPr bwMode="auto">
          <a:xfrm>
            <a:off x="1219200" y="2819400"/>
            <a:ext cx="5476875" cy="3675063"/>
          </a:xfrm>
          <a:prstGeom prst="rect">
            <a:avLst/>
          </a:prstGeom>
          <a:noFill/>
          <a:ln w="9525">
            <a:noFill/>
            <a:miter lim="800000"/>
            <a:headEnd/>
            <a:tailEnd/>
          </a:ln>
        </p:spPr>
      </p:pic>
      <p:pic>
        <p:nvPicPr>
          <p:cNvPr id="40963" name="Picture 3"/>
          <p:cNvPicPr>
            <a:picLocks noChangeAspect="1" noChangeArrowheads="1"/>
          </p:cNvPicPr>
          <p:nvPr/>
        </p:nvPicPr>
        <p:blipFill>
          <a:blip r:embed="rId3" cstate="print"/>
          <a:srcRect/>
          <a:stretch>
            <a:fillRect/>
          </a:stretch>
        </p:blipFill>
        <p:spPr bwMode="auto">
          <a:xfrm>
            <a:off x="381000" y="1066800"/>
            <a:ext cx="2412849" cy="1828800"/>
          </a:xfrm>
          <a:prstGeom prst="rect">
            <a:avLst/>
          </a:prstGeom>
          <a:noFill/>
          <a:ln w="9525">
            <a:noFill/>
            <a:miter lim="800000"/>
            <a:headEnd/>
            <a:tailEnd/>
          </a:ln>
        </p:spPr>
      </p:pic>
      <p:sp>
        <p:nvSpPr>
          <p:cNvPr id="7" name="TextBox 6"/>
          <p:cNvSpPr txBox="1"/>
          <p:nvPr/>
        </p:nvSpPr>
        <p:spPr>
          <a:xfrm>
            <a:off x="3581400" y="1676400"/>
            <a:ext cx="4950330" cy="369332"/>
          </a:xfrm>
          <a:prstGeom prst="rect">
            <a:avLst/>
          </a:prstGeom>
          <a:noFill/>
        </p:spPr>
        <p:txBody>
          <a:bodyPr wrap="none" rtlCol="0">
            <a:spAutoFit/>
          </a:bodyPr>
          <a:lstStyle/>
          <a:p>
            <a:r>
              <a:rPr lang="en-US" dirty="0"/>
              <a:t>HOM can draw the network given the project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CPM Crash</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24</a:t>
            </a:fld>
            <a:endParaRPr lang="en-US"/>
          </a:p>
        </p:txBody>
      </p:sp>
      <p:pic>
        <p:nvPicPr>
          <p:cNvPr id="38914" name="Picture 2"/>
          <p:cNvPicPr>
            <a:picLocks noChangeAspect="1" noChangeArrowheads="1"/>
          </p:cNvPicPr>
          <p:nvPr/>
        </p:nvPicPr>
        <p:blipFill>
          <a:blip r:embed="rId2" cstate="print"/>
          <a:srcRect/>
          <a:stretch>
            <a:fillRect/>
          </a:stretch>
        </p:blipFill>
        <p:spPr bwMode="auto">
          <a:xfrm>
            <a:off x="685800" y="1600200"/>
            <a:ext cx="6019800" cy="3497168"/>
          </a:xfrm>
          <a:prstGeom prst="rect">
            <a:avLst/>
          </a:prstGeom>
          <a:noFill/>
          <a:ln w="9525">
            <a:noFill/>
            <a:miter lim="800000"/>
            <a:headEnd/>
            <a:tailEnd/>
          </a:ln>
          <a:effectLst/>
        </p:spPr>
      </p:pic>
      <p:sp>
        <p:nvSpPr>
          <p:cNvPr id="6" name="TextBox 5"/>
          <p:cNvSpPr txBox="1"/>
          <p:nvPr/>
        </p:nvSpPr>
        <p:spPr>
          <a:xfrm>
            <a:off x="609600" y="5257800"/>
            <a:ext cx="7239000" cy="1754326"/>
          </a:xfrm>
          <a:prstGeom prst="rect">
            <a:avLst/>
          </a:prstGeom>
          <a:noFill/>
        </p:spPr>
        <p:txBody>
          <a:bodyPr wrap="square" rtlCol="0">
            <a:spAutoFit/>
          </a:bodyPr>
          <a:lstStyle/>
          <a:p>
            <a:pPr hangingPunct="0"/>
            <a:r>
              <a:rPr lang="en-US" dirty="0"/>
              <a:t>Minimum Duration: This is the minimum duration to which the activity can be crashed.  </a:t>
            </a:r>
          </a:p>
          <a:p>
            <a:pPr hangingPunct="0"/>
            <a:r>
              <a:rPr lang="en-US" dirty="0"/>
              <a:t>Cost/Time: The cost of reducing the duration of an activity (crashing) by a unit of time. </a:t>
            </a:r>
          </a:p>
          <a:p>
            <a:pPr hangingPunct="0"/>
            <a:r>
              <a:rPr lang="en-US" dirty="0"/>
              <a:t>Activity Duration: This is the normal duration of the activity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pPr defTabSz="915004"/>
            <a:fld id="{C814D892-9A41-4705-96A8-C84DEE7DC466}" type="slidenum">
              <a:rPr lang="en-US" smtClean="0"/>
              <a:pPr defTabSz="915004"/>
              <a:t>25</a:t>
            </a:fld>
            <a:endParaRPr lang="en-US" dirty="0"/>
          </a:p>
        </p:txBody>
      </p:sp>
      <p:sp>
        <p:nvSpPr>
          <p:cNvPr id="6148" name="Rectangle 2"/>
          <p:cNvSpPr>
            <a:spLocks noGrp="1" noChangeArrowheads="1"/>
          </p:cNvSpPr>
          <p:nvPr>
            <p:ph type="title"/>
          </p:nvPr>
        </p:nvSpPr>
        <p:spPr/>
        <p:txBody>
          <a:bodyPr/>
          <a:lstStyle/>
          <a:p>
            <a:pPr eaLnBrk="1" hangingPunct="1"/>
            <a:r>
              <a:rPr lang="en-US"/>
              <a:t>CPM and Crashing</a:t>
            </a:r>
          </a:p>
        </p:txBody>
      </p:sp>
      <p:sp>
        <p:nvSpPr>
          <p:cNvPr id="6149" name="Rectangle 5"/>
          <p:cNvSpPr>
            <a:spLocks noGrp="1" noChangeArrowheads="1"/>
          </p:cNvSpPr>
          <p:nvPr>
            <p:ph type="body" idx="1"/>
          </p:nvPr>
        </p:nvSpPr>
        <p:spPr/>
        <p:txBody>
          <a:bodyPr/>
          <a:lstStyle/>
          <a:p>
            <a:pPr marL="0" indent="0">
              <a:lnSpc>
                <a:spcPct val="90000"/>
              </a:lnSpc>
              <a:spcBef>
                <a:spcPct val="0"/>
              </a:spcBef>
              <a:buClrTx/>
              <a:buNone/>
            </a:pPr>
            <a:r>
              <a:rPr lang="en-US" b="1" dirty="0">
                <a:latin typeface="Palatino Linotype" pitchFamily="18" charset="0"/>
              </a:rPr>
              <a:t>Crashing the duration (reducing the duration) of an</a:t>
            </a:r>
          </a:p>
          <a:p>
            <a:pPr marL="0" indent="0">
              <a:lnSpc>
                <a:spcPct val="90000"/>
              </a:lnSpc>
              <a:spcBef>
                <a:spcPct val="0"/>
              </a:spcBef>
              <a:buClrTx/>
              <a:buNone/>
            </a:pPr>
            <a:r>
              <a:rPr lang="en-US" b="1" dirty="0">
                <a:latin typeface="Palatino Linotype" pitchFamily="18" charset="0"/>
              </a:rPr>
              <a:t>activity increases the activity cost but may reduce the duration of the project. The latter has several project level benefits, such as: </a:t>
            </a:r>
          </a:p>
          <a:p>
            <a:pPr marL="0" indent="0">
              <a:lnSpc>
                <a:spcPct val="90000"/>
              </a:lnSpc>
              <a:spcBef>
                <a:spcPct val="0"/>
              </a:spcBef>
              <a:buClrTx/>
              <a:buNone/>
            </a:pPr>
            <a:endParaRPr lang="en-US" b="1" dirty="0">
              <a:latin typeface="Palatino Linotype" pitchFamily="18" charset="0"/>
            </a:endParaRPr>
          </a:p>
          <a:p>
            <a:pPr marL="0" indent="0">
              <a:lnSpc>
                <a:spcPct val="90000"/>
              </a:lnSpc>
              <a:spcBef>
                <a:spcPct val="0"/>
              </a:spcBef>
              <a:buClrTx/>
              <a:buFontTx/>
              <a:buChar char="•"/>
            </a:pPr>
            <a:r>
              <a:rPr lang="en-US" b="1" dirty="0">
                <a:latin typeface="Palatino Linotype" pitchFamily="18" charset="0"/>
              </a:rPr>
              <a:t>      Direct benefits      </a:t>
            </a:r>
          </a:p>
          <a:p>
            <a:pPr marL="0" indent="0">
              <a:lnSpc>
                <a:spcPct val="90000"/>
              </a:lnSpc>
              <a:spcBef>
                <a:spcPct val="0"/>
              </a:spcBef>
              <a:buClrTx/>
              <a:buNone/>
            </a:pPr>
            <a:endParaRPr lang="en-US" b="1" dirty="0">
              <a:latin typeface="Palatino Linotype" pitchFamily="18" charset="0"/>
            </a:endParaRPr>
          </a:p>
          <a:p>
            <a:pPr marL="0" indent="0">
              <a:lnSpc>
                <a:spcPct val="90000"/>
              </a:lnSpc>
              <a:spcBef>
                <a:spcPct val="0"/>
              </a:spcBef>
              <a:buClrTx/>
              <a:buFontTx/>
              <a:buChar char="•"/>
            </a:pPr>
            <a:endParaRPr lang="en-US" b="1" dirty="0">
              <a:latin typeface="Palatino Linotype" pitchFamily="18" charset="0"/>
            </a:endParaRPr>
          </a:p>
          <a:p>
            <a:pPr marL="0" indent="0">
              <a:lnSpc>
                <a:spcPct val="90000"/>
              </a:lnSpc>
              <a:spcBef>
                <a:spcPct val="0"/>
              </a:spcBef>
              <a:buClrTx/>
              <a:buFontTx/>
              <a:buChar char="•"/>
            </a:pPr>
            <a:r>
              <a:rPr lang="en-US" b="1" dirty="0">
                <a:latin typeface="Palatino Linotype" pitchFamily="18" charset="0"/>
              </a:rPr>
              <a:t>      Indirect benefits</a:t>
            </a:r>
          </a:p>
          <a:p>
            <a:pPr marL="0" indent="0">
              <a:lnSpc>
                <a:spcPct val="90000"/>
              </a:lnSpc>
              <a:spcBef>
                <a:spcPct val="0"/>
              </a:spcBef>
              <a:buClrTx/>
              <a:buNone/>
            </a:pPr>
            <a:endParaRPr lang="en-US" b="1" dirty="0">
              <a:latin typeface="Palatino Linotype" pitchFamily="18" charset="0"/>
            </a:endParaRPr>
          </a:p>
          <a:p>
            <a:pPr marL="0" indent="0">
              <a:lnSpc>
                <a:spcPct val="90000"/>
              </a:lnSpc>
              <a:spcBef>
                <a:spcPct val="0"/>
              </a:spcBef>
              <a:buClrTx/>
              <a:buNone/>
            </a:pPr>
            <a:endParaRPr lang="en-US" b="1" dirty="0">
              <a:latin typeface="Palatino Linotype" pitchFamily="18" charset="0"/>
            </a:endParaRPr>
          </a:p>
          <a:p>
            <a:pPr marL="0" indent="0">
              <a:lnSpc>
                <a:spcPct val="90000"/>
              </a:lnSpc>
              <a:spcBef>
                <a:spcPct val="0"/>
              </a:spcBef>
              <a:buClrTx/>
              <a:buNone/>
            </a:pPr>
            <a:r>
              <a:rPr lang="en-US" b="1" dirty="0">
                <a:latin typeface="Palatino Linotype" pitchFamily="18" charset="0"/>
              </a:rPr>
              <a:t>The objective is to trade-off these overall benefits against the cost of crashing activities</a:t>
            </a:r>
          </a:p>
          <a:p>
            <a:pPr marL="0" indent="0">
              <a:lnSpc>
                <a:spcPct val="90000"/>
              </a:lnSpc>
              <a:spcBef>
                <a:spcPct val="0"/>
              </a:spcBef>
              <a:buClrTx/>
              <a:buNone/>
            </a:pPr>
            <a:endParaRPr lang="en-US" b="1" dirty="0">
              <a:latin typeface="Palatino Linotype" pitchFamily="18" charset="0"/>
            </a:endParaRPr>
          </a:p>
          <a:p>
            <a:pPr marL="0" indent="0">
              <a:lnSpc>
                <a:spcPct val="90000"/>
              </a:lnSpc>
            </a:pPr>
            <a:endParaRPr lang="en-US" sz="2700" dirty="0">
              <a:latin typeface="Palatino Linotype" pitchFamily="18" charset="0"/>
            </a:endParaRPr>
          </a:p>
        </p:txBody>
      </p:sp>
      <mc:AlternateContent xmlns:mc="http://schemas.openxmlformats.org/markup-compatibility/2006" xmlns:p14="http://schemas.microsoft.com/office/powerpoint/2010/main">
        <mc:Choice Requires="p14">
          <p:contentPart p14:bwMode="auto" r:id="rId3">
            <p14:nvContentPartPr>
              <p14:cNvPr id="66562" name="Ink 5"/>
              <p14:cNvContentPartPr>
                <a14:cpLocks xmlns:a14="http://schemas.microsoft.com/office/drawing/2010/main" noRot="1" noChangeAspect="1" noEditPoints="1" noChangeArrowheads="1" noChangeShapeType="1"/>
              </p14:cNvContentPartPr>
              <p14:nvPr/>
            </p14:nvContentPartPr>
            <p14:xfrm>
              <a:off x="3424238" y="3235325"/>
              <a:ext cx="3175" cy="7938"/>
            </p14:xfrm>
          </p:contentPart>
        </mc:Choice>
        <mc:Fallback xmlns="">
          <p:pic>
            <p:nvPicPr>
              <p:cNvPr id="66562" name="Ink 5"/>
              <p:cNvPicPr>
                <a:picLocks noRot="1" noChangeAspect="1" noEditPoints="1" noChangeArrowheads="1" noChangeShapeType="1"/>
              </p:cNvPicPr>
              <p:nvPr/>
            </p:nvPicPr>
            <p:blipFill>
              <a:blip r:embed="rId4" cstate="print"/>
              <a:stretch>
                <a:fillRect/>
              </a:stretch>
            </p:blipFill>
            <p:spPr>
              <a:xfrm>
                <a:off x="3421352" y="3231717"/>
                <a:ext cx="8370" cy="14433"/>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t>Example of crashing</a:t>
            </a:r>
          </a:p>
        </p:txBody>
      </p:sp>
      <p:sp>
        <p:nvSpPr>
          <p:cNvPr id="37891" name="Content Placeholder 2"/>
          <p:cNvSpPr>
            <a:spLocks noGrp="1"/>
          </p:cNvSpPr>
          <p:nvPr>
            <p:ph idx="1"/>
          </p:nvPr>
        </p:nvSpPr>
        <p:spPr/>
        <p:txBody>
          <a:bodyPr/>
          <a:lstStyle/>
          <a:p>
            <a:r>
              <a:rPr lang="en-US"/>
              <a:t>Overtime</a:t>
            </a:r>
          </a:p>
          <a:p>
            <a:r>
              <a:rPr lang="en-US"/>
              <a:t>Mechanization of work (crane or forklift)</a:t>
            </a:r>
          </a:p>
          <a:p>
            <a:r>
              <a:rPr lang="en-US"/>
              <a:t>Extra resources (labor, machines)</a:t>
            </a:r>
          </a:p>
          <a:p>
            <a:r>
              <a:rPr lang="en-US"/>
              <a:t>Faster logistics (air vs truck)</a:t>
            </a:r>
          </a:p>
          <a:p>
            <a:endParaRPr lang="en-US"/>
          </a:p>
          <a:p>
            <a:r>
              <a:rPr lang="en-US"/>
              <a:t>Not to be confused by parallelization or activity reversal</a:t>
            </a:r>
          </a:p>
        </p:txBody>
      </p:sp>
      <p:sp>
        <p:nvSpPr>
          <p:cNvPr id="37892" name="Slide Number Placeholder 3"/>
          <p:cNvSpPr>
            <a:spLocks noGrp="1"/>
          </p:cNvSpPr>
          <p:nvPr>
            <p:ph type="sldNum" sz="quarter" idx="11"/>
          </p:nvPr>
        </p:nvSpPr>
        <p:spPr>
          <a:noFill/>
        </p:spPr>
        <p:txBody>
          <a:bodyPr/>
          <a:lstStyle/>
          <a:p>
            <a:fld id="{71EEB824-E236-4A48-9CAE-F888B2AB9B99}"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CPM Crash Setting</a:t>
            </a:r>
          </a:p>
        </p:txBody>
      </p:sp>
      <p:sp>
        <p:nvSpPr>
          <p:cNvPr id="3" name="Content Placeholder 2"/>
          <p:cNvSpPr>
            <a:spLocks noGrp="1"/>
          </p:cNvSpPr>
          <p:nvPr>
            <p:ph idx="1"/>
          </p:nvPr>
        </p:nvSpPr>
        <p:spPr/>
        <p:txBody>
          <a:bodyPr>
            <a:normAutofit/>
          </a:bodyPr>
          <a:lstStyle/>
          <a:p>
            <a:r>
              <a:rPr lang="en-US" dirty="0"/>
              <a:t>In the dialog box choose Enable Cost Crashing. The data entry part for cost data will change in color to indicate editing is enabled.</a:t>
            </a:r>
          </a:p>
          <a:p>
            <a:r>
              <a:rPr lang="en-US" dirty="0"/>
              <a:t>There are two options:</a:t>
            </a:r>
          </a:p>
          <a:p>
            <a:pPr lvl="1"/>
            <a:r>
              <a:rPr lang="en-US" dirty="0"/>
              <a:t>Determine the entire cost-time trade-off curve. This will compute the cost-time trade off from the normal to the minimum possible duration.</a:t>
            </a:r>
          </a:p>
          <a:p>
            <a:pPr lvl="1"/>
            <a:r>
              <a:rPr lang="en-US" dirty="0"/>
              <a:t>Determine the optimal cost of reducing the project duration to a given value. Here, the user enters a value. If that value is infeasible, the program returns a message stating so.</a:t>
            </a:r>
          </a:p>
          <a:p>
            <a:pPr lvl="1"/>
            <a:endParaRPr lang="en-US" dirty="0"/>
          </a:p>
          <a:p>
            <a:pPr lvl="1"/>
            <a:r>
              <a:rPr lang="en-US" i="1" dirty="0"/>
              <a:t>Examine the cost time trade-off data entered. You will notice some activities can not be reduced in duration. In that case set minimum duration = normal duration and crash cost = 0.</a:t>
            </a:r>
          </a:p>
          <a:p>
            <a:pPr lvl="1"/>
            <a:endParaRPr lang="en-US"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CPM Crash Dialog Box</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28</a:t>
            </a:fld>
            <a:endParaRPr lang="en-US"/>
          </a:p>
        </p:txBody>
      </p:sp>
      <p:pic>
        <p:nvPicPr>
          <p:cNvPr id="39938" name="Picture 2"/>
          <p:cNvPicPr>
            <a:picLocks noChangeAspect="1" noChangeArrowheads="1"/>
          </p:cNvPicPr>
          <p:nvPr/>
        </p:nvPicPr>
        <p:blipFill>
          <a:blip r:embed="rId2" cstate="print"/>
          <a:srcRect/>
          <a:stretch>
            <a:fillRect/>
          </a:stretch>
        </p:blipFill>
        <p:spPr bwMode="auto">
          <a:xfrm>
            <a:off x="1600200" y="1676400"/>
            <a:ext cx="4600575" cy="3457575"/>
          </a:xfrm>
          <a:prstGeom prst="rect">
            <a:avLst/>
          </a:prstGeom>
          <a:noFill/>
          <a:ln w="9525">
            <a:noFill/>
            <a:miter lim="800000"/>
            <a:headEnd/>
            <a:tailEnd/>
          </a:ln>
        </p:spPr>
      </p:pic>
      <p:sp>
        <p:nvSpPr>
          <p:cNvPr id="6" name="Rectangle 5"/>
          <p:cNvSpPr/>
          <p:nvPr/>
        </p:nvSpPr>
        <p:spPr>
          <a:xfrm>
            <a:off x="1524000" y="5562600"/>
            <a:ext cx="4572000" cy="646331"/>
          </a:xfrm>
          <a:prstGeom prst="rect">
            <a:avLst/>
          </a:prstGeom>
        </p:spPr>
        <p:txBody>
          <a:bodyPr>
            <a:spAutoFit/>
          </a:bodyPr>
          <a:lstStyle/>
          <a:p>
            <a:pPr lvl="1"/>
            <a:r>
              <a:rPr lang="en-US" i="1" dirty="0"/>
              <a:t>We know the project can be completed in 25 days. Try to reduce it to 22 days.</a:t>
            </a:r>
          </a:p>
        </p:txBody>
      </p:sp>
      <p:cxnSp>
        <p:nvCxnSpPr>
          <p:cNvPr id="8" name="Straight Arrow Connector 7"/>
          <p:cNvCxnSpPr>
            <a:stCxn id="6" idx="0"/>
          </p:cNvCxnSpPr>
          <p:nvPr/>
        </p:nvCxnSpPr>
        <p:spPr>
          <a:xfrm flipH="1" flipV="1">
            <a:off x="3581400" y="3429000"/>
            <a:ext cx="2286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CPM Crash Output</a:t>
            </a:r>
          </a:p>
        </p:txBody>
      </p:sp>
      <p:sp>
        <p:nvSpPr>
          <p:cNvPr id="4" name="Slide Number Placeholder 3"/>
          <p:cNvSpPr>
            <a:spLocks noGrp="1"/>
          </p:cNvSpPr>
          <p:nvPr>
            <p:ph type="sldNum" sz="quarter" idx="12"/>
          </p:nvPr>
        </p:nvSpPr>
        <p:spPr/>
        <p:txBody>
          <a:bodyPr/>
          <a:lstStyle/>
          <a:p>
            <a:fld id="{1A0680BD-411A-464D-8EC1-10F1C72E3BB0}" type="slidenum">
              <a:rPr lang="en-US" smtClean="0"/>
              <a:pPr/>
              <a:t>29</a:t>
            </a:fld>
            <a:endParaRPr lang="en-US"/>
          </a:p>
        </p:txBody>
      </p:sp>
      <p:pic>
        <p:nvPicPr>
          <p:cNvPr id="40962" name="Picture 2"/>
          <p:cNvPicPr>
            <a:picLocks noChangeAspect="1" noChangeArrowheads="1"/>
          </p:cNvPicPr>
          <p:nvPr/>
        </p:nvPicPr>
        <p:blipFill>
          <a:blip r:embed="rId2" cstate="print"/>
          <a:srcRect b="29848"/>
          <a:stretch>
            <a:fillRect/>
          </a:stretch>
        </p:blipFill>
        <p:spPr bwMode="auto">
          <a:xfrm>
            <a:off x="990600" y="1219200"/>
            <a:ext cx="2495550" cy="5158484"/>
          </a:xfrm>
          <a:prstGeom prst="rect">
            <a:avLst/>
          </a:prstGeom>
          <a:noFill/>
          <a:ln w="9525">
            <a:noFill/>
            <a:miter lim="800000"/>
            <a:headEnd/>
            <a:tailEnd/>
          </a:ln>
        </p:spPr>
      </p:pic>
      <p:pic>
        <p:nvPicPr>
          <p:cNvPr id="40963" name="Picture 3"/>
          <p:cNvPicPr>
            <a:picLocks noChangeAspect="1" noChangeArrowheads="1"/>
          </p:cNvPicPr>
          <p:nvPr/>
        </p:nvPicPr>
        <p:blipFill>
          <a:blip r:embed="rId2" cstate="print"/>
          <a:srcRect t="68402"/>
          <a:stretch>
            <a:fillRect/>
          </a:stretch>
        </p:blipFill>
        <p:spPr bwMode="auto">
          <a:xfrm>
            <a:off x="4419600" y="2286000"/>
            <a:ext cx="2495550" cy="2323491"/>
          </a:xfrm>
          <a:prstGeom prst="rect">
            <a:avLst/>
          </a:prstGeom>
          <a:noFill/>
          <a:ln w="9525">
            <a:noFill/>
            <a:miter lim="800000"/>
            <a:headEnd/>
            <a:tailEnd/>
          </a:ln>
        </p:spPr>
      </p:pic>
      <p:sp>
        <p:nvSpPr>
          <p:cNvPr id="9" name="TextBox 8"/>
          <p:cNvSpPr txBox="1"/>
          <p:nvPr/>
        </p:nvSpPr>
        <p:spPr>
          <a:xfrm>
            <a:off x="4191000" y="5105400"/>
            <a:ext cx="4197880" cy="1477328"/>
          </a:xfrm>
          <a:prstGeom prst="rect">
            <a:avLst/>
          </a:prstGeom>
          <a:noFill/>
        </p:spPr>
        <p:txBody>
          <a:bodyPr wrap="none" rtlCol="0">
            <a:spAutoFit/>
          </a:bodyPr>
          <a:lstStyle/>
          <a:p>
            <a:r>
              <a:rPr lang="en-US" dirty="0"/>
              <a:t>Layout, frame3, wire3, touch3 are crashed.</a:t>
            </a:r>
          </a:p>
          <a:p>
            <a:endParaRPr lang="en-US" dirty="0"/>
          </a:p>
          <a:p>
            <a:r>
              <a:rPr lang="en-US" dirty="0"/>
              <a:t>Now there are two critical paths!</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Introduction(2)</a:t>
            </a:r>
          </a:p>
        </p:txBody>
      </p:sp>
      <p:sp>
        <p:nvSpPr>
          <p:cNvPr id="3" name="Content Placeholder 2"/>
          <p:cNvSpPr>
            <a:spLocks noGrp="1"/>
          </p:cNvSpPr>
          <p:nvPr>
            <p:ph idx="1"/>
          </p:nvPr>
        </p:nvSpPr>
        <p:spPr/>
        <p:txBody>
          <a:bodyPr/>
          <a:lstStyle/>
          <a:p>
            <a:pPr marL="114300" indent="0">
              <a:buNone/>
            </a:pPr>
            <a:r>
              <a:rPr lang="en-US" dirty="0"/>
              <a:t>The key questions a manager might want to answer are </a:t>
            </a:r>
          </a:p>
          <a:p>
            <a:pPr lvl="1"/>
            <a:r>
              <a:rPr lang="en-US" dirty="0">
                <a:solidFill>
                  <a:srgbClr val="002060"/>
                </a:solidFill>
              </a:rPr>
              <a:t>What is the shortest time it will take me to complete the project?</a:t>
            </a:r>
          </a:p>
          <a:p>
            <a:pPr lvl="1"/>
            <a:r>
              <a:rPr lang="en-US" dirty="0">
                <a:solidFill>
                  <a:srgbClr val="002060"/>
                </a:solidFill>
              </a:rPr>
              <a:t>Can I save time if I invest financial resources, and where should I invest financial resources, and when should this be done?</a:t>
            </a:r>
          </a:p>
          <a:p>
            <a:pPr lvl="1"/>
            <a:r>
              <a:rPr lang="en-US" dirty="0">
                <a:solidFill>
                  <a:srgbClr val="002060"/>
                </a:solidFill>
              </a:rPr>
              <a:t>If I’m not certain of exactly how long a task will take, can I determine the likelihood of the project taking a fixed amount of time?</a:t>
            </a:r>
          </a:p>
          <a:p>
            <a:endParaRPr lang="en-US"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3</a:t>
            </a:fld>
            <a:endParaRPr lang="en-US"/>
          </a:p>
        </p:txBody>
      </p:sp>
    </p:spTree>
    <p:extLst>
      <p:ext uri="{BB962C8B-B14F-4D97-AF65-F5344CB8AC3E}">
        <p14:creationId xmlns:p14="http://schemas.microsoft.com/office/powerpoint/2010/main" val="1039862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aside</a:t>
            </a:r>
          </a:p>
        </p:txBody>
      </p:sp>
      <p:sp>
        <p:nvSpPr>
          <p:cNvPr id="3" name="Content Placeholder 2"/>
          <p:cNvSpPr>
            <a:spLocks noGrp="1"/>
          </p:cNvSpPr>
          <p:nvPr>
            <p:ph idx="1"/>
          </p:nvPr>
        </p:nvSpPr>
        <p:spPr/>
        <p:txBody>
          <a:bodyPr>
            <a:normAutofit lnSpcReduction="10000"/>
          </a:bodyPr>
          <a:lstStyle/>
          <a:p>
            <a:r>
              <a:rPr lang="en-US" u="sng" dirty="0"/>
              <a:t>Linear Program:</a:t>
            </a:r>
            <a:r>
              <a:rPr lang="en-US" dirty="0"/>
              <a:t> When the calculations start, the given data are first converted into a linear program. The conversion method is outlined in </a:t>
            </a:r>
            <a:r>
              <a:rPr lang="en-US" dirty="0" err="1"/>
              <a:t>Eppen</a:t>
            </a:r>
            <a:r>
              <a:rPr lang="en-US" dirty="0"/>
              <a:t>, Gould and Schmidt, (1993). Then the resulting LP is solved by a standard two-phase simplex method.</a:t>
            </a:r>
          </a:p>
          <a:p>
            <a:r>
              <a:rPr lang="en-US" dirty="0"/>
              <a:t>If the task durations need to be integral then the problem becomes an integer program. Other interesting restrictions, including resource restrictions can be modeled (not in this version!).</a:t>
            </a:r>
          </a:p>
          <a:p>
            <a:r>
              <a:rPr lang="en-US" dirty="0"/>
              <a:t>For example (not in this version). </a:t>
            </a:r>
          </a:p>
          <a:p>
            <a:pPr lvl="1"/>
            <a:r>
              <a:rPr lang="en-US" dirty="0"/>
              <a:t>One can model constraints such as concrete mixing can start soon as foundation 1 or foundation 2 is complete. </a:t>
            </a:r>
          </a:p>
          <a:p>
            <a:pPr lvl="1"/>
            <a:r>
              <a:rPr lang="en-US" dirty="0"/>
              <a:t>Either the crane and loader must be free or else the crane and two dumpers are necessary.</a:t>
            </a:r>
          </a:p>
          <a:p>
            <a:pPr lvl="1"/>
            <a:r>
              <a:rPr lang="en-US" dirty="0"/>
              <a:t>In general, rule based constraint programming is possible.</a:t>
            </a:r>
          </a:p>
        </p:txBody>
      </p:sp>
      <p:sp>
        <p:nvSpPr>
          <p:cNvPr id="4" name="Slide Number Placeholder 3"/>
          <p:cNvSpPr>
            <a:spLocks noGrp="1"/>
          </p:cNvSpPr>
          <p:nvPr>
            <p:ph type="sldNum" sz="quarter" idx="12"/>
          </p:nvPr>
        </p:nvSpPr>
        <p:spPr/>
        <p:txBody>
          <a:bodyPr/>
          <a:lstStyle/>
          <a:p>
            <a:fld id="{1A0680BD-411A-464D-8EC1-10F1C72E3BB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PERT</a:t>
            </a:r>
          </a:p>
        </p:txBody>
      </p:sp>
      <p:sp>
        <p:nvSpPr>
          <p:cNvPr id="4" name="Slide Number Placeholder 3"/>
          <p:cNvSpPr>
            <a:spLocks noGrp="1"/>
          </p:cNvSpPr>
          <p:nvPr>
            <p:ph type="sldNum" sz="quarter" idx="12"/>
          </p:nvPr>
        </p:nvSpPr>
        <p:spPr/>
        <p:txBody>
          <a:bodyPr/>
          <a:lstStyle/>
          <a:p>
            <a:fld id="{1A0680BD-411A-464D-8EC1-10F1C72E3BB0}" type="slidenum">
              <a:rPr lang="en-US" smtClean="0"/>
              <a:pPr/>
              <a:t>31</a:t>
            </a:fld>
            <a:endParaRPr lang="en-US"/>
          </a:p>
        </p:txBody>
      </p:sp>
      <p:grpSp>
        <p:nvGrpSpPr>
          <p:cNvPr id="5" name="Group 4"/>
          <p:cNvGrpSpPr>
            <a:grpSpLocks noChangeAspect="1"/>
          </p:cNvGrpSpPr>
          <p:nvPr/>
        </p:nvGrpSpPr>
        <p:grpSpPr bwMode="auto">
          <a:xfrm>
            <a:off x="479425" y="1898650"/>
            <a:ext cx="8185150" cy="3060700"/>
            <a:chOff x="302" y="1196"/>
            <a:chExt cx="5156" cy="1928"/>
          </a:xfrm>
        </p:grpSpPr>
        <p:sp>
          <p:nvSpPr>
            <p:cNvPr id="6" name="AutoShape 3"/>
            <p:cNvSpPr>
              <a:spLocks noChangeAspect="1" noChangeArrowheads="1" noTextEdit="1"/>
            </p:cNvSpPr>
            <p:nvPr/>
          </p:nvSpPr>
          <p:spPr bwMode="auto">
            <a:xfrm>
              <a:off x="302" y="1196"/>
              <a:ext cx="5156" cy="19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841" y="1838"/>
              <a:ext cx="340" cy="340"/>
            </a:xfrm>
            <a:custGeom>
              <a:avLst/>
              <a:gdLst/>
              <a:ahLst/>
              <a:cxnLst>
                <a:cxn ang="0">
                  <a:pos x="1" y="305"/>
                </a:cxn>
                <a:cxn ang="0">
                  <a:pos x="10" y="260"/>
                </a:cxn>
                <a:cxn ang="0">
                  <a:pos x="23" y="217"/>
                </a:cxn>
                <a:cxn ang="0">
                  <a:pos x="41" y="177"/>
                </a:cxn>
                <a:cxn ang="0">
                  <a:pos x="58" y="150"/>
                </a:cxn>
                <a:cxn ang="0">
                  <a:pos x="84" y="115"/>
                </a:cxn>
                <a:cxn ang="0">
                  <a:pos x="115" y="85"/>
                </a:cxn>
                <a:cxn ang="0">
                  <a:pos x="150" y="59"/>
                </a:cxn>
                <a:cxn ang="0">
                  <a:pos x="178" y="41"/>
                </a:cxn>
                <a:cxn ang="0">
                  <a:pos x="218" y="22"/>
                </a:cxn>
                <a:cxn ang="0">
                  <a:pos x="259" y="10"/>
                </a:cxn>
                <a:cxn ang="0">
                  <a:pos x="304" y="2"/>
                </a:cxn>
                <a:cxn ang="0">
                  <a:pos x="339" y="0"/>
                </a:cxn>
                <a:cxn ang="0">
                  <a:pos x="385" y="3"/>
                </a:cxn>
                <a:cxn ang="0">
                  <a:pos x="430" y="13"/>
                </a:cxn>
                <a:cxn ang="0">
                  <a:pos x="471" y="27"/>
                </a:cxn>
                <a:cxn ang="0">
                  <a:pos x="501" y="41"/>
                </a:cxn>
                <a:cxn ang="0">
                  <a:pos x="539" y="64"/>
                </a:cxn>
                <a:cxn ang="0">
                  <a:pos x="572" y="93"/>
                </a:cxn>
                <a:cxn ang="0">
                  <a:pos x="602" y="124"/>
                </a:cxn>
                <a:cxn ang="0">
                  <a:pos x="622" y="150"/>
                </a:cxn>
                <a:cxn ang="0">
                  <a:pos x="643" y="187"/>
                </a:cxn>
                <a:cxn ang="0">
                  <a:pos x="661" y="228"/>
                </a:cxn>
                <a:cxn ang="0">
                  <a:pos x="673" y="271"/>
                </a:cxn>
                <a:cxn ang="0">
                  <a:pos x="678" y="305"/>
                </a:cxn>
                <a:cxn ang="0">
                  <a:pos x="680" y="351"/>
                </a:cxn>
                <a:cxn ang="0">
                  <a:pos x="675" y="397"/>
                </a:cxn>
                <a:cxn ang="0">
                  <a:pos x="665" y="440"/>
                </a:cxn>
                <a:cxn ang="0">
                  <a:pos x="653" y="472"/>
                </a:cxn>
                <a:cxn ang="0">
                  <a:pos x="633" y="510"/>
                </a:cxn>
                <a:cxn ang="0">
                  <a:pos x="608" y="547"/>
                </a:cxn>
                <a:cxn ang="0">
                  <a:pos x="580" y="580"/>
                </a:cxn>
                <a:cxn ang="0">
                  <a:pos x="556" y="601"/>
                </a:cxn>
                <a:cxn ang="0">
                  <a:pos x="521" y="627"/>
                </a:cxn>
                <a:cxn ang="0">
                  <a:pos x="483" y="647"/>
                </a:cxn>
                <a:cxn ang="0">
                  <a:pos x="440" y="663"/>
                </a:cxn>
                <a:cxn ang="0">
                  <a:pos x="408" y="671"/>
                </a:cxn>
                <a:cxn ang="0">
                  <a:pos x="362" y="678"/>
                </a:cxn>
                <a:cxn ang="0">
                  <a:pos x="316" y="678"/>
                </a:cxn>
                <a:cxn ang="0">
                  <a:pos x="271" y="671"/>
                </a:cxn>
                <a:cxn ang="0">
                  <a:pos x="238" y="663"/>
                </a:cxn>
                <a:cxn ang="0">
                  <a:pos x="197" y="647"/>
                </a:cxn>
                <a:cxn ang="0">
                  <a:pos x="158" y="627"/>
                </a:cxn>
                <a:cxn ang="0">
                  <a:pos x="124" y="601"/>
                </a:cxn>
                <a:cxn ang="0">
                  <a:pos x="99" y="580"/>
                </a:cxn>
                <a:cxn ang="0">
                  <a:pos x="71" y="547"/>
                </a:cxn>
                <a:cxn ang="0">
                  <a:pos x="46" y="510"/>
                </a:cxn>
                <a:cxn ang="0">
                  <a:pos x="26" y="472"/>
                </a:cxn>
                <a:cxn ang="0">
                  <a:pos x="16" y="440"/>
                </a:cxn>
                <a:cxn ang="0">
                  <a:pos x="5" y="397"/>
                </a:cxn>
                <a:cxn ang="0">
                  <a:pos x="0" y="351"/>
                </a:cxn>
              </a:cxnLst>
              <a:rect l="0" t="0" r="r" b="b"/>
              <a:pathLst>
                <a:path w="680" h="679">
                  <a:moveTo>
                    <a:pt x="0" y="340"/>
                  </a:moveTo>
                  <a:lnTo>
                    <a:pt x="0" y="327"/>
                  </a:lnTo>
                  <a:lnTo>
                    <a:pt x="1" y="316"/>
                  </a:lnTo>
                  <a:lnTo>
                    <a:pt x="1" y="305"/>
                  </a:lnTo>
                  <a:lnTo>
                    <a:pt x="1" y="305"/>
                  </a:lnTo>
                  <a:lnTo>
                    <a:pt x="3" y="293"/>
                  </a:lnTo>
                  <a:lnTo>
                    <a:pt x="5" y="282"/>
                  </a:lnTo>
                  <a:lnTo>
                    <a:pt x="8" y="271"/>
                  </a:lnTo>
                  <a:lnTo>
                    <a:pt x="8" y="271"/>
                  </a:lnTo>
                  <a:lnTo>
                    <a:pt x="10" y="260"/>
                  </a:lnTo>
                  <a:lnTo>
                    <a:pt x="13" y="249"/>
                  </a:lnTo>
                  <a:lnTo>
                    <a:pt x="16" y="239"/>
                  </a:lnTo>
                  <a:lnTo>
                    <a:pt x="16" y="239"/>
                  </a:lnTo>
                  <a:lnTo>
                    <a:pt x="19" y="228"/>
                  </a:lnTo>
                  <a:lnTo>
                    <a:pt x="23" y="217"/>
                  </a:lnTo>
                  <a:lnTo>
                    <a:pt x="26" y="207"/>
                  </a:lnTo>
                  <a:lnTo>
                    <a:pt x="26" y="207"/>
                  </a:lnTo>
                  <a:lnTo>
                    <a:pt x="31" y="198"/>
                  </a:lnTo>
                  <a:lnTo>
                    <a:pt x="36" y="187"/>
                  </a:lnTo>
                  <a:lnTo>
                    <a:pt x="41" y="177"/>
                  </a:lnTo>
                  <a:lnTo>
                    <a:pt x="41" y="177"/>
                  </a:lnTo>
                  <a:lnTo>
                    <a:pt x="46" y="167"/>
                  </a:lnTo>
                  <a:lnTo>
                    <a:pt x="53" y="159"/>
                  </a:lnTo>
                  <a:lnTo>
                    <a:pt x="58" y="150"/>
                  </a:lnTo>
                  <a:lnTo>
                    <a:pt x="58" y="150"/>
                  </a:lnTo>
                  <a:lnTo>
                    <a:pt x="64" y="140"/>
                  </a:lnTo>
                  <a:lnTo>
                    <a:pt x="71" y="132"/>
                  </a:lnTo>
                  <a:lnTo>
                    <a:pt x="77" y="124"/>
                  </a:lnTo>
                  <a:lnTo>
                    <a:pt x="77" y="124"/>
                  </a:lnTo>
                  <a:lnTo>
                    <a:pt x="84" y="115"/>
                  </a:lnTo>
                  <a:lnTo>
                    <a:pt x="92" y="107"/>
                  </a:lnTo>
                  <a:lnTo>
                    <a:pt x="99" y="99"/>
                  </a:lnTo>
                  <a:lnTo>
                    <a:pt x="99" y="99"/>
                  </a:lnTo>
                  <a:lnTo>
                    <a:pt x="107" y="93"/>
                  </a:lnTo>
                  <a:lnTo>
                    <a:pt x="115" y="85"/>
                  </a:lnTo>
                  <a:lnTo>
                    <a:pt x="124" y="78"/>
                  </a:lnTo>
                  <a:lnTo>
                    <a:pt x="124" y="78"/>
                  </a:lnTo>
                  <a:lnTo>
                    <a:pt x="132" y="70"/>
                  </a:lnTo>
                  <a:lnTo>
                    <a:pt x="140" y="64"/>
                  </a:lnTo>
                  <a:lnTo>
                    <a:pt x="150" y="59"/>
                  </a:lnTo>
                  <a:lnTo>
                    <a:pt x="150" y="59"/>
                  </a:lnTo>
                  <a:lnTo>
                    <a:pt x="158" y="53"/>
                  </a:lnTo>
                  <a:lnTo>
                    <a:pt x="168" y="46"/>
                  </a:lnTo>
                  <a:lnTo>
                    <a:pt x="178" y="41"/>
                  </a:lnTo>
                  <a:lnTo>
                    <a:pt x="178" y="41"/>
                  </a:lnTo>
                  <a:lnTo>
                    <a:pt x="187" y="37"/>
                  </a:lnTo>
                  <a:lnTo>
                    <a:pt x="197" y="32"/>
                  </a:lnTo>
                  <a:lnTo>
                    <a:pt x="206" y="27"/>
                  </a:lnTo>
                  <a:lnTo>
                    <a:pt x="206" y="27"/>
                  </a:lnTo>
                  <a:lnTo>
                    <a:pt x="218" y="22"/>
                  </a:lnTo>
                  <a:lnTo>
                    <a:pt x="228" y="19"/>
                  </a:lnTo>
                  <a:lnTo>
                    <a:pt x="238" y="16"/>
                  </a:lnTo>
                  <a:lnTo>
                    <a:pt x="238" y="16"/>
                  </a:lnTo>
                  <a:lnTo>
                    <a:pt x="249" y="13"/>
                  </a:lnTo>
                  <a:lnTo>
                    <a:pt x="259" y="10"/>
                  </a:lnTo>
                  <a:lnTo>
                    <a:pt x="271" y="8"/>
                  </a:lnTo>
                  <a:lnTo>
                    <a:pt x="271" y="8"/>
                  </a:lnTo>
                  <a:lnTo>
                    <a:pt x="283" y="5"/>
                  </a:lnTo>
                  <a:lnTo>
                    <a:pt x="292" y="3"/>
                  </a:lnTo>
                  <a:lnTo>
                    <a:pt x="304" y="2"/>
                  </a:lnTo>
                  <a:lnTo>
                    <a:pt x="304" y="2"/>
                  </a:lnTo>
                  <a:lnTo>
                    <a:pt x="316" y="2"/>
                  </a:lnTo>
                  <a:lnTo>
                    <a:pt x="327" y="0"/>
                  </a:lnTo>
                  <a:lnTo>
                    <a:pt x="339" y="0"/>
                  </a:lnTo>
                  <a:lnTo>
                    <a:pt x="339" y="0"/>
                  </a:lnTo>
                  <a:lnTo>
                    <a:pt x="350" y="0"/>
                  </a:lnTo>
                  <a:lnTo>
                    <a:pt x="362" y="2"/>
                  </a:lnTo>
                  <a:lnTo>
                    <a:pt x="374" y="2"/>
                  </a:lnTo>
                  <a:lnTo>
                    <a:pt x="374" y="2"/>
                  </a:lnTo>
                  <a:lnTo>
                    <a:pt x="385" y="3"/>
                  </a:lnTo>
                  <a:lnTo>
                    <a:pt x="397" y="5"/>
                  </a:lnTo>
                  <a:lnTo>
                    <a:pt x="408" y="8"/>
                  </a:lnTo>
                  <a:lnTo>
                    <a:pt x="408" y="8"/>
                  </a:lnTo>
                  <a:lnTo>
                    <a:pt x="418" y="10"/>
                  </a:lnTo>
                  <a:lnTo>
                    <a:pt x="430" y="13"/>
                  </a:lnTo>
                  <a:lnTo>
                    <a:pt x="440" y="16"/>
                  </a:lnTo>
                  <a:lnTo>
                    <a:pt x="440" y="16"/>
                  </a:lnTo>
                  <a:lnTo>
                    <a:pt x="451" y="19"/>
                  </a:lnTo>
                  <a:lnTo>
                    <a:pt x="461" y="22"/>
                  </a:lnTo>
                  <a:lnTo>
                    <a:pt x="471" y="27"/>
                  </a:lnTo>
                  <a:lnTo>
                    <a:pt x="471" y="27"/>
                  </a:lnTo>
                  <a:lnTo>
                    <a:pt x="483" y="32"/>
                  </a:lnTo>
                  <a:lnTo>
                    <a:pt x="493" y="37"/>
                  </a:lnTo>
                  <a:lnTo>
                    <a:pt x="501" y="41"/>
                  </a:lnTo>
                  <a:lnTo>
                    <a:pt x="501" y="41"/>
                  </a:lnTo>
                  <a:lnTo>
                    <a:pt x="511" y="46"/>
                  </a:lnTo>
                  <a:lnTo>
                    <a:pt x="521" y="53"/>
                  </a:lnTo>
                  <a:lnTo>
                    <a:pt x="529" y="59"/>
                  </a:lnTo>
                  <a:lnTo>
                    <a:pt x="529" y="59"/>
                  </a:lnTo>
                  <a:lnTo>
                    <a:pt x="539" y="64"/>
                  </a:lnTo>
                  <a:lnTo>
                    <a:pt x="547" y="70"/>
                  </a:lnTo>
                  <a:lnTo>
                    <a:pt x="556" y="78"/>
                  </a:lnTo>
                  <a:lnTo>
                    <a:pt x="556" y="78"/>
                  </a:lnTo>
                  <a:lnTo>
                    <a:pt x="564" y="85"/>
                  </a:lnTo>
                  <a:lnTo>
                    <a:pt x="572" y="93"/>
                  </a:lnTo>
                  <a:lnTo>
                    <a:pt x="580" y="99"/>
                  </a:lnTo>
                  <a:lnTo>
                    <a:pt x="580" y="99"/>
                  </a:lnTo>
                  <a:lnTo>
                    <a:pt x="587" y="107"/>
                  </a:lnTo>
                  <a:lnTo>
                    <a:pt x="595" y="115"/>
                  </a:lnTo>
                  <a:lnTo>
                    <a:pt x="602" y="124"/>
                  </a:lnTo>
                  <a:lnTo>
                    <a:pt x="602" y="124"/>
                  </a:lnTo>
                  <a:lnTo>
                    <a:pt x="608" y="132"/>
                  </a:lnTo>
                  <a:lnTo>
                    <a:pt x="615" y="140"/>
                  </a:lnTo>
                  <a:lnTo>
                    <a:pt x="622" y="150"/>
                  </a:lnTo>
                  <a:lnTo>
                    <a:pt x="622" y="150"/>
                  </a:lnTo>
                  <a:lnTo>
                    <a:pt x="627" y="159"/>
                  </a:lnTo>
                  <a:lnTo>
                    <a:pt x="633" y="167"/>
                  </a:lnTo>
                  <a:lnTo>
                    <a:pt x="638" y="177"/>
                  </a:lnTo>
                  <a:lnTo>
                    <a:pt x="638" y="177"/>
                  </a:lnTo>
                  <a:lnTo>
                    <a:pt x="643" y="187"/>
                  </a:lnTo>
                  <a:lnTo>
                    <a:pt x="648" y="198"/>
                  </a:lnTo>
                  <a:lnTo>
                    <a:pt x="653" y="207"/>
                  </a:lnTo>
                  <a:lnTo>
                    <a:pt x="653" y="207"/>
                  </a:lnTo>
                  <a:lnTo>
                    <a:pt x="656" y="217"/>
                  </a:lnTo>
                  <a:lnTo>
                    <a:pt x="661" y="228"/>
                  </a:lnTo>
                  <a:lnTo>
                    <a:pt x="665" y="239"/>
                  </a:lnTo>
                  <a:lnTo>
                    <a:pt x="665" y="239"/>
                  </a:lnTo>
                  <a:lnTo>
                    <a:pt x="668" y="249"/>
                  </a:lnTo>
                  <a:lnTo>
                    <a:pt x="670" y="260"/>
                  </a:lnTo>
                  <a:lnTo>
                    <a:pt x="673" y="271"/>
                  </a:lnTo>
                  <a:lnTo>
                    <a:pt x="673" y="271"/>
                  </a:lnTo>
                  <a:lnTo>
                    <a:pt x="675" y="282"/>
                  </a:lnTo>
                  <a:lnTo>
                    <a:pt x="676" y="293"/>
                  </a:lnTo>
                  <a:lnTo>
                    <a:pt x="678" y="305"/>
                  </a:lnTo>
                  <a:lnTo>
                    <a:pt x="678" y="305"/>
                  </a:lnTo>
                  <a:lnTo>
                    <a:pt x="678" y="316"/>
                  </a:lnTo>
                  <a:lnTo>
                    <a:pt x="680" y="327"/>
                  </a:lnTo>
                  <a:lnTo>
                    <a:pt x="680" y="340"/>
                  </a:lnTo>
                  <a:lnTo>
                    <a:pt x="680" y="340"/>
                  </a:lnTo>
                  <a:lnTo>
                    <a:pt x="680" y="351"/>
                  </a:lnTo>
                  <a:lnTo>
                    <a:pt x="678" y="362"/>
                  </a:lnTo>
                  <a:lnTo>
                    <a:pt x="678" y="375"/>
                  </a:lnTo>
                  <a:lnTo>
                    <a:pt x="678" y="375"/>
                  </a:lnTo>
                  <a:lnTo>
                    <a:pt x="676" y="386"/>
                  </a:lnTo>
                  <a:lnTo>
                    <a:pt x="675" y="397"/>
                  </a:lnTo>
                  <a:lnTo>
                    <a:pt x="673" y="408"/>
                  </a:lnTo>
                  <a:lnTo>
                    <a:pt x="673" y="408"/>
                  </a:lnTo>
                  <a:lnTo>
                    <a:pt x="670" y="419"/>
                  </a:lnTo>
                  <a:lnTo>
                    <a:pt x="668" y="431"/>
                  </a:lnTo>
                  <a:lnTo>
                    <a:pt x="665" y="440"/>
                  </a:lnTo>
                  <a:lnTo>
                    <a:pt x="665" y="440"/>
                  </a:lnTo>
                  <a:lnTo>
                    <a:pt x="661" y="451"/>
                  </a:lnTo>
                  <a:lnTo>
                    <a:pt x="656" y="461"/>
                  </a:lnTo>
                  <a:lnTo>
                    <a:pt x="653" y="472"/>
                  </a:lnTo>
                  <a:lnTo>
                    <a:pt x="653" y="472"/>
                  </a:lnTo>
                  <a:lnTo>
                    <a:pt x="648" y="482"/>
                  </a:lnTo>
                  <a:lnTo>
                    <a:pt x="643" y="491"/>
                  </a:lnTo>
                  <a:lnTo>
                    <a:pt x="638" y="501"/>
                  </a:lnTo>
                  <a:lnTo>
                    <a:pt x="638" y="501"/>
                  </a:lnTo>
                  <a:lnTo>
                    <a:pt x="633" y="510"/>
                  </a:lnTo>
                  <a:lnTo>
                    <a:pt x="627" y="520"/>
                  </a:lnTo>
                  <a:lnTo>
                    <a:pt x="622" y="529"/>
                  </a:lnTo>
                  <a:lnTo>
                    <a:pt x="622" y="529"/>
                  </a:lnTo>
                  <a:lnTo>
                    <a:pt x="615" y="539"/>
                  </a:lnTo>
                  <a:lnTo>
                    <a:pt x="608" y="547"/>
                  </a:lnTo>
                  <a:lnTo>
                    <a:pt x="602" y="555"/>
                  </a:lnTo>
                  <a:lnTo>
                    <a:pt x="602" y="555"/>
                  </a:lnTo>
                  <a:lnTo>
                    <a:pt x="595" y="564"/>
                  </a:lnTo>
                  <a:lnTo>
                    <a:pt x="587" y="572"/>
                  </a:lnTo>
                  <a:lnTo>
                    <a:pt x="580" y="580"/>
                  </a:lnTo>
                  <a:lnTo>
                    <a:pt x="580" y="580"/>
                  </a:lnTo>
                  <a:lnTo>
                    <a:pt x="572" y="587"/>
                  </a:lnTo>
                  <a:lnTo>
                    <a:pt x="564" y="595"/>
                  </a:lnTo>
                  <a:lnTo>
                    <a:pt x="556" y="601"/>
                  </a:lnTo>
                  <a:lnTo>
                    <a:pt x="556" y="601"/>
                  </a:lnTo>
                  <a:lnTo>
                    <a:pt x="547" y="609"/>
                  </a:lnTo>
                  <a:lnTo>
                    <a:pt x="539" y="615"/>
                  </a:lnTo>
                  <a:lnTo>
                    <a:pt x="529" y="620"/>
                  </a:lnTo>
                  <a:lnTo>
                    <a:pt x="529" y="620"/>
                  </a:lnTo>
                  <a:lnTo>
                    <a:pt x="521" y="627"/>
                  </a:lnTo>
                  <a:lnTo>
                    <a:pt x="511" y="633"/>
                  </a:lnTo>
                  <a:lnTo>
                    <a:pt x="501" y="638"/>
                  </a:lnTo>
                  <a:lnTo>
                    <a:pt x="501" y="638"/>
                  </a:lnTo>
                  <a:lnTo>
                    <a:pt x="493" y="643"/>
                  </a:lnTo>
                  <a:lnTo>
                    <a:pt x="483" y="647"/>
                  </a:lnTo>
                  <a:lnTo>
                    <a:pt x="471" y="652"/>
                  </a:lnTo>
                  <a:lnTo>
                    <a:pt x="471" y="652"/>
                  </a:lnTo>
                  <a:lnTo>
                    <a:pt x="461" y="657"/>
                  </a:lnTo>
                  <a:lnTo>
                    <a:pt x="451" y="660"/>
                  </a:lnTo>
                  <a:lnTo>
                    <a:pt x="440" y="663"/>
                  </a:lnTo>
                  <a:lnTo>
                    <a:pt x="440" y="663"/>
                  </a:lnTo>
                  <a:lnTo>
                    <a:pt x="430" y="666"/>
                  </a:lnTo>
                  <a:lnTo>
                    <a:pt x="418" y="670"/>
                  </a:lnTo>
                  <a:lnTo>
                    <a:pt x="408" y="671"/>
                  </a:lnTo>
                  <a:lnTo>
                    <a:pt x="408" y="671"/>
                  </a:lnTo>
                  <a:lnTo>
                    <a:pt x="397" y="674"/>
                  </a:lnTo>
                  <a:lnTo>
                    <a:pt x="385" y="676"/>
                  </a:lnTo>
                  <a:lnTo>
                    <a:pt x="374" y="678"/>
                  </a:lnTo>
                  <a:lnTo>
                    <a:pt x="374" y="678"/>
                  </a:lnTo>
                  <a:lnTo>
                    <a:pt x="362" y="678"/>
                  </a:lnTo>
                  <a:lnTo>
                    <a:pt x="350" y="679"/>
                  </a:lnTo>
                  <a:lnTo>
                    <a:pt x="339" y="679"/>
                  </a:lnTo>
                  <a:lnTo>
                    <a:pt x="339" y="679"/>
                  </a:lnTo>
                  <a:lnTo>
                    <a:pt x="327" y="679"/>
                  </a:lnTo>
                  <a:lnTo>
                    <a:pt x="316" y="678"/>
                  </a:lnTo>
                  <a:lnTo>
                    <a:pt x="304" y="678"/>
                  </a:lnTo>
                  <a:lnTo>
                    <a:pt x="304" y="678"/>
                  </a:lnTo>
                  <a:lnTo>
                    <a:pt x="292" y="676"/>
                  </a:lnTo>
                  <a:lnTo>
                    <a:pt x="283" y="674"/>
                  </a:lnTo>
                  <a:lnTo>
                    <a:pt x="271" y="671"/>
                  </a:lnTo>
                  <a:lnTo>
                    <a:pt x="271" y="671"/>
                  </a:lnTo>
                  <a:lnTo>
                    <a:pt x="259" y="670"/>
                  </a:lnTo>
                  <a:lnTo>
                    <a:pt x="249" y="666"/>
                  </a:lnTo>
                  <a:lnTo>
                    <a:pt x="238" y="663"/>
                  </a:lnTo>
                  <a:lnTo>
                    <a:pt x="238" y="663"/>
                  </a:lnTo>
                  <a:lnTo>
                    <a:pt x="228" y="660"/>
                  </a:lnTo>
                  <a:lnTo>
                    <a:pt x="218" y="657"/>
                  </a:lnTo>
                  <a:lnTo>
                    <a:pt x="206" y="652"/>
                  </a:lnTo>
                  <a:lnTo>
                    <a:pt x="206" y="652"/>
                  </a:lnTo>
                  <a:lnTo>
                    <a:pt x="197" y="647"/>
                  </a:lnTo>
                  <a:lnTo>
                    <a:pt x="187" y="643"/>
                  </a:lnTo>
                  <a:lnTo>
                    <a:pt x="178" y="638"/>
                  </a:lnTo>
                  <a:lnTo>
                    <a:pt x="178" y="638"/>
                  </a:lnTo>
                  <a:lnTo>
                    <a:pt x="168" y="633"/>
                  </a:lnTo>
                  <a:lnTo>
                    <a:pt x="158" y="627"/>
                  </a:lnTo>
                  <a:lnTo>
                    <a:pt x="150" y="620"/>
                  </a:lnTo>
                  <a:lnTo>
                    <a:pt x="150" y="620"/>
                  </a:lnTo>
                  <a:lnTo>
                    <a:pt x="140" y="615"/>
                  </a:lnTo>
                  <a:lnTo>
                    <a:pt x="132" y="609"/>
                  </a:lnTo>
                  <a:lnTo>
                    <a:pt x="124" y="601"/>
                  </a:lnTo>
                  <a:lnTo>
                    <a:pt x="124" y="601"/>
                  </a:lnTo>
                  <a:lnTo>
                    <a:pt x="115" y="595"/>
                  </a:lnTo>
                  <a:lnTo>
                    <a:pt x="107" y="587"/>
                  </a:lnTo>
                  <a:lnTo>
                    <a:pt x="99" y="580"/>
                  </a:lnTo>
                  <a:lnTo>
                    <a:pt x="99" y="580"/>
                  </a:lnTo>
                  <a:lnTo>
                    <a:pt x="92" y="572"/>
                  </a:lnTo>
                  <a:lnTo>
                    <a:pt x="84" y="564"/>
                  </a:lnTo>
                  <a:lnTo>
                    <a:pt x="77" y="555"/>
                  </a:lnTo>
                  <a:lnTo>
                    <a:pt x="77" y="555"/>
                  </a:lnTo>
                  <a:lnTo>
                    <a:pt x="71" y="547"/>
                  </a:lnTo>
                  <a:lnTo>
                    <a:pt x="64" y="539"/>
                  </a:lnTo>
                  <a:lnTo>
                    <a:pt x="58" y="529"/>
                  </a:lnTo>
                  <a:lnTo>
                    <a:pt x="58" y="529"/>
                  </a:lnTo>
                  <a:lnTo>
                    <a:pt x="53" y="520"/>
                  </a:lnTo>
                  <a:lnTo>
                    <a:pt x="46" y="510"/>
                  </a:lnTo>
                  <a:lnTo>
                    <a:pt x="41" y="501"/>
                  </a:lnTo>
                  <a:lnTo>
                    <a:pt x="41" y="501"/>
                  </a:lnTo>
                  <a:lnTo>
                    <a:pt x="36" y="491"/>
                  </a:lnTo>
                  <a:lnTo>
                    <a:pt x="31" y="482"/>
                  </a:lnTo>
                  <a:lnTo>
                    <a:pt x="26" y="472"/>
                  </a:lnTo>
                  <a:lnTo>
                    <a:pt x="26" y="472"/>
                  </a:lnTo>
                  <a:lnTo>
                    <a:pt x="23" y="461"/>
                  </a:lnTo>
                  <a:lnTo>
                    <a:pt x="19" y="451"/>
                  </a:lnTo>
                  <a:lnTo>
                    <a:pt x="16" y="440"/>
                  </a:lnTo>
                  <a:lnTo>
                    <a:pt x="16" y="440"/>
                  </a:lnTo>
                  <a:lnTo>
                    <a:pt x="13" y="431"/>
                  </a:lnTo>
                  <a:lnTo>
                    <a:pt x="10" y="419"/>
                  </a:lnTo>
                  <a:lnTo>
                    <a:pt x="8" y="408"/>
                  </a:lnTo>
                  <a:lnTo>
                    <a:pt x="8" y="408"/>
                  </a:lnTo>
                  <a:lnTo>
                    <a:pt x="5" y="397"/>
                  </a:lnTo>
                  <a:lnTo>
                    <a:pt x="3" y="386"/>
                  </a:lnTo>
                  <a:lnTo>
                    <a:pt x="1" y="375"/>
                  </a:lnTo>
                  <a:lnTo>
                    <a:pt x="1" y="375"/>
                  </a:lnTo>
                  <a:lnTo>
                    <a:pt x="1" y="362"/>
                  </a:lnTo>
                  <a:lnTo>
                    <a:pt x="0" y="351"/>
                  </a:lnTo>
                  <a:lnTo>
                    <a:pt x="0" y="340"/>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a:off x="1237" y="2026"/>
              <a:ext cx="717" cy="1"/>
            </a:xfrm>
            <a:prstGeom prst="line">
              <a:avLst/>
            </a:pr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1886" y="1993"/>
              <a:ext cx="68" cy="33"/>
            </a:xfrm>
            <a:custGeom>
              <a:avLst/>
              <a:gdLst/>
              <a:ahLst/>
              <a:cxnLst>
                <a:cxn ang="0">
                  <a:pos x="138" y="65"/>
                </a:cxn>
                <a:cxn ang="0">
                  <a:pos x="0" y="0"/>
                </a:cxn>
                <a:cxn ang="0">
                  <a:pos x="0" y="65"/>
                </a:cxn>
                <a:cxn ang="0">
                  <a:pos x="138" y="65"/>
                </a:cxn>
              </a:cxnLst>
              <a:rect l="0" t="0" r="r" b="b"/>
              <a:pathLst>
                <a:path w="138" h="65">
                  <a:moveTo>
                    <a:pt x="138" y="65"/>
                  </a:moveTo>
                  <a:lnTo>
                    <a:pt x="0" y="0"/>
                  </a:lnTo>
                  <a:lnTo>
                    <a:pt x="0" y="65"/>
                  </a:lnTo>
                  <a:lnTo>
                    <a:pt x="138" y="65"/>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886" y="2026"/>
              <a:ext cx="68" cy="34"/>
            </a:xfrm>
            <a:custGeom>
              <a:avLst/>
              <a:gdLst/>
              <a:ahLst/>
              <a:cxnLst>
                <a:cxn ang="0">
                  <a:pos x="138" y="0"/>
                </a:cxn>
                <a:cxn ang="0">
                  <a:pos x="0" y="67"/>
                </a:cxn>
                <a:cxn ang="0">
                  <a:pos x="0" y="0"/>
                </a:cxn>
                <a:cxn ang="0">
                  <a:pos x="138" y="0"/>
                </a:cxn>
              </a:cxnLst>
              <a:rect l="0" t="0" r="r" b="b"/>
              <a:pathLst>
                <a:path w="138" h="67">
                  <a:moveTo>
                    <a:pt x="138" y="0"/>
                  </a:moveTo>
                  <a:lnTo>
                    <a:pt x="0" y="67"/>
                  </a:lnTo>
                  <a:lnTo>
                    <a:pt x="0" y="0"/>
                  </a:lnTo>
                  <a:lnTo>
                    <a:pt x="138" y="0"/>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flipV="1">
              <a:off x="1115" y="1511"/>
              <a:ext cx="510" cy="353"/>
            </a:xfrm>
            <a:prstGeom prst="line">
              <a:avLst/>
            </a:pr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1549" y="1511"/>
              <a:ext cx="76" cy="39"/>
            </a:xfrm>
            <a:custGeom>
              <a:avLst/>
              <a:gdLst/>
              <a:ahLst/>
              <a:cxnLst>
                <a:cxn ang="0">
                  <a:pos x="152" y="0"/>
                </a:cxn>
                <a:cxn ang="0">
                  <a:pos x="0" y="24"/>
                </a:cxn>
                <a:cxn ang="0">
                  <a:pos x="40" y="78"/>
                </a:cxn>
                <a:cxn ang="0">
                  <a:pos x="152" y="0"/>
                </a:cxn>
              </a:cxnLst>
              <a:rect l="0" t="0" r="r" b="b"/>
              <a:pathLst>
                <a:path w="152" h="78">
                  <a:moveTo>
                    <a:pt x="152" y="0"/>
                  </a:moveTo>
                  <a:lnTo>
                    <a:pt x="0" y="24"/>
                  </a:lnTo>
                  <a:lnTo>
                    <a:pt x="40" y="78"/>
                  </a:lnTo>
                  <a:lnTo>
                    <a:pt x="152" y="0"/>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569" y="1511"/>
              <a:ext cx="56" cy="66"/>
            </a:xfrm>
            <a:custGeom>
              <a:avLst/>
              <a:gdLst/>
              <a:ahLst/>
              <a:cxnLst>
                <a:cxn ang="0">
                  <a:pos x="112" y="0"/>
                </a:cxn>
                <a:cxn ang="0">
                  <a:pos x="39" y="131"/>
                </a:cxn>
                <a:cxn ang="0">
                  <a:pos x="0" y="78"/>
                </a:cxn>
                <a:cxn ang="0">
                  <a:pos x="112" y="0"/>
                </a:cxn>
              </a:cxnLst>
              <a:rect l="0" t="0" r="r" b="b"/>
              <a:pathLst>
                <a:path w="112" h="131">
                  <a:moveTo>
                    <a:pt x="112" y="0"/>
                  </a:moveTo>
                  <a:lnTo>
                    <a:pt x="39" y="131"/>
                  </a:lnTo>
                  <a:lnTo>
                    <a:pt x="0" y="78"/>
                  </a:lnTo>
                  <a:lnTo>
                    <a:pt x="112" y="0"/>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Line 12"/>
            <p:cNvSpPr>
              <a:spLocks noChangeShapeType="1"/>
            </p:cNvSpPr>
            <p:nvPr/>
          </p:nvSpPr>
          <p:spPr bwMode="auto">
            <a:xfrm>
              <a:off x="1101" y="2178"/>
              <a:ext cx="498" cy="447"/>
            </a:xfrm>
            <a:prstGeom prst="line">
              <a:avLst/>
            </a:prstGeom>
            <a:no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1549" y="2555"/>
              <a:ext cx="50" cy="70"/>
            </a:xfrm>
            <a:custGeom>
              <a:avLst/>
              <a:gdLst/>
              <a:ahLst/>
              <a:cxnLst>
                <a:cxn ang="0">
                  <a:pos x="101" y="141"/>
                </a:cxn>
                <a:cxn ang="0">
                  <a:pos x="46" y="0"/>
                </a:cxn>
                <a:cxn ang="0">
                  <a:pos x="0" y="50"/>
                </a:cxn>
                <a:cxn ang="0">
                  <a:pos x="101" y="141"/>
                </a:cxn>
              </a:cxnLst>
              <a:rect l="0" t="0" r="r" b="b"/>
              <a:pathLst>
                <a:path w="101" h="141">
                  <a:moveTo>
                    <a:pt x="101" y="141"/>
                  </a:moveTo>
                  <a:lnTo>
                    <a:pt x="46" y="0"/>
                  </a:lnTo>
                  <a:lnTo>
                    <a:pt x="0" y="50"/>
                  </a:lnTo>
                  <a:lnTo>
                    <a:pt x="101" y="141"/>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1526" y="2579"/>
              <a:ext cx="73" cy="46"/>
            </a:xfrm>
            <a:custGeom>
              <a:avLst/>
              <a:gdLst/>
              <a:ahLst/>
              <a:cxnLst>
                <a:cxn ang="0">
                  <a:pos x="147" y="91"/>
                </a:cxn>
                <a:cxn ang="0">
                  <a:pos x="0" y="49"/>
                </a:cxn>
                <a:cxn ang="0">
                  <a:pos x="46" y="0"/>
                </a:cxn>
                <a:cxn ang="0">
                  <a:pos x="147" y="91"/>
                </a:cxn>
              </a:cxnLst>
              <a:rect l="0" t="0" r="r" b="b"/>
              <a:pathLst>
                <a:path w="147" h="91">
                  <a:moveTo>
                    <a:pt x="147" y="91"/>
                  </a:moveTo>
                  <a:lnTo>
                    <a:pt x="0" y="49"/>
                  </a:lnTo>
                  <a:lnTo>
                    <a:pt x="46" y="0"/>
                  </a:lnTo>
                  <a:lnTo>
                    <a:pt x="147" y="91"/>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1663" y="1348"/>
              <a:ext cx="340" cy="339"/>
            </a:xfrm>
            <a:custGeom>
              <a:avLst/>
              <a:gdLst/>
              <a:ahLst/>
              <a:cxnLst>
                <a:cxn ang="0">
                  <a:pos x="2" y="305"/>
                </a:cxn>
                <a:cxn ang="0">
                  <a:pos x="10" y="260"/>
                </a:cxn>
                <a:cxn ang="0">
                  <a:pos x="23" y="217"/>
                </a:cxn>
                <a:cxn ang="0">
                  <a:pos x="42" y="177"/>
                </a:cxn>
                <a:cxn ang="0">
                  <a:pos x="58" y="150"/>
                </a:cxn>
                <a:cxn ang="0">
                  <a:pos x="85" y="115"/>
                </a:cxn>
                <a:cxn ang="0">
                  <a:pos x="116" y="85"/>
                </a:cxn>
                <a:cxn ang="0">
                  <a:pos x="149" y="59"/>
                </a:cxn>
                <a:cxn ang="0">
                  <a:pos x="177" y="42"/>
                </a:cxn>
                <a:cxn ang="0">
                  <a:pos x="217" y="23"/>
                </a:cxn>
                <a:cxn ang="0">
                  <a:pos x="260" y="10"/>
                </a:cxn>
                <a:cxn ang="0">
                  <a:pos x="305" y="2"/>
                </a:cxn>
                <a:cxn ang="0">
                  <a:pos x="339" y="0"/>
                </a:cxn>
                <a:cxn ang="0">
                  <a:pos x="386" y="4"/>
                </a:cxn>
                <a:cxn ang="0">
                  <a:pos x="430" y="13"/>
                </a:cxn>
                <a:cxn ang="0">
                  <a:pos x="472" y="28"/>
                </a:cxn>
                <a:cxn ang="0">
                  <a:pos x="501" y="42"/>
                </a:cxn>
                <a:cxn ang="0">
                  <a:pos x="540" y="64"/>
                </a:cxn>
                <a:cxn ang="0">
                  <a:pos x="573" y="93"/>
                </a:cxn>
                <a:cxn ang="0">
                  <a:pos x="602" y="125"/>
                </a:cxn>
                <a:cxn ang="0">
                  <a:pos x="622" y="150"/>
                </a:cxn>
                <a:cxn ang="0">
                  <a:pos x="644" y="187"/>
                </a:cxn>
                <a:cxn ang="0">
                  <a:pos x="660" y="228"/>
                </a:cxn>
                <a:cxn ang="0">
                  <a:pos x="672" y="272"/>
                </a:cxn>
                <a:cxn ang="0">
                  <a:pos x="677" y="305"/>
                </a:cxn>
                <a:cxn ang="0">
                  <a:pos x="680" y="351"/>
                </a:cxn>
                <a:cxn ang="0">
                  <a:pos x="675" y="397"/>
                </a:cxn>
                <a:cxn ang="0">
                  <a:pos x="664" y="441"/>
                </a:cxn>
                <a:cxn ang="0">
                  <a:pos x="652" y="472"/>
                </a:cxn>
                <a:cxn ang="0">
                  <a:pos x="634" y="511"/>
                </a:cxn>
                <a:cxn ang="0">
                  <a:pos x="609" y="547"/>
                </a:cxn>
                <a:cxn ang="0">
                  <a:pos x="579" y="579"/>
                </a:cxn>
                <a:cxn ang="0">
                  <a:pos x="556" y="602"/>
                </a:cxn>
                <a:cxn ang="0">
                  <a:pos x="521" y="627"/>
                </a:cxn>
                <a:cxn ang="0">
                  <a:pos x="482" y="648"/>
                </a:cxn>
                <a:cxn ang="0">
                  <a:pos x="440" y="664"/>
                </a:cxn>
                <a:cxn ang="0">
                  <a:pos x="407" y="672"/>
                </a:cxn>
                <a:cxn ang="0">
                  <a:pos x="362" y="678"/>
                </a:cxn>
                <a:cxn ang="0">
                  <a:pos x="316" y="678"/>
                </a:cxn>
                <a:cxn ang="0">
                  <a:pos x="272" y="672"/>
                </a:cxn>
                <a:cxn ang="0">
                  <a:pos x="238" y="664"/>
                </a:cxn>
                <a:cxn ang="0">
                  <a:pos x="197" y="648"/>
                </a:cxn>
                <a:cxn ang="0">
                  <a:pos x="159" y="627"/>
                </a:cxn>
                <a:cxn ang="0">
                  <a:pos x="124" y="602"/>
                </a:cxn>
                <a:cxn ang="0">
                  <a:pos x="99" y="579"/>
                </a:cxn>
                <a:cxn ang="0">
                  <a:pos x="71" y="547"/>
                </a:cxn>
                <a:cxn ang="0">
                  <a:pos x="46" y="511"/>
                </a:cxn>
                <a:cxn ang="0">
                  <a:pos x="27" y="472"/>
                </a:cxn>
                <a:cxn ang="0">
                  <a:pos x="15" y="441"/>
                </a:cxn>
                <a:cxn ang="0">
                  <a:pos x="5" y="397"/>
                </a:cxn>
                <a:cxn ang="0">
                  <a:pos x="0" y="351"/>
                </a:cxn>
              </a:cxnLst>
              <a:rect l="0" t="0" r="r" b="b"/>
              <a:pathLst>
                <a:path w="680" h="680">
                  <a:moveTo>
                    <a:pt x="0" y="340"/>
                  </a:moveTo>
                  <a:lnTo>
                    <a:pt x="0" y="327"/>
                  </a:lnTo>
                  <a:lnTo>
                    <a:pt x="0" y="316"/>
                  </a:lnTo>
                  <a:lnTo>
                    <a:pt x="2" y="305"/>
                  </a:lnTo>
                  <a:lnTo>
                    <a:pt x="2" y="305"/>
                  </a:lnTo>
                  <a:lnTo>
                    <a:pt x="3" y="294"/>
                  </a:lnTo>
                  <a:lnTo>
                    <a:pt x="5" y="283"/>
                  </a:lnTo>
                  <a:lnTo>
                    <a:pt x="7" y="272"/>
                  </a:lnTo>
                  <a:lnTo>
                    <a:pt x="7" y="272"/>
                  </a:lnTo>
                  <a:lnTo>
                    <a:pt x="10" y="260"/>
                  </a:lnTo>
                  <a:lnTo>
                    <a:pt x="12" y="249"/>
                  </a:lnTo>
                  <a:lnTo>
                    <a:pt x="15" y="238"/>
                  </a:lnTo>
                  <a:lnTo>
                    <a:pt x="15" y="238"/>
                  </a:lnTo>
                  <a:lnTo>
                    <a:pt x="18" y="228"/>
                  </a:lnTo>
                  <a:lnTo>
                    <a:pt x="23" y="217"/>
                  </a:lnTo>
                  <a:lnTo>
                    <a:pt x="27" y="208"/>
                  </a:lnTo>
                  <a:lnTo>
                    <a:pt x="27" y="208"/>
                  </a:lnTo>
                  <a:lnTo>
                    <a:pt x="32" y="198"/>
                  </a:lnTo>
                  <a:lnTo>
                    <a:pt x="37" y="187"/>
                  </a:lnTo>
                  <a:lnTo>
                    <a:pt x="42" y="177"/>
                  </a:lnTo>
                  <a:lnTo>
                    <a:pt x="42" y="177"/>
                  </a:lnTo>
                  <a:lnTo>
                    <a:pt x="46" y="168"/>
                  </a:lnTo>
                  <a:lnTo>
                    <a:pt x="51" y="160"/>
                  </a:lnTo>
                  <a:lnTo>
                    <a:pt x="58" y="150"/>
                  </a:lnTo>
                  <a:lnTo>
                    <a:pt x="58" y="150"/>
                  </a:lnTo>
                  <a:lnTo>
                    <a:pt x="65" y="141"/>
                  </a:lnTo>
                  <a:lnTo>
                    <a:pt x="71" y="133"/>
                  </a:lnTo>
                  <a:lnTo>
                    <a:pt x="78" y="125"/>
                  </a:lnTo>
                  <a:lnTo>
                    <a:pt x="78" y="125"/>
                  </a:lnTo>
                  <a:lnTo>
                    <a:pt x="85" y="115"/>
                  </a:lnTo>
                  <a:lnTo>
                    <a:pt x="91" y="107"/>
                  </a:lnTo>
                  <a:lnTo>
                    <a:pt x="99" y="99"/>
                  </a:lnTo>
                  <a:lnTo>
                    <a:pt x="99" y="99"/>
                  </a:lnTo>
                  <a:lnTo>
                    <a:pt x="108" y="93"/>
                  </a:lnTo>
                  <a:lnTo>
                    <a:pt x="116" y="85"/>
                  </a:lnTo>
                  <a:lnTo>
                    <a:pt x="124" y="79"/>
                  </a:lnTo>
                  <a:lnTo>
                    <a:pt x="124" y="79"/>
                  </a:lnTo>
                  <a:lnTo>
                    <a:pt x="133" y="71"/>
                  </a:lnTo>
                  <a:lnTo>
                    <a:pt x="141" y="64"/>
                  </a:lnTo>
                  <a:lnTo>
                    <a:pt x="149" y="59"/>
                  </a:lnTo>
                  <a:lnTo>
                    <a:pt x="149" y="59"/>
                  </a:lnTo>
                  <a:lnTo>
                    <a:pt x="159" y="53"/>
                  </a:lnTo>
                  <a:lnTo>
                    <a:pt x="167" y="47"/>
                  </a:lnTo>
                  <a:lnTo>
                    <a:pt x="177" y="42"/>
                  </a:lnTo>
                  <a:lnTo>
                    <a:pt x="177" y="42"/>
                  </a:lnTo>
                  <a:lnTo>
                    <a:pt x="187" y="37"/>
                  </a:lnTo>
                  <a:lnTo>
                    <a:pt x="197" y="32"/>
                  </a:lnTo>
                  <a:lnTo>
                    <a:pt x="207" y="28"/>
                  </a:lnTo>
                  <a:lnTo>
                    <a:pt x="207" y="28"/>
                  </a:lnTo>
                  <a:lnTo>
                    <a:pt x="217" y="23"/>
                  </a:lnTo>
                  <a:lnTo>
                    <a:pt x="228" y="20"/>
                  </a:lnTo>
                  <a:lnTo>
                    <a:pt x="238" y="16"/>
                  </a:lnTo>
                  <a:lnTo>
                    <a:pt x="238" y="16"/>
                  </a:lnTo>
                  <a:lnTo>
                    <a:pt x="248" y="13"/>
                  </a:lnTo>
                  <a:lnTo>
                    <a:pt x="260" y="10"/>
                  </a:lnTo>
                  <a:lnTo>
                    <a:pt x="272" y="8"/>
                  </a:lnTo>
                  <a:lnTo>
                    <a:pt x="272" y="8"/>
                  </a:lnTo>
                  <a:lnTo>
                    <a:pt x="281" y="5"/>
                  </a:lnTo>
                  <a:lnTo>
                    <a:pt x="293" y="4"/>
                  </a:lnTo>
                  <a:lnTo>
                    <a:pt x="305" y="2"/>
                  </a:lnTo>
                  <a:lnTo>
                    <a:pt x="305" y="2"/>
                  </a:lnTo>
                  <a:lnTo>
                    <a:pt x="316" y="2"/>
                  </a:lnTo>
                  <a:lnTo>
                    <a:pt x="328" y="0"/>
                  </a:lnTo>
                  <a:lnTo>
                    <a:pt x="339" y="0"/>
                  </a:lnTo>
                  <a:lnTo>
                    <a:pt x="339" y="0"/>
                  </a:lnTo>
                  <a:lnTo>
                    <a:pt x="351" y="0"/>
                  </a:lnTo>
                  <a:lnTo>
                    <a:pt x="362" y="2"/>
                  </a:lnTo>
                  <a:lnTo>
                    <a:pt x="374" y="2"/>
                  </a:lnTo>
                  <a:lnTo>
                    <a:pt x="374" y="2"/>
                  </a:lnTo>
                  <a:lnTo>
                    <a:pt x="386" y="4"/>
                  </a:lnTo>
                  <a:lnTo>
                    <a:pt x="397" y="5"/>
                  </a:lnTo>
                  <a:lnTo>
                    <a:pt x="407" y="8"/>
                  </a:lnTo>
                  <a:lnTo>
                    <a:pt x="407" y="8"/>
                  </a:lnTo>
                  <a:lnTo>
                    <a:pt x="419" y="10"/>
                  </a:lnTo>
                  <a:lnTo>
                    <a:pt x="430" y="13"/>
                  </a:lnTo>
                  <a:lnTo>
                    <a:pt x="440" y="16"/>
                  </a:lnTo>
                  <a:lnTo>
                    <a:pt x="440" y="16"/>
                  </a:lnTo>
                  <a:lnTo>
                    <a:pt x="452" y="20"/>
                  </a:lnTo>
                  <a:lnTo>
                    <a:pt x="462" y="23"/>
                  </a:lnTo>
                  <a:lnTo>
                    <a:pt x="472" y="28"/>
                  </a:lnTo>
                  <a:lnTo>
                    <a:pt x="472" y="28"/>
                  </a:lnTo>
                  <a:lnTo>
                    <a:pt x="482" y="32"/>
                  </a:lnTo>
                  <a:lnTo>
                    <a:pt x="492" y="37"/>
                  </a:lnTo>
                  <a:lnTo>
                    <a:pt x="501" y="42"/>
                  </a:lnTo>
                  <a:lnTo>
                    <a:pt x="501" y="42"/>
                  </a:lnTo>
                  <a:lnTo>
                    <a:pt x="511" y="47"/>
                  </a:lnTo>
                  <a:lnTo>
                    <a:pt x="521" y="53"/>
                  </a:lnTo>
                  <a:lnTo>
                    <a:pt x="530" y="59"/>
                  </a:lnTo>
                  <a:lnTo>
                    <a:pt x="530" y="59"/>
                  </a:lnTo>
                  <a:lnTo>
                    <a:pt x="540" y="64"/>
                  </a:lnTo>
                  <a:lnTo>
                    <a:pt x="548" y="71"/>
                  </a:lnTo>
                  <a:lnTo>
                    <a:pt x="556" y="79"/>
                  </a:lnTo>
                  <a:lnTo>
                    <a:pt x="556" y="79"/>
                  </a:lnTo>
                  <a:lnTo>
                    <a:pt x="564" y="85"/>
                  </a:lnTo>
                  <a:lnTo>
                    <a:pt x="573" y="93"/>
                  </a:lnTo>
                  <a:lnTo>
                    <a:pt x="579" y="99"/>
                  </a:lnTo>
                  <a:lnTo>
                    <a:pt x="579" y="99"/>
                  </a:lnTo>
                  <a:lnTo>
                    <a:pt x="588" y="107"/>
                  </a:lnTo>
                  <a:lnTo>
                    <a:pt x="596" y="115"/>
                  </a:lnTo>
                  <a:lnTo>
                    <a:pt x="602" y="125"/>
                  </a:lnTo>
                  <a:lnTo>
                    <a:pt x="602" y="125"/>
                  </a:lnTo>
                  <a:lnTo>
                    <a:pt x="609" y="133"/>
                  </a:lnTo>
                  <a:lnTo>
                    <a:pt x="616" y="141"/>
                  </a:lnTo>
                  <a:lnTo>
                    <a:pt x="622" y="150"/>
                  </a:lnTo>
                  <a:lnTo>
                    <a:pt x="622" y="150"/>
                  </a:lnTo>
                  <a:lnTo>
                    <a:pt x="627" y="160"/>
                  </a:lnTo>
                  <a:lnTo>
                    <a:pt x="634" y="168"/>
                  </a:lnTo>
                  <a:lnTo>
                    <a:pt x="639" y="177"/>
                  </a:lnTo>
                  <a:lnTo>
                    <a:pt x="639" y="177"/>
                  </a:lnTo>
                  <a:lnTo>
                    <a:pt x="644" y="187"/>
                  </a:lnTo>
                  <a:lnTo>
                    <a:pt x="649" y="198"/>
                  </a:lnTo>
                  <a:lnTo>
                    <a:pt x="652" y="208"/>
                  </a:lnTo>
                  <a:lnTo>
                    <a:pt x="652" y="208"/>
                  </a:lnTo>
                  <a:lnTo>
                    <a:pt x="657" y="217"/>
                  </a:lnTo>
                  <a:lnTo>
                    <a:pt x="660" y="228"/>
                  </a:lnTo>
                  <a:lnTo>
                    <a:pt x="664" y="238"/>
                  </a:lnTo>
                  <a:lnTo>
                    <a:pt x="664" y="238"/>
                  </a:lnTo>
                  <a:lnTo>
                    <a:pt x="667" y="249"/>
                  </a:lnTo>
                  <a:lnTo>
                    <a:pt x="670" y="260"/>
                  </a:lnTo>
                  <a:lnTo>
                    <a:pt x="672" y="272"/>
                  </a:lnTo>
                  <a:lnTo>
                    <a:pt x="672" y="272"/>
                  </a:lnTo>
                  <a:lnTo>
                    <a:pt x="675" y="283"/>
                  </a:lnTo>
                  <a:lnTo>
                    <a:pt x="677" y="294"/>
                  </a:lnTo>
                  <a:lnTo>
                    <a:pt x="677" y="305"/>
                  </a:lnTo>
                  <a:lnTo>
                    <a:pt x="677" y="305"/>
                  </a:lnTo>
                  <a:lnTo>
                    <a:pt x="679" y="316"/>
                  </a:lnTo>
                  <a:lnTo>
                    <a:pt x="680" y="327"/>
                  </a:lnTo>
                  <a:lnTo>
                    <a:pt x="680" y="340"/>
                  </a:lnTo>
                  <a:lnTo>
                    <a:pt x="680" y="340"/>
                  </a:lnTo>
                  <a:lnTo>
                    <a:pt x="680" y="351"/>
                  </a:lnTo>
                  <a:lnTo>
                    <a:pt x="679" y="362"/>
                  </a:lnTo>
                  <a:lnTo>
                    <a:pt x="677" y="374"/>
                  </a:lnTo>
                  <a:lnTo>
                    <a:pt x="677" y="374"/>
                  </a:lnTo>
                  <a:lnTo>
                    <a:pt x="677" y="386"/>
                  </a:lnTo>
                  <a:lnTo>
                    <a:pt x="675" y="397"/>
                  </a:lnTo>
                  <a:lnTo>
                    <a:pt x="672" y="409"/>
                  </a:lnTo>
                  <a:lnTo>
                    <a:pt x="672" y="409"/>
                  </a:lnTo>
                  <a:lnTo>
                    <a:pt x="670" y="420"/>
                  </a:lnTo>
                  <a:lnTo>
                    <a:pt x="667" y="429"/>
                  </a:lnTo>
                  <a:lnTo>
                    <a:pt x="664" y="441"/>
                  </a:lnTo>
                  <a:lnTo>
                    <a:pt x="664" y="441"/>
                  </a:lnTo>
                  <a:lnTo>
                    <a:pt x="660" y="452"/>
                  </a:lnTo>
                  <a:lnTo>
                    <a:pt x="657" y="461"/>
                  </a:lnTo>
                  <a:lnTo>
                    <a:pt x="652" y="472"/>
                  </a:lnTo>
                  <a:lnTo>
                    <a:pt x="652" y="472"/>
                  </a:lnTo>
                  <a:lnTo>
                    <a:pt x="649" y="482"/>
                  </a:lnTo>
                  <a:lnTo>
                    <a:pt x="644" y="492"/>
                  </a:lnTo>
                  <a:lnTo>
                    <a:pt x="639" y="501"/>
                  </a:lnTo>
                  <a:lnTo>
                    <a:pt x="639" y="501"/>
                  </a:lnTo>
                  <a:lnTo>
                    <a:pt x="634" y="511"/>
                  </a:lnTo>
                  <a:lnTo>
                    <a:pt x="627" y="520"/>
                  </a:lnTo>
                  <a:lnTo>
                    <a:pt x="622" y="530"/>
                  </a:lnTo>
                  <a:lnTo>
                    <a:pt x="622" y="530"/>
                  </a:lnTo>
                  <a:lnTo>
                    <a:pt x="616" y="539"/>
                  </a:lnTo>
                  <a:lnTo>
                    <a:pt x="609" y="547"/>
                  </a:lnTo>
                  <a:lnTo>
                    <a:pt x="602" y="555"/>
                  </a:lnTo>
                  <a:lnTo>
                    <a:pt x="602" y="555"/>
                  </a:lnTo>
                  <a:lnTo>
                    <a:pt x="596" y="565"/>
                  </a:lnTo>
                  <a:lnTo>
                    <a:pt x="588" y="573"/>
                  </a:lnTo>
                  <a:lnTo>
                    <a:pt x="579" y="579"/>
                  </a:lnTo>
                  <a:lnTo>
                    <a:pt x="579" y="579"/>
                  </a:lnTo>
                  <a:lnTo>
                    <a:pt x="573" y="587"/>
                  </a:lnTo>
                  <a:lnTo>
                    <a:pt x="564" y="595"/>
                  </a:lnTo>
                  <a:lnTo>
                    <a:pt x="556" y="602"/>
                  </a:lnTo>
                  <a:lnTo>
                    <a:pt x="556" y="602"/>
                  </a:lnTo>
                  <a:lnTo>
                    <a:pt x="548" y="610"/>
                  </a:lnTo>
                  <a:lnTo>
                    <a:pt x="540" y="616"/>
                  </a:lnTo>
                  <a:lnTo>
                    <a:pt x="530" y="621"/>
                  </a:lnTo>
                  <a:lnTo>
                    <a:pt x="530" y="621"/>
                  </a:lnTo>
                  <a:lnTo>
                    <a:pt x="521" y="627"/>
                  </a:lnTo>
                  <a:lnTo>
                    <a:pt x="511" y="633"/>
                  </a:lnTo>
                  <a:lnTo>
                    <a:pt x="501" y="638"/>
                  </a:lnTo>
                  <a:lnTo>
                    <a:pt x="501" y="638"/>
                  </a:lnTo>
                  <a:lnTo>
                    <a:pt x="492" y="643"/>
                  </a:lnTo>
                  <a:lnTo>
                    <a:pt x="482" y="648"/>
                  </a:lnTo>
                  <a:lnTo>
                    <a:pt x="472" y="653"/>
                  </a:lnTo>
                  <a:lnTo>
                    <a:pt x="472" y="653"/>
                  </a:lnTo>
                  <a:lnTo>
                    <a:pt x="462" y="657"/>
                  </a:lnTo>
                  <a:lnTo>
                    <a:pt x="452" y="661"/>
                  </a:lnTo>
                  <a:lnTo>
                    <a:pt x="440" y="664"/>
                  </a:lnTo>
                  <a:lnTo>
                    <a:pt x="440" y="664"/>
                  </a:lnTo>
                  <a:lnTo>
                    <a:pt x="430" y="667"/>
                  </a:lnTo>
                  <a:lnTo>
                    <a:pt x="419" y="670"/>
                  </a:lnTo>
                  <a:lnTo>
                    <a:pt x="407" y="672"/>
                  </a:lnTo>
                  <a:lnTo>
                    <a:pt x="407" y="672"/>
                  </a:lnTo>
                  <a:lnTo>
                    <a:pt x="397" y="675"/>
                  </a:lnTo>
                  <a:lnTo>
                    <a:pt x="386" y="677"/>
                  </a:lnTo>
                  <a:lnTo>
                    <a:pt x="374" y="678"/>
                  </a:lnTo>
                  <a:lnTo>
                    <a:pt x="374" y="678"/>
                  </a:lnTo>
                  <a:lnTo>
                    <a:pt x="362" y="678"/>
                  </a:lnTo>
                  <a:lnTo>
                    <a:pt x="351" y="680"/>
                  </a:lnTo>
                  <a:lnTo>
                    <a:pt x="339" y="680"/>
                  </a:lnTo>
                  <a:lnTo>
                    <a:pt x="339" y="680"/>
                  </a:lnTo>
                  <a:lnTo>
                    <a:pt x="328" y="680"/>
                  </a:lnTo>
                  <a:lnTo>
                    <a:pt x="316" y="678"/>
                  </a:lnTo>
                  <a:lnTo>
                    <a:pt x="305" y="678"/>
                  </a:lnTo>
                  <a:lnTo>
                    <a:pt x="305" y="678"/>
                  </a:lnTo>
                  <a:lnTo>
                    <a:pt x="293" y="677"/>
                  </a:lnTo>
                  <a:lnTo>
                    <a:pt x="281" y="675"/>
                  </a:lnTo>
                  <a:lnTo>
                    <a:pt x="272" y="672"/>
                  </a:lnTo>
                  <a:lnTo>
                    <a:pt x="272" y="672"/>
                  </a:lnTo>
                  <a:lnTo>
                    <a:pt x="260" y="670"/>
                  </a:lnTo>
                  <a:lnTo>
                    <a:pt x="248" y="667"/>
                  </a:lnTo>
                  <a:lnTo>
                    <a:pt x="238" y="664"/>
                  </a:lnTo>
                  <a:lnTo>
                    <a:pt x="238" y="664"/>
                  </a:lnTo>
                  <a:lnTo>
                    <a:pt x="228" y="661"/>
                  </a:lnTo>
                  <a:lnTo>
                    <a:pt x="217" y="657"/>
                  </a:lnTo>
                  <a:lnTo>
                    <a:pt x="207" y="653"/>
                  </a:lnTo>
                  <a:lnTo>
                    <a:pt x="207" y="653"/>
                  </a:lnTo>
                  <a:lnTo>
                    <a:pt x="197" y="648"/>
                  </a:lnTo>
                  <a:lnTo>
                    <a:pt x="187" y="643"/>
                  </a:lnTo>
                  <a:lnTo>
                    <a:pt x="177" y="638"/>
                  </a:lnTo>
                  <a:lnTo>
                    <a:pt x="177" y="638"/>
                  </a:lnTo>
                  <a:lnTo>
                    <a:pt x="167" y="633"/>
                  </a:lnTo>
                  <a:lnTo>
                    <a:pt x="159" y="627"/>
                  </a:lnTo>
                  <a:lnTo>
                    <a:pt x="149" y="621"/>
                  </a:lnTo>
                  <a:lnTo>
                    <a:pt x="149" y="621"/>
                  </a:lnTo>
                  <a:lnTo>
                    <a:pt x="141" y="616"/>
                  </a:lnTo>
                  <a:lnTo>
                    <a:pt x="133" y="610"/>
                  </a:lnTo>
                  <a:lnTo>
                    <a:pt x="124" y="602"/>
                  </a:lnTo>
                  <a:lnTo>
                    <a:pt x="124" y="602"/>
                  </a:lnTo>
                  <a:lnTo>
                    <a:pt x="116" y="595"/>
                  </a:lnTo>
                  <a:lnTo>
                    <a:pt x="108" y="587"/>
                  </a:lnTo>
                  <a:lnTo>
                    <a:pt x="99" y="579"/>
                  </a:lnTo>
                  <a:lnTo>
                    <a:pt x="99" y="579"/>
                  </a:lnTo>
                  <a:lnTo>
                    <a:pt x="91" y="573"/>
                  </a:lnTo>
                  <a:lnTo>
                    <a:pt x="85" y="565"/>
                  </a:lnTo>
                  <a:lnTo>
                    <a:pt x="78" y="555"/>
                  </a:lnTo>
                  <a:lnTo>
                    <a:pt x="78" y="555"/>
                  </a:lnTo>
                  <a:lnTo>
                    <a:pt x="71" y="547"/>
                  </a:lnTo>
                  <a:lnTo>
                    <a:pt x="65" y="539"/>
                  </a:lnTo>
                  <a:lnTo>
                    <a:pt x="58" y="530"/>
                  </a:lnTo>
                  <a:lnTo>
                    <a:pt x="58" y="530"/>
                  </a:lnTo>
                  <a:lnTo>
                    <a:pt x="51" y="520"/>
                  </a:lnTo>
                  <a:lnTo>
                    <a:pt x="46" y="511"/>
                  </a:lnTo>
                  <a:lnTo>
                    <a:pt x="42" y="501"/>
                  </a:lnTo>
                  <a:lnTo>
                    <a:pt x="42" y="501"/>
                  </a:lnTo>
                  <a:lnTo>
                    <a:pt x="37" y="492"/>
                  </a:lnTo>
                  <a:lnTo>
                    <a:pt x="32" y="482"/>
                  </a:lnTo>
                  <a:lnTo>
                    <a:pt x="27" y="472"/>
                  </a:lnTo>
                  <a:lnTo>
                    <a:pt x="27" y="472"/>
                  </a:lnTo>
                  <a:lnTo>
                    <a:pt x="23" y="461"/>
                  </a:lnTo>
                  <a:lnTo>
                    <a:pt x="18" y="452"/>
                  </a:lnTo>
                  <a:lnTo>
                    <a:pt x="15" y="441"/>
                  </a:lnTo>
                  <a:lnTo>
                    <a:pt x="15" y="441"/>
                  </a:lnTo>
                  <a:lnTo>
                    <a:pt x="12" y="429"/>
                  </a:lnTo>
                  <a:lnTo>
                    <a:pt x="10" y="420"/>
                  </a:lnTo>
                  <a:lnTo>
                    <a:pt x="7" y="409"/>
                  </a:lnTo>
                  <a:lnTo>
                    <a:pt x="7" y="409"/>
                  </a:lnTo>
                  <a:lnTo>
                    <a:pt x="5" y="397"/>
                  </a:lnTo>
                  <a:lnTo>
                    <a:pt x="3" y="386"/>
                  </a:lnTo>
                  <a:lnTo>
                    <a:pt x="2" y="375"/>
                  </a:lnTo>
                  <a:lnTo>
                    <a:pt x="2" y="375"/>
                  </a:lnTo>
                  <a:lnTo>
                    <a:pt x="0" y="362"/>
                  </a:lnTo>
                  <a:lnTo>
                    <a:pt x="0" y="351"/>
                  </a:lnTo>
                  <a:lnTo>
                    <a:pt x="0" y="340"/>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1618" y="2455"/>
              <a:ext cx="339" cy="339"/>
            </a:xfrm>
            <a:custGeom>
              <a:avLst/>
              <a:gdLst/>
              <a:ahLst/>
              <a:cxnLst>
                <a:cxn ang="0">
                  <a:pos x="2" y="303"/>
                </a:cxn>
                <a:cxn ang="0">
                  <a:pos x="8" y="258"/>
                </a:cxn>
                <a:cxn ang="0">
                  <a:pos x="22" y="217"/>
                </a:cxn>
                <a:cxn ang="0">
                  <a:pos x="40" y="177"/>
                </a:cxn>
                <a:cxn ang="0">
                  <a:pos x="58" y="148"/>
                </a:cxn>
                <a:cxn ang="0">
                  <a:pos x="83" y="115"/>
                </a:cxn>
                <a:cxn ang="0">
                  <a:pos x="114" y="83"/>
                </a:cxn>
                <a:cxn ang="0">
                  <a:pos x="149" y="57"/>
                </a:cxn>
                <a:cxn ang="0">
                  <a:pos x="177" y="40"/>
                </a:cxn>
                <a:cxn ang="0">
                  <a:pos x="217" y="22"/>
                </a:cxn>
                <a:cxn ang="0">
                  <a:pos x="258" y="8"/>
                </a:cxn>
                <a:cxn ang="0">
                  <a:pos x="303" y="2"/>
                </a:cxn>
                <a:cxn ang="0">
                  <a:pos x="338" y="0"/>
                </a:cxn>
                <a:cxn ang="0">
                  <a:pos x="384" y="2"/>
                </a:cxn>
                <a:cxn ang="0">
                  <a:pos x="429" y="11"/>
                </a:cxn>
                <a:cxn ang="0">
                  <a:pos x="472" y="26"/>
                </a:cxn>
                <a:cxn ang="0">
                  <a:pos x="501" y="40"/>
                </a:cxn>
                <a:cxn ang="0">
                  <a:pos x="538" y="64"/>
                </a:cxn>
                <a:cxn ang="0">
                  <a:pos x="571" y="91"/>
                </a:cxn>
                <a:cxn ang="0">
                  <a:pos x="601" y="123"/>
                </a:cxn>
                <a:cxn ang="0">
                  <a:pos x="621" y="148"/>
                </a:cxn>
                <a:cxn ang="0">
                  <a:pos x="642" y="187"/>
                </a:cxn>
                <a:cxn ang="0">
                  <a:pos x="660" y="226"/>
                </a:cxn>
                <a:cxn ang="0">
                  <a:pos x="672" y="270"/>
                </a:cxn>
                <a:cxn ang="0">
                  <a:pos x="677" y="303"/>
                </a:cxn>
                <a:cxn ang="0">
                  <a:pos x="679" y="349"/>
                </a:cxn>
                <a:cxn ang="0">
                  <a:pos x="674" y="395"/>
                </a:cxn>
                <a:cxn ang="0">
                  <a:pos x="664" y="439"/>
                </a:cxn>
                <a:cxn ang="0">
                  <a:pos x="652" y="470"/>
                </a:cxn>
                <a:cxn ang="0">
                  <a:pos x="632" y="510"/>
                </a:cxn>
                <a:cxn ang="0">
                  <a:pos x="607" y="545"/>
                </a:cxn>
                <a:cxn ang="0">
                  <a:pos x="579" y="579"/>
                </a:cxn>
                <a:cxn ang="0">
                  <a:pos x="554" y="601"/>
                </a:cxn>
                <a:cxn ang="0">
                  <a:pos x="520" y="627"/>
                </a:cxn>
                <a:cxn ang="0">
                  <a:pos x="482" y="647"/>
                </a:cxn>
                <a:cxn ang="0">
                  <a:pos x="440" y="663"/>
                </a:cxn>
                <a:cxn ang="0">
                  <a:pos x="407" y="671"/>
                </a:cxn>
                <a:cxn ang="0">
                  <a:pos x="363" y="678"/>
                </a:cxn>
                <a:cxn ang="0">
                  <a:pos x="315" y="678"/>
                </a:cxn>
                <a:cxn ang="0">
                  <a:pos x="270" y="671"/>
                </a:cxn>
                <a:cxn ang="0">
                  <a:pos x="237" y="663"/>
                </a:cxn>
                <a:cxn ang="0">
                  <a:pos x="197" y="647"/>
                </a:cxn>
                <a:cxn ang="0">
                  <a:pos x="157" y="627"/>
                </a:cxn>
                <a:cxn ang="0">
                  <a:pos x="123" y="601"/>
                </a:cxn>
                <a:cxn ang="0">
                  <a:pos x="99" y="579"/>
                </a:cxn>
                <a:cxn ang="0">
                  <a:pos x="70" y="545"/>
                </a:cxn>
                <a:cxn ang="0">
                  <a:pos x="45" y="510"/>
                </a:cxn>
                <a:cxn ang="0">
                  <a:pos x="27" y="470"/>
                </a:cxn>
                <a:cxn ang="0">
                  <a:pos x="15" y="439"/>
                </a:cxn>
                <a:cxn ang="0">
                  <a:pos x="3" y="395"/>
                </a:cxn>
                <a:cxn ang="0">
                  <a:pos x="0" y="349"/>
                </a:cxn>
              </a:cxnLst>
              <a:rect l="0" t="0" r="r" b="b"/>
              <a:pathLst>
                <a:path w="679" h="678">
                  <a:moveTo>
                    <a:pt x="0" y="338"/>
                  </a:moveTo>
                  <a:lnTo>
                    <a:pt x="0" y="327"/>
                  </a:lnTo>
                  <a:lnTo>
                    <a:pt x="0" y="314"/>
                  </a:lnTo>
                  <a:lnTo>
                    <a:pt x="2" y="303"/>
                  </a:lnTo>
                  <a:lnTo>
                    <a:pt x="2" y="303"/>
                  </a:lnTo>
                  <a:lnTo>
                    <a:pt x="2" y="292"/>
                  </a:lnTo>
                  <a:lnTo>
                    <a:pt x="3" y="281"/>
                  </a:lnTo>
                  <a:lnTo>
                    <a:pt x="7" y="270"/>
                  </a:lnTo>
                  <a:lnTo>
                    <a:pt x="7" y="270"/>
                  </a:lnTo>
                  <a:lnTo>
                    <a:pt x="8" y="258"/>
                  </a:lnTo>
                  <a:lnTo>
                    <a:pt x="12" y="247"/>
                  </a:lnTo>
                  <a:lnTo>
                    <a:pt x="15" y="238"/>
                  </a:lnTo>
                  <a:lnTo>
                    <a:pt x="15" y="238"/>
                  </a:lnTo>
                  <a:lnTo>
                    <a:pt x="18" y="226"/>
                  </a:lnTo>
                  <a:lnTo>
                    <a:pt x="22" y="217"/>
                  </a:lnTo>
                  <a:lnTo>
                    <a:pt x="27" y="206"/>
                  </a:lnTo>
                  <a:lnTo>
                    <a:pt x="27" y="206"/>
                  </a:lnTo>
                  <a:lnTo>
                    <a:pt x="30" y="196"/>
                  </a:lnTo>
                  <a:lnTo>
                    <a:pt x="35" y="187"/>
                  </a:lnTo>
                  <a:lnTo>
                    <a:pt x="40" y="177"/>
                  </a:lnTo>
                  <a:lnTo>
                    <a:pt x="40" y="177"/>
                  </a:lnTo>
                  <a:lnTo>
                    <a:pt x="45" y="167"/>
                  </a:lnTo>
                  <a:lnTo>
                    <a:pt x="51" y="158"/>
                  </a:lnTo>
                  <a:lnTo>
                    <a:pt x="58" y="148"/>
                  </a:lnTo>
                  <a:lnTo>
                    <a:pt x="58" y="148"/>
                  </a:lnTo>
                  <a:lnTo>
                    <a:pt x="63" y="140"/>
                  </a:lnTo>
                  <a:lnTo>
                    <a:pt x="70" y="131"/>
                  </a:lnTo>
                  <a:lnTo>
                    <a:pt x="76" y="123"/>
                  </a:lnTo>
                  <a:lnTo>
                    <a:pt x="76" y="123"/>
                  </a:lnTo>
                  <a:lnTo>
                    <a:pt x="83" y="115"/>
                  </a:lnTo>
                  <a:lnTo>
                    <a:pt x="91" y="107"/>
                  </a:lnTo>
                  <a:lnTo>
                    <a:pt x="99" y="99"/>
                  </a:lnTo>
                  <a:lnTo>
                    <a:pt x="99" y="99"/>
                  </a:lnTo>
                  <a:lnTo>
                    <a:pt x="106" y="91"/>
                  </a:lnTo>
                  <a:lnTo>
                    <a:pt x="114" y="83"/>
                  </a:lnTo>
                  <a:lnTo>
                    <a:pt x="123" y="77"/>
                  </a:lnTo>
                  <a:lnTo>
                    <a:pt x="123" y="77"/>
                  </a:lnTo>
                  <a:lnTo>
                    <a:pt x="131" y="70"/>
                  </a:lnTo>
                  <a:lnTo>
                    <a:pt x="139" y="64"/>
                  </a:lnTo>
                  <a:lnTo>
                    <a:pt x="149" y="57"/>
                  </a:lnTo>
                  <a:lnTo>
                    <a:pt x="149" y="57"/>
                  </a:lnTo>
                  <a:lnTo>
                    <a:pt x="157" y="51"/>
                  </a:lnTo>
                  <a:lnTo>
                    <a:pt x="167" y="45"/>
                  </a:lnTo>
                  <a:lnTo>
                    <a:pt x="177" y="40"/>
                  </a:lnTo>
                  <a:lnTo>
                    <a:pt x="177" y="40"/>
                  </a:lnTo>
                  <a:lnTo>
                    <a:pt x="187" y="35"/>
                  </a:lnTo>
                  <a:lnTo>
                    <a:pt x="197" y="30"/>
                  </a:lnTo>
                  <a:lnTo>
                    <a:pt x="207" y="26"/>
                  </a:lnTo>
                  <a:lnTo>
                    <a:pt x="207" y="26"/>
                  </a:lnTo>
                  <a:lnTo>
                    <a:pt x="217" y="22"/>
                  </a:lnTo>
                  <a:lnTo>
                    <a:pt x="227" y="18"/>
                  </a:lnTo>
                  <a:lnTo>
                    <a:pt x="237" y="14"/>
                  </a:lnTo>
                  <a:lnTo>
                    <a:pt x="237" y="14"/>
                  </a:lnTo>
                  <a:lnTo>
                    <a:pt x="248" y="11"/>
                  </a:lnTo>
                  <a:lnTo>
                    <a:pt x="258" y="8"/>
                  </a:lnTo>
                  <a:lnTo>
                    <a:pt x="270" y="6"/>
                  </a:lnTo>
                  <a:lnTo>
                    <a:pt x="270" y="6"/>
                  </a:lnTo>
                  <a:lnTo>
                    <a:pt x="281" y="3"/>
                  </a:lnTo>
                  <a:lnTo>
                    <a:pt x="293" y="2"/>
                  </a:lnTo>
                  <a:lnTo>
                    <a:pt x="303" y="2"/>
                  </a:lnTo>
                  <a:lnTo>
                    <a:pt x="303" y="2"/>
                  </a:lnTo>
                  <a:lnTo>
                    <a:pt x="315" y="0"/>
                  </a:lnTo>
                  <a:lnTo>
                    <a:pt x="326" y="0"/>
                  </a:lnTo>
                  <a:lnTo>
                    <a:pt x="338" y="0"/>
                  </a:lnTo>
                  <a:lnTo>
                    <a:pt x="338" y="0"/>
                  </a:lnTo>
                  <a:lnTo>
                    <a:pt x="351" y="0"/>
                  </a:lnTo>
                  <a:lnTo>
                    <a:pt x="363" y="0"/>
                  </a:lnTo>
                  <a:lnTo>
                    <a:pt x="372" y="2"/>
                  </a:lnTo>
                  <a:lnTo>
                    <a:pt x="372" y="2"/>
                  </a:lnTo>
                  <a:lnTo>
                    <a:pt x="384" y="2"/>
                  </a:lnTo>
                  <a:lnTo>
                    <a:pt x="396" y="3"/>
                  </a:lnTo>
                  <a:lnTo>
                    <a:pt x="407" y="6"/>
                  </a:lnTo>
                  <a:lnTo>
                    <a:pt x="407" y="6"/>
                  </a:lnTo>
                  <a:lnTo>
                    <a:pt x="419" y="8"/>
                  </a:lnTo>
                  <a:lnTo>
                    <a:pt x="429" y="11"/>
                  </a:lnTo>
                  <a:lnTo>
                    <a:pt x="440" y="14"/>
                  </a:lnTo>
                  <a:lnTo>
                    <a:pt x="440" y="14"/>
                  </a:lnTo>
                  <a:lnTo>
                    <a:pt x="450" y="18"/>
                  </a:lnTo>
                  <a:lnTo>
                    <a:pt x="460" y="22"/>
                  </a:lnTo>
                  <a:lnTo>
                    <a:pt x="472" y="26"/>
                  </a:lnTo>
                  <a:lnTo>
                    <a:pt x="472" y="26"/>
                  </a:lnTo>
                  <a:lnTo>
                    <a:pt x="482" y="30"/>
                  </a:lnTo>
                  <a:lnTo>
                    <a:pt x="492" y="35"/>
                  </a:lnTo>
                  <a:lnTo>
                    <a:pt x="501" y="40"/>
                  </a:lnTo>
                  <a:lnTo>
                    <a:pt x="501" y="40"/>
                  </a:lnTo>
                  <a:lnTo>
                    <a:pt x="510" y="45"/>
                  </a:lnTo>
                  <a:lnTo>
                    <a:pt x="520" y="51"/>
                  </a:lnTo>
                  <a:lnTo>
                    <a:pt x="528" y="57"/>
                  </a:lnTo>
                  <a:lnTo>
                    <a:pt x="528" y="57"/>
                  </a:lnTo>
                  <a:lnTo>
                    <a:pt x="538" y="64"/>
                  </a:lnTo>
                  <a:lnTo>
                    <a:pt x="546" y="70"/>
                  </a:lnTo>
                  <a:lnTo>
                    <a:pt x="554" y="77"/>
                  </a:lnTo>
                  <a:lnTo>
                    <a:pt x="554" y="77"/>
                  </a:lnTo>
                  <a:lnTo>
                    <a:pt x="563" y="83"/>
                  </a:lnTo>
                  <a:lnTo>
                    <a:pt x="571" y="91"/>
                  </a:lnTo>
                  <a:lnTo>
                    <a:pt x="579" y="99"/>
                  </a:lnTo>
                  <a:lnTo>
                    <a:pt x="579" y="99"/>
                  </a:lnTo>
                  <a:lnTo>
                    <a:pt x="588" y="107"/>
                  </a:lnTo>
                  <a:lnTo>
                    <a:pt x="594" y="115"/>
                  </a:lnTo>
                  <a:lnTo>
                    <a:pt x="601" y="123"/>
                  </a:lnTo>
                  <a:lnTo>
                    <a:pt x="601" y="123"/>
                  </a:lnTo>
                  <a:lnTo>
                    <a:pt x="607" y="131"/>
                  </a:lnTo>
                  <a:lnTo>
                    <a:pt x="614" y="140"/>
                  </a:lnTo>
                  <a:lnTo>
                    <a:pt x="621" y="148"/>
                  </a:lnTo>
                  <a:lnTo>
                    <a:pt x="621" y="148"/>
                  </a:lnTo>
                  <a:lnTo>
                    <a:pt x="627" y="158"/>
                  </a:lnTo>
                  <a:lnTo>
                    <a:pt x="632" y="167"/>
                  </a:lnTo>
                  <a:lnTo>
                    <a:pt x="637" y="177"/>
                  </a:lnTo>
                  <a:lnTo>
                    <a:pt x="637" y="177"/>
                  </a:lnTo>
                  <a:lnTo>
                    <a:pt x="642" y="187"/>
                  </a:lnTo>
                  <a:lnTo>
                    <a:pt x="647" y="196"/>
                  </a:lnTo>
                  <a:lnTo>
                    <a:pt x="652" y="206"/>
                  </a:lnTo>
                  <a:lnTo>
                    <a:pt x="652" y="206"/>
                  </a:lnTo>
                  <a:lnTo>
                    <a:pt x="655" y="217"/>
                  </a:lnTo>
                  <a:lnTo>
                    <a:pt x="660" y="226"/>
                  </a:lnTo>
                  <a:lnTo>
                    <a:pt x="664" y="238"/>
                  </a:lnTo>
                  <a:lnTo>
                    <a:pt x="664" y="238"/>
                  </a:lnTo>
                  <a:lnTo>
                    <a:pt x="667" y="247"/>
                  </a:lnTo>
                  <a:lnTo>
                    <a:pt x="669" y="258"/>
                  </a:lnTo>
                  <a:lnTo>
                    <a:pt x="672" y="270"/>
                  </a:lnTo>
                  <a:lnTo>
                    <a:pt x="672" y="270"/>
                  </a:lnTo>
                  <a:lnTo>
                    <a:pt x="674" y="281"/>
                  </a:lnTo>
                  <a:lnTo>
                    <a:pt x="675" y="292"/>
                  </a:lnTo>
                  <a:lnTo>
                    <a:pt x="677" y="303"/>
                  </a:lnTo>
                  <a:lnTo>
                    <a:pt x="677" y="303"/>
                  </a:lnTo>
                  <a:lnTo>
                    <a:pt x="679" y="314"/>
                  </a:lnTo>
                  <a:lnTo>
                    <a:pt x="679" y="327"/>
                  </a:lnTo>
                  <a:lnTo>
                    <a:pt x="679" y="338"/>
                  </a:lnTo>
                  <a:lnTo>
                    <a:pt x="679" y="338"/>
                  </a:lnTo>
                  <a:lnTo>
                    <a:pt x="679" y="349"/>
                  </a:lnTo>
                  <a:lnTo>
                    <a:pt x="679" y="362"/>
                  </a:lnTo>
                  <a:lnTo>
                    <a:pt x="677" y="373"/>
                  </a:lnTo>
                  <a:lnTo>
                    <a:pt x="677" y="373"/>
                  </a:lnTo>
                  <a:lnTo>
                    <a:pt x="675" y="384"/>
                  </a:lnTo>
                  <a:lnTo>
                    <a:pt x="674" y="395"/>
                  </a:lnTo>
                  <a:lnTo>
                    <a:pt x="672" y="407"/>
                  </a:lnTo>
                  <a:lnTo>
                    <a:pt x="672" y="407"/>
                  </a:lnTo>
                  <a:lnTo>
                    <a:pt x="669" y="418"/>
                  </a:lnTo>
                  <a:lnTo>
                    <a:pt x="667" y="429"/>
                  </a:lnTo>
                  <a:lnTo>
                    <a:pt x="664" y="439"/>
                  </a:lnTo>
                  <a:lnTo>
                    <a:pt x="664" y="439"/>
                  </a:lnTo>
                  <a:lnTo>
                    <a:pt x="660" y="450"/>
                  </a:lnTo>
                  <a:lnTo>
                    <a:pt x="655" y="461"/>
                  </a:lnTo>
                  <a:lnTo>
                    <a:pt x="652" y="470"/>
                  </a:lnTo>
                  <a:lnTo>
                    <a:pt x="652" y="470"/>
                  </a:lnTo>
                  <a:lnTo>
                    <a:pt x="647" y="480"/>
                  </a:lnTo>
                  <a:lnTo>
                    <a:pt x="642" y="491"/>
                  </a:lnTo>
                  <a:lnTo>
                    <a:pt x="637" y="501"/>
                  </a:lnTo>
                  <a:lnTo>
                    <a:pt x="637" y="501"/>
                  </a:lnTo>
                  <a:lnTo>
                    <a:pt x="632" y="510"/>
                  </a:lnTo>
                  <a:lnTo>
                    <a:pt x="627" y="520"/>
                  </a:lnTo>
                  <a:lnTo>
                    <a:pt x="621" y="528"/>
                  </a:lnTo>
                  <a:lnTo>
                    <a:pt x="621" y="528"/>
                  </a:lnTo>
                  <a:lnTo>
                    <a:pt x="614" y="537"/>
                  </a:lnTo>
                  <a:lnTo>
                    <a:pt x="607" y="545"/>
                  </a:lnTo>
                  <a:lnTo>
                    <a:pt x="601" y="555"/>
                  </a:lnTo>
                  <a:lnTo>
                    <a:pt x="601" y="555"/>
                  </a:lnTo>
                  <a:lnTo>
                    <a:pt x="594" y="563"/>
                  </a:lnTo>
                  <a:lnTo>
                    <a:pt x="588" y="571"/>
                  </a:lnTo>
                  <a:lnTo>
                    <a:pt x="579" y="579"/>
                  </a:lnTo>
                  <a:lnTo>
                    <a:pt x="579" y="579"/>
                  </a:lnTo>
                  <a:lnTo>
                    <a:pt x="571" y="587"/>
                  </a:lnTo>
                  <a:lnTo>
                    <a:pt x="563" y="593"/>
                  </a:lnTo>
                  <a:lnTo>
                    <a:pt x="554" y="601"/>
                  </a:lnTo>
                  <a:lnTo>
                    <a:pt x="554" y="601"/>
                  </a:lnTo>
                  <a:lnTo>
                    <a:pt x="546" y="608"/>
                  </a:lnTo>
                  <a:lnTo>
                    <a:pt x="538" y="614"/>
                  </a:lnTo>
                  <a:lnTo>
                    <a:pt x="528" y="620"/>
                  </a:lnTo>
                  <a:lnTo>
                    <a:pt x="528" y="620"/>
                  </a:lnTo>
                  <a:lnTo>
                    <a:pt x="520" y="627"/>
                  </a:lnTo>
                  <a:lnTo>
                    <a:pt x="510" y="631"/>
                  </a:lnTo>
                  <a:lnTo>
                    <a:pt x="501" y="636"/>
                  </a:lnTo>
                  <a:lnTo>
                    <a:pt x="501" y="636"/>
                  </a:lnTo>
                  <a:lnTo>
                    <a:pt x="492" y="643"/>
                  </a:lnTo>
                  <a:lnTo>
                    <a:pt x="482" y="647"/>
                  </a:lnTo>
                  <a:lnTo>
                    <a:pt x="472" y="651"/>
                  </a:lnTo>
                  <a:lnTo>
                    <a:pt x="472" y="651"/>
                  </a:lnTo>
                  <a:lnTo>
                    <a:pt x="460" y="655"/>
                  </a:lnTo>
                  <a:lnTo>
                    <a:pt x="450" y="659"/>
                  </a:lnTo>
                  <a:lnTo>
                    <a:pt x="440" y="663"/>
                  </a:lnTo>
                  <a:lnTo>
                    <a:pt x="440" y="663"/>
                  </a:lnTo>
                  <a:lnTo>
                    <a:pt x="429" y="667"/>
                  </a:lnTo>
                  <a:lnTo>
                    <a:pt x="419" y="668"/>
                  </a:lnTo>
                  <a:lnTo>
                    <a:pt x="407" y="671"/>
                  </a:lnTo>
                  <a:lnTo>
                    <a:pt x="407" y="671"/>
                  </a:lnTo>
                  <a:lnTo>
                    <a:pt x="396" y="673"/>
                  </a:lnTo>
                  <a:lnTo>
                    <a:pt x="384" y="674"/>
                  </a:lnTo>
                  <a:lnTo>
                    <a:pt x="372" y="676"/>
                  </a:lnTo>
                  <a:lnTo>
                    <a:pt x="372" y="676"/>
                  </a:lnTo>
                  <a:lnTo>
                    <a:pt x="363" y="678"/>
                  </a:lnTo>
                  <a:lnTo>
                    <a:pt x="351" y="678"/>
                  </a:lnTo>
                  <a:lnTo>
                    <a:pt x="338" y="678"/>
                  </a:lnTo>
                  <a:lnTo>
                    <a:pt x="338" y="678"/>
                  </a:lnTo>
                  <a:lnTo>
                    <a:pt x="326" y="678"/>
                  </a:lnTo>
                  <a:lnTo>
                    <a:pt x="315" y="678"/>
                  </a:lnTo>
                  <a:lnTo>
                    <a:pt x="303" y="676"/>
                  </a:lnTo>
                  <a:lnTo>
                    <a:pt x="303" y="676"/>
                  </a:lnTo>
                  <a:lnTo>
                    <a:pt x="293" y="674"/>
                  </a:lnTo>
                  <a:lnTo>
                    <a:pt x="281" y="673"/>
                  </a:lnTo>
                  <a:lnTo>
                    <a:pt x="270" y="671"/>
                  </a:lnTo>
                  <a:lnTo>
                    <a:pt x="270" y="671"/>
                  </a:lnTo>
                  <a:lnTo>
                    <a:pt x="258" y="668"/>
                  </a:lnTo>
                  <a:lnTo>
                    <a:pt x="248" y="667"/>
                  </a:lnTo>
                  <a:lnTo>
                    <a:pt x="237" y="663"/>
                  </a:lnTo>
                  <a:lnTo>
                    <a:pt x="237" y="663"/>
                  </a:lnTo>
                  <a:lnTo>
                    <a:pt x="227" y="659"/>
                  </a:lnTo>
                  <a:lnTo>
                    <a:pt x="217" y="655"/>
                  </a:lnTo>
                  <a:lnTo>
                    <a:pt x="207" y="651"/>
                  </a:lnTo>
                  <a:lnTo>
                    <a:pt x="207" y="651"/>
                  </a:lnTo>
                  <a:lnTo>
                    <a:pt x="197" y="647"/>
                  </a:lnTo>
                  <a:lnTo>
                    <a:pt x="187" y="643"/>
                  </a:lnTo>
                  <a:lnTo>
                    <a:pt x="177" y="636"/>
                  </a:lnTo>
                  <a:lnTo>
                    <a:pt x="177" y="636"/>
                  </a:lnTo>
                  <a:lnTo>
                    <a:pt x="167" y="631"/>
                  </a:lnTo>
                  <a:lnTo>
                    <a:pt x="157" y="627"/>
                  </a:lnTo>
                  <a:lnTo>
                    <a:pt x="149" y="620"/>
                  </a:lnTo>
                  <a:lnTo>
                    <a:pt x="149" y="620"/>
                  </a:lnTo>
                  <a:lnTo>
                    <a:pt x="139" y="614"/>
                  </a:lnTo>
                  <a:lnTo>
                    <a:pt x="131" y="608"/>
                  </a:lnTo>
                  <a:lnTo>
                    <a:pt x="123" y="601"/>
                  </a:lnTo>
                  <a:lnTo>
                    <a:pt x="123" y="601"/>
                  </a:lnTo>
                  <a:lnTo>
                    <a:pt x="114" y="593"/>
                  </a:lnTo>
                  <a:lnTo>
                    <a:pt x="106" y="587"/>
                  </a:lnTo>
                  <a:lnTo>
                    <a:pt x="99" y="579"/>
                  </a:lnTo>
                  <a:lnTo>
                    <a:pt x="99" y="579"/>
                  </a:lnTo>
                  <a:lnTo>
                    <a:pt x="91" y="571"/>
                  </a:lnTo>
                  <a:lnTo>
                    <a:pt x="83" y="563"/>
                  </a:lnTo>
                  <a:lnTo>
                    <a:pt x="76" y="555"/>
                  </a:lnTo>
                  <a:lnTo>
                    <a:pt x="76" y="555"/>
                  </a:lnTo>
                  <a:lnTo>
                    <a:pt x="70" y="545"/>
                  </a:lnTo>
                  <a:lnTo>
                    <a:pt x="63" y="537"/>
                  </a:lnTo>
                  <a:lnTo>
                    <a:pt x="58" y="528"/>
                  </a:lnTo>
                  <a:lnTo>
                    <a:pt x="58" y="528"/>
                  </a:lnTo>
                  <a:lnTo>
                    <a:pt x="51" y="520"/>
                  </a:lnTo>
                  <a:lnTo>
                    <a:pt x="45" y="510"/>
                  </a:lnTo>
                  <a:lnTo>
                    <a:pt x="40" y="501"/>
                  </a:lnTo>
                  <a:lnTo>
                    <a:pt x="40" y="501"/>
                  </a:lnTo>
                  <a:lnTo>
                    <a:pt x="35" y="491"/>
                  </a:lnTo>
                  <a:lnTo>
                    <a:pt x="30" y="480"/>
                  </a:lnTo>
                  <a:lnTo>
                    <a:pt x="27" y="470"/>
                  </a:lnTo>
                  <a:lnTo>
                    <a:pt x="27" y="470"/>
                  </a:lnTo>
                  <a:lnTo>
                    <a:pt x="22" y="461"/>
                  </a:lnTo>
                  <a:lnTo>
                    <a:pt x="18" y="450"/>
                  </a:lnTo>
                  <a:lnTo>
                    <a:pt x="15" y="439"/>
                  </a:lnTo>
                  <a:lnTo>
                    <a:pt x="15" y="439"/>
                  </a:lnTo>
                  <a:lnTo>
                    <a:pt x="12" y="429"/>
                  </a:lnTo>
                  <a:lnTo>
                    <a:pt x="8" y="418"/>
                  </a:lnTo>
                  <a:lnTo>
                    <a:pt x="7" y="407"/>
                  </a:lnTo>
                  <a:lnTo>
                    <a:pt x="7" y="407"/>
                  </a:lnTo>
                  <a:lnTo>
                    <a:pt x="3" y="395"/>
                  </a:lnTo>
                  <a:lnTo>
                    <a:pt x="2" y="384"/>
                  </a:lnTo>
                  <a:lnTo>
                    <a:pt x="2" y="373"/>
                  </a:lnTo>
                  <a:lnTo>
                    <a:pt x="2" y="373"/>
                  </a:lnTo>
                  <a:lnTo>
                    <a:pt x="0" y="362"/>
                  </a:lnTo>
                  <a:lnTo>
                    <a:pt x="0" y="349"/>
                  </a:lnTo>
                  <a:lnTo>
                    <a:pt x="0" y="338"/>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1963" y="1864"/>
              <a:ext cx="340" cy="339"/>
            </a:xfrm>
            <a:custGeom>
              <a:avLst/>
              <a:gdLst/>
              <a:ahLst/>
              <a:cxnLst>
                <a:cxn ang="0">
                  <a:pos x="1" y="305"/>
                </a:cxn>
                <a:cxn ang="0">
                  <a:pos x="10" y="260"/>
                </a:cxn>
                <a:cxn ang="0">
                  <a:pos x="23" y="217"/>
                </a:cxn>
                <a:cxn ang="0">
                  <a:pos x="41" y="177"/>
                </a:cxn>
                <a:cxn ang="0">
                  <a:pos x="58" y="150"/>
                </a:cxn>
                <a:cxn ang="0">
                  <a:pos x="84" y="115"/>
                </a:cxn>
                <a:cxn ang="0">
                  <a:pos x="116" y="85"/>
                </a:cxn>
                <a:cxn ang="0">
                  <a:pos x="150" y="57"/>
                </a:cxn>
                <a:cxn ang="0">
                  <a:pos x="177" y="42"/>
                </a:cxn>
                <a:cxn ang="0">
                  <a:pos x="218" y="22"/>
                </a:cxn>
                <a:cxn ang="0">
                  <a:pos x="259" y="10"/>
                </a:cxn>
                <a:cxn ang="0">
                  <a:pos x="304" y="2"/>
                </a:cxn>
                <a:cxn ang="0">
                  <a:pos x="339" y="0"/>
                </a:cxn>
                <a:cxn ang="0">
                  <a:pos x="385" y="3"/>
                </a:cxn>
                <a:cxn ang="0">
                  <a:pos x="430" y="13"/>
                </a:cxn>
                <a:cxn ang="0">
                  <a:pos x="471" y="27"/>
                </a:cxn>
                <a:cxn ang="0">
                  <a:pos x="501" y="42"/>
                </a:cxn>
                <a:cxn ang="0">
                  <a:pos x="539" y="64"/>
                </a:cxn>
                <a:cxn ang="0">
                  <a:pos x="572" y="93"/>
                </a:cxn>
                <a:cxn ang="0">
                  <a:pos x="602" y="124"/>
                </a:cxn>
                <a:cxn ang="0">
                  <a:pos x="622" y="150"/>
                </a:cxn>
                <a:cxn ang="0">
                  <a:pos x="643" y="187"/>
                </a:cxn>
                <a:cxn ang="0">
                  <a:pos x="660" y="228"/>
                </a:cxn>
                <a:cxn ang="0">
                  <a:pos x="673" y="271"/>
                </a:cxn>
                <a:cxn ang="0">
                  <a:pos x="678" y="305"/>
                </a:cxn>
                <a:cxn ang="0">
                  <a:pos x="680" y="351"/>
                </a:cxn>
                <a:cxn ang="0">
                  <a:pos x="675" y="397"/>
                </a:cxn>
                <a:cxn ang="0">
                  <a:pos x="663" y="440"/>
                </a:cxn>
                <a:cxn ang="0">
                  <a:pos x="653" y="472"/>
                </a:cxn>
                <a:cxn ang="0">
                  <a:pos x="633" y="510"/>
                </a:cxn>
                <a:cxn ang="0">
                  <a:pos x="609" y="547"/>
                </a:cxn>
                <a:cxn ang="0">
                  <a:pos x="580" y="579"/>
                </a:cxn>
                <a:cxn ang="0">
                  <a:pos x="556" y="601"/>
                </a:cxn>
                <a:cxn ang="0">
                  <a:pos x="521" y="627"/>
                </a:cxn>
                <a:cxn ang="0">
                  <a:pos x="481" y="647"/>
                </a:cxn>
                <a:cxn ang="0">
                  <a:pos x="440" y="663"/>
                </a:cxn>
                <a:cxn ang="0">
                  <a:pos x="408" y="671"/>
                </a:cxn>
                <a:cxn ang="0">
                  <a:pos x="362" y="678"/>
                </a:cxn>
                <a:cxn ang="0">
                  <a:pos x="316" y="678"/>
                </a:cxn>
                <a:cxn ang="0">
                  <a:pos x="271" y="671"/>
                </a:cxn>
                <a:cxn ang="0">
                  <a:pos x="238" y="663"/>
                </a:cxn>
                <a:cxn ang="0">
                  <a:pos x="197" y="647"/>
                </a:cxn>
                <a:cxn ang="0">
                  <a:pos x="159" y="627"/>
                </a:cxn>
                <a:cxn ang="0">
                  <a:pos x="124" y="601"/>
                </a:cxn>
                <a:cxn ang="0">
                  <a:pos x="99" y="579"/>
                </a:cxn>
                <a:cxn ang="0">
                  <a:pos x="71" y="547"/>
                </a:cxn>
                <a:cxn ang="0">
                  <a:pos x="46" y="510"/>
                </a:cxn>
                <a:cxn ang="0">
                  <a:pos x="26" y="472"/>
                </a:cxn>
                <a:cxn ang="0">
                  <a:pos x="16" y="440"/>
                </a:cxn>
                <a:cxn ang="0">
                  <a:pos x="5" y="397"/>
                </a:cxn>
                <a:cxn ang="0">
                  <a:pos x="0" y="351"/>
                </a:cxn>
              </a:cxnLst>
              <a:rect l="0" t="0" r="r" b="b"/>
              <a:pathLst>
                <a:path w="680" h="679">
                  <a:moveTo>
                    <a:pt x="0" y="340"/>
                  </a:moveTo>
                  <a:lnTo>
                    <a:pt x="0" y="327"/>
                  </a:lnTo>
                  <a:lnTo>
                    <a:pt x="1" y="316"/>
                  </a:lnTo>
                  <a:lnTo>
                    <a:pt x="1" y="305"/>
                  </a:lnTo>
                  <a:lnTo>
                    <a:pt x="1" y="305"/>
                  </a:lnTo>
                  <a:lnTo>
                    <a:pt x="3" y="293"/>
                  </a:lnTo>
                  <a:lnTo>
                    <a:pt x="5" y="282"/>
                  </a:lnTo>
                  <a:lnTo>
                    <a:pt x="6" y="271"/>
                  </a:lnTo>
                  <a:lnTo>
                    <a:pt x="6" y="271"/>
                  </a:lnTo>
                  <a:lnTo>
                    <a:pt x="10" y="260"/>
                  </a:lnTo>
                  <a:lnTo>
                    <a:pt x="13" y="249"/>
                  </a:lnTo>
                  <a:lnTo>
                    <a:pt x="16" y="238"/>
                  </a:lnTo>
                  <a:lnTo>
                    <a:pt x="16" y="238"/>
                  </a:lnTo>
                  <a:lnTo>
                    <a:pt x="18" y="228"/>
                  </a:lnTo>
                  <a:lnTo>
                    <a:pt x="23" y="217"/>
                  </a:lnTo>
                  <a:lnTo>
                    <a:pt x="26" y="207"/>
                  </a:lnTo>
                  <a:lnTo>
                    <a:pt x="26" y="207"/>
                  </a:lnTo>
                  <a:lnTo>
                    <a:pt x="31" y="198"/>
                  </a:lnTo>
                  <a:lnTo>
                    <a:pt x="36" y="187"/>
                  </a:lnTo>
                  <a:lnTo>
                    <a:pt x="41" y="177"/>
                  </a:lnTo>
                  <a:lnTo>
                    <a:pt x="41" y="177"/>
                  </a:lnTo>
                  <a:lnTo>
                    <a:pt x="46" y="167"/>
                  </a:lnTo>
                  <a:lnTo>
                    <a:pt x="53" y="159"/>
                  </a:lnTo>
                  <a:lnTo>
                    <a:pt x="58" y="150"/>
                  </a:lnTo>
                  <a:lnTo>
                    <a:pt x="58" y="150"/>
                  </a:lnTo>
                  <a:lnTo>
                    <a:pt x="64" y="140"/>
                  </a:lnTo>
                  <a:lnTo>
                    <a:pt x="71" y="132"/>
                  </a:lnTo>
                  <a:lnTo>
                    <a:pt x="78" y="124"/>
                  </a:lnTo>
                  <a:lnTo>
                    <a:pt x="78" y="124"/>
                  </a:lnTo>
                  <a:lnTo>
                    <a:pt x="84" y="115"/>
                  </a:lnTo>
                  <a:lnTo>
                    <a:pt x="92" y="107"/>
                  </a:lnTo>
                  <a:lnTo>
                    <a:pt x="99" y="99"/>
                  </a:lnTo>
                  <a:lnTo>
                    <a:pt x="99" y="99"/>
                  </a:lnTo>
                  <a:lnTo>
                    <a:pt x="107" y="93"/>
                  </a:lnTo>
                  <a:lnTo>
                    <a:pt x="116" y="85"/>
                  </a:lnTo>
                  <a:lnTo>
                    <a:pt x="124" y="78"/>
                  </a:lnTo>
                  <a:lnTo>
                    <a:pt x="124" y="78"/>
                  </a:lnTo>
                  <a:lnTo>
                    <a:pt x="132" y="70"/>
                  </a:lnTo>
                  <a:lnTo>
                    <a:pt x="140" y="64"/>
                  </a:lnTo>
                  <a:lnTo>
                    <a:pt x="150" y="57"/>
                  </a:lnTo>
                  <a:lnTo>
                    <a:pt x="150" y="57"/>
                  </a:lnTo>
                  <a:lnTo>
                    <a:pt x="159" y="53"/>
                  </a:lnTo>
                  <a:lnTo>
                    <a:pt x="169" y="46"/>
                  </a:lnTo>
                  <a:lnTo>
                    <a:pt x="177" y="42"/>
                  </a:lnTo>
                  <a:lnTo>
                    <a:pt x="177" y="42"/>
                  </a:lnTo>
                  <a:lnTo>
                    <a:pt x="187" y="37"/>
                  </a:lnTo>
                  <a:lnTo>
                    <a:pt x="197" y="32"/>
                  </a:lnTo>
                  <a:lnTo>
                    <a:pt x="207" y="27"/>
                  </a:lnTo>
                  <a:lnTo>
                    <a:pt x="207" y="27"/>
                  </a:lnTo>
                  <a:lnTo>
                    <a:pt x="218" y="22"/>
                  </a:lnTo>
                  <a:lnTo>
                    <a:pt x="228" y="19"/>
                  </a:lnTo>
                  <a:lnTo>
                    <a:pt x="238" y="16"/>
                  </a:lnTo>
                  <a:lnTo>
                    <a:pt x="238" y="16"/>
                  </a:lnTo>
                  <a:lnTo>
                    <a:pt x="250" y="13"/>
                  </a:lnTo>
                  <a:lnTo>
                    <a:pt x="259" y="10"/>
                  </a:lnTo>
                  <a:lnTo>
                    <a:pt x="271" y="8"/>
                  </a:lnTo>
                  <a:lnTo>
                    <a:pt x="271" y="8"/>
                  </a:lnTo>
                  <a:lnTo>
                    <a:pt x="283" y="5"/>
                  </a:lnTo>
                  <a:lnTo>
                    <a:pt x="293" y="3"/>
                  </a:lnTo>
                  <a:lnTo>
                    <a:pt x="304" y="2"/>
                  </a:lnTo>
                  <a:lnTo>
                    <a:pt x="304" y="2"/>
                  </a:lnTo>
                  <a:lnTo>
                    <a:pt x="316" y="2"/>
                  </a:lnTo>
                  <a:lnTo>
                    <a:pt x="327" y="0"/>
                  </a:lnTo>
                  <a:lnTo>
                    <a:pt x="339" y="0"/>
                  </a:lnTo>
                  <a:lnTo>
                    <a:pt x="339" y="0"/>
                  </a:lnTo>
                  <a:lnTo>
                    <a:pt x="350" y="0"/>
                  </a:lnTo>
                  <a:lnTo>
                    <a:pt x="362" y="2"/>
                  </a:lnTo>
                  <a:lnTo>
                    <a:pt x="374" y="2"/>
                  </a:lnTo>
                  <a:lnTo>
                    <a:pt x="374" y="2"/>
                  </a:lnTo>
                  <a:lnTo>
                    <a:pt x="385" y="3"/>
                  </a:lnTo>
                  <a:lnTo>
                    <a:pt x="397" y="5"/>
                  </a:lnTo>
                  <a:lnTo>
                    <a:pt x="408" y="8"/>
                  </a:lnTo>
                  <a:lnTo>
                    <a:pt x="408" y="8"/>
                  </a:lnTo>
                  <a:lnTo>
                    <a:pt x="418" y="10"/>
                  </a:lnTo>
                  <a:lnTo>
                    <a:pt x="430" y="13"/>
                  </a:lnTo>
                  <a:lnTo>
                    <a:pt x="440" y="16"/>
                  </a:lnTo>
                  <a:lnTo>
                    <a:pt x="440" y="16"/>
                  </a:lnTo>
                  <a:lnTo>
                    <a:pt x="451" y="19"/>
                  </a:lnTo>
                  <a:lnTo>
                    <a:pt x="461" y="22"/>
                  </a:lnTo>
                  <a:lnTo>
                    <a:pt x="471" y="27"/>
                  </a:lnTo>
                  <a:lnTo>
                    <a:pt x="471" y="27"/>
                  </a:lnTo>
                  <a:lnTo>
                    <a:pt x="481" y="32"/>
                  </a:lnTo>
                  <a:lnTo>
                    <a:pt x="491" y="37"/>
                  </a:lnTo>
                  <a:lnTo>
                    <a:pt x="501" y="42"/>
                  </a:lnTo>
                  <a:lnTo>
                    <a:pt x="501" y="42"/>
                  </a:lnTo>
                  <a:lnTo>
                    <a:pt x="511" y="46"/>
                  </a:lnTo>
                  <a:lnTo>
                    <a:pt x="521" y="53"/>
                  </a:lnTo>
                  <a:lnTo>
                    <a:pt x="529" y="57"/>
                  </a:lnTo>
                  <a:lnTo>
                    <a:pt x="529" y="57"/>
                  </a:lnTo>
                  <a:lnTo>
                    <a:pt x="539" y="64"/>
                  </a:lnTo>
                  <a:lnTo>
                    <a:pt x="547" y="70"/>
                  </a:lnTo>
                  <a:lnTo>
                    <a:pt x="556" y="78"/>
                  </a:lnTo>
                  <a:lnTo>
                    <a:pt x="556" y="78"/>
                  </a:lnTo>
                  <a:lnTo>
                    <a:pt x="564" y="85"/>
                  </a:lnTo>
                  <a:lnTo>
                    <a:pt x="572" y="93"/>
                  </a:lnTo>
                  <a:lnTo>
                    <a:pt x="580" y="99"/>
                  </a:lnTo>
                  <a:lnTo>
                    <a:pt x="580" y="99"/>
                  </a:lnTo>
                  <a:lnTo>
                    <a:pt x="587" y="107"/>
                  </a:lnTo>
                  <a:lnTo>
                    <a:pt x="595" y="115"/>
                  </a:lnTo>
                  <a:lnTo>
                    <a:pt x="602" y="124"/>
                  </a:lnTo>
                  <a:lnTo>
                    <a:pt x="602" y="124"/>
                  </a:lnTo>
                  <a:lnTo>
                    <a:pt x="609" y="132"/>
                  </a:lnTo>
                  <a:lnTo>
                    <a:pt x="615" y="140"/>
                  </a:lnTo>
                  <a:lnTo>
                    <a:pt x="622" y="150"/>
                  </a:lnTo>
                  <a:lnTo>
                    <a:pt x="622" y="150"/>
                  </a:lnTo>
                  <a:lnTo>
                    <a:pt x="627" y="159"/>
                  </a:lnTo>
                  <a:lnTo>
                    <a:pt x="633" y="167"/>
                  </a:lnTo>
                  <a:lnTo>
                    <a:pt x="638" y="177"/>
                  </a:lnTo>
                  <a:lnTo>
                    <a:pt x="638" y="177"/>
                  </a:lnTo>
                  <a:lnTo>
                    <a:pt x="643" y="187"/>
                  </a:lnTo>
                  <a:lnTo>
                    <a:pt x="648" y="198"/>
                  </a:lnTo>
                  <a:lnTo>
                    <a:pt x="653" y="207"/>
                  </a:lnTo>
                  <a:lnTo>
                    <a:pt x="653" y="207"/>
                  </a:lnTo>
                  <a:lnTo>
                    <a:pt x="657" y="217"/>
                  </a:lnTo>
                  <a:lnTo>
                    <a:pt x="660" y="228"/>
                  </a:lnTo>
                  <a:lnTo>
                    <a:pt x="663" y="238"/>
                  </a:lnTo>
                  <a:lnTo>
                    <a:pt x="663" y="238"/>
                  </a:lnTo>
                  <a:lnTo>
                    <a:pt x="666" y="249"/>
                  </a:lnTo>
                  <a:lnTo>
                    <a:pt x="670" y="260"/>
                  </a:lnTo>
                  <a:lnTo>
                    <a:pt x="673" y="271"/>
                  </a:lnTo>
                  <a:lnTo>
                    <a:pt x="673" y="271"/>
                  </a:lnTo>
                  <a:lnTo>
                    <a:pt x="675" y="282"/>
                  </a:lnTo>
                  <a:lnTo>
                    <a:pt x="676" y="293"/>
                  </a:lnTo>
                  <a:lnTo>
                    <a:pt x="678" y="305"/>
                  </a:lnTo>
                  <a:lnTo>
                    <a:pt x="678" y="305"/>
                  </a:lnTo>
                  <a:lnTo>
                    <a:pt x="678" y="316"/>
                  </a:lnTo>
                  <a:lnTo>
                    <a:pt x="680" y="327"/>
                  </a:lnTo>
                  <a:lnTo>
                    <a:pt x="680" y="340"/>
                  </a:lnTo>
                  <a:lnTo>
                    <a:pt x="680" y="340"/>
                  </a:lnTo>
                  <a:lnTo>
                    <a:pt x="680" y="351"/>
                  </a:lnTo>
                  <a:lnTo>
                    <a:pt x="678" y="362"/>
                  </a:lnTo>
                  <a:lnTo>
                    <a:pt x="678" y="373"/>
                  </a:lnTo>
                  <a:lnTo>
                    <a:pt x="678" y="373"/>
                  </a:lnTo>
                  <a:lnTo>
                    <a:pt x="676" y="386"/>
                  </a:lnTo>
                  <a:lnTo>
                    <a:pt x="675" y="397"/>
                  </a:lnTo>
                  <a:lnTo>
                    <a:pt x="673" y="408"/>
                  </a:lnTo>
                  <a:lnTo>
                    <a:pt x="673" y="408"/>
                  </a:lnTo>
                  <a:lnTo>
                    <a:pt x="670" y="419"/>
                  </a:lnTo>
                  <a:lnTo>
                    <a:pt x="666" y="429"/>
                  </a:lnTo>
                  <a:lnTo>
                    <a:pt x="663" y="440"/>
                  </a:lnTo>
                  <a:lnTo>
                    <a:pt x="663" y="440"/>
                  </a:lnTo>
                  <a:lnTo>
                    <a:pt x="660" y="451"/>
                  </a:lnTo>
                  <a:lnTo>
                    <a:pt x="657" y="461"/>
                  </a:lnTo>
                  <a:lnTo>
                    <a:pt x="653" y="472"/>
                  </a:lnTo>
                  <a:lnTo>
                    <a:pt x="653" y="472"/>
                  </a:lnTo>
                  <a:lnTo>
                    <a:pt x="648" y="482"/>
                  </a:lnTo>
                  <a:lnTo>
                    <a:pt x="643" y="491"/>
                  </a:lnTo>
                  <a:lnTo>
                    <a:pt x="638" y="501"/>
                  </a:lnTo>
                  <a:lnTo>
                    <a:pt x="638" y="501"/>
                  </a:lnTo>
                  <a:lnTo>
                    <a:pt x="633" y="510"/>
                  </a:lnTo>
                  <a:lnTo>
                    <a:pt x="627" y="520"/>
                  </a:lnTo>
                  <a:lnTo>
                    <a:pt x="622" y="529"/>
                  </a:lnTo>
                  <a:lnTo>
                    <a:pt x="622" y="529"/>
                  </a:lnTo>
                  <a:lnTo>
                    <a:pt x="615" y="539"/>
                  </a:lnTo>
                  <a:lnTo>
                    <a:pt x="609" y="547"/>
                  </a:lnTo>
                  <a:lnTo>
                    <a:pt x="602" y="555"/>
                  </a:lnTo>
                  <a:lnTo>
                    <a:pt x="602" y="555"/>
                  </a:lnTo>
                  <a:lnTo>
                    <a:pt x="595" y="564"/>
                  </a:lnTo>
                  <a:lnTo>
                    <a:pt x="587" y="572"/>
                  </a:lnTo>
                  <a:lnTo>
                    <a:pt x="580" y="579"/>
                  </a:lnTo>
                  <a:lnTo>
                    <a:pt x="580" y="579"/>
                  </a:lnTo>
                  <a:lnTo>
                    <a:pt x="572" y="587"/>
                  </a:lnTo>
                  <a:lnTo>
                    <a:pt x="564" y="595"/>
                  </a:lnTo>
                  <a:lnTo>
                    <a:pt x="556" y="601"/>
                  </a:lnTo>
                  <a:lnTo>
                    <a:pt x="556" y="601"/>
                  </a:lnTo>
                  <a:lnTo>
                    <a:pt x="547" y="609"/>
                  </a:lnTo>
                  <a:lnTo>
                    <a:pt x="539" y="615"/>
                  </a:lnTo>
                  <a:lnTo>
                    <a:pt x="529" y="620"/>
                  </a:lnTo>
                  <a:lnTo>
                    <a:pt x="529" y="620"/>
                  </a:lnTo>
                  <a:lnTo>
                    <a:pt x="521" y="627"/>
                  </a:lnTo>
                  <a:lnTo>
                    <a:pt x="511" y="633"/>
                  </a:lnTo>
                  <a:lnTo>
                    <a:pt x="501" y="638"/>
                  </a:lnTo>
                  <a:lnTo>
                    <a:pt x="501" y="638"/>
                  </a:lnTo>
                  <a:lnTo>
                    <a:pt x="491" y="643"/>
                  </a:lnTo>
                  <a:lnTo>
                    <a:pt x="481" y="647"/>
                  </a:lnTo>
                  <a:lnTo>
                    <a:pt x="471" y="652"/>
                  </a:lnTo>
                  <a:lnTo>
                    <a:pt x="471" y="652"/>
                  </a:lnTo>
                  <a:lnTo>
                    <a:pt x="461" y="657"/>
                  </a:lnTo>
                  <a:lnTo>
                    <a:pt x="451" y="660"/>
                  </a:lnTo>
                  <a:lnTo>
                    <a:pt x="440" y="663"/>
                  </a:lnTo>
                  <a:lnTo>
                    <a:pt x="440" y="663"/>
                  </a:lnTo>
                  <a:lnTo>
                    <a:pt x="430" y="666"/>
                  </a:lnTo>
                  <a:lnTo>
                    <a:pt x="418" y="670"/>
                  </a:lnTo>
                  <a:lnTo>
                    <a:pt x="408" y="671"/>
                  </a:lnTo>
                  <a:lnTo>
                    <a:pt x="408" y="671"/>
                  </a:lnTo>
                  <a:lnTo>
                    <a:pt x="397" y="674"/>
                  </a:lnTo>
                  <a:lnTo>
                    <a:pt x="385" y="676"/>
                  </a:lnTo>
                  <a:lnTo>
                    <a:pt x="374" y="678"/>
                  </a:lnTo>
                  <a:lnTo>
                    <a:pt x="374" y="678"/>
                  </a:lnTo>
                  <a:lnTo>
                    <a:pt x="362" y="678"/>
                  </a:lnTo>
                  <a:lnTo>
                    <a:pt x="350" y="679"/>
                  </a:lnTo>
                  <a:lnTo>
                    <a:pt x="339" y="679"/>
                  </a:lnTo>
                  <a:lnTo>
                    <a:pt x="339" y="679"/>
                  </a:lnTo>
                  <a:lnTo>
                    <a:pt x="327" y="679"/>
                  </a:lnTo>
                  <a:lnTo>
                    <a:pt x="316" y="678"/>
                  </a:lnTo>
                  <a:lnTo>
                    <a:pt x="304" y="678"/>
                  </a:lnTo>
                  <a:lnTo>
                    <a:pt x="304" y="678"/>
                  </a:lnTo>
                  <a:lnTo>
                    <a:pt x="293" y="676"/>
                  </a:lnTo>
                  <a:lnTo>
                    <a:pt x="283" y="674"/>
                  </a:lnTo>
                  <a:lnTo>
                    <a:pt x="271" y="671"/>
                  </a:lnTo>
                  <a:lnTo>
                    <a:pt x="271" y="671"/>
                  </a:lnTo>
                  <a:lnTo>
                    <a:pt x="259" y="670"/>
                  </a:lnTo>
                  <a:lnTo>
                    <a:pt x="250" y="666"/>
                  </a:lnTo>
                  <a:lnTo>
                    <a:pt x="238" y="663"/>
                  </a:lnTo>
                  <a:lnTo>
                    <a:pt x="238" y="663"/>
                  </a:lnTo>
                  <a:lnTo>
                    <a:pt x="228" y="660"/>
                  </a:lnTo>
                  <a:lnTo>
                    <a:pt x="218" y="657"/>
                  </a:lnTo>
                  <a:lnTo>
                    <a:pt x="207" y="652"/>
                  </a:lnTo>
                  <a:lnTo>
                    <a:pt x="207" y="652"/>
                  </a:lnTo>
                  <a:lnTo>
                    <a:pt x="197" y="647"/>
                  </a:lnTo>
                  <a:lnTo>
                    <a:pt x="187" y="643"/>
                  </a:lnTo>
                  <a:lnTo>
                    <a:pt x="177" y="638"/>
                  </a:lnTo>
                  <a:lnTo>
                    <a:pt x="177" y="638"/>
                  </a:lnTo>
                  <a:lnTo>
                    <a:pt x="169" y="633"/>
                  </a:lnTo>
                  <a:lnTo>
                    <a:pt x="159" y="627"/>
                  </a:lnTo>
                  <a:lnTo>
                    <a:pt x="150" y="620"/>
                  </a:lnTo>
                  <a:lnTo>
                    <a:pt x="150" y="620"/>
                  </a:lnTo>
                  <a:lnTo>
                    <a:pt x="140" y="615"/>
                  </a:lnTo>
                  <a:lnTo>
                    <a:pt x="132" y="609"/>
                  </a:lnTo>
                  <a:lnTo>
                    <a:pt x="124" y="601"/>
                  </a:lnTo>
                  <a:lnTo>
                    <a:pt x="124" y="601"/>
                  </a:lnTo>
                  <a:lnTo>
                    <a:pt x="116" y="595"/>
                  </a:lnTo>
                  <a:lnTo>
                    <a:pt x="107" y="587"/>
                  </a:lnTo>
                  <a:lnTo>
                    <a:pt x="99" y="579"/>
                  </a:lnTo>
                  <a:lnTo>
                    <a:pt x="99" y="579"/>
                  </a:lnTo>
                  <a:lnTo>
                    <a:pt x="92" y="572"/>
                  </a:lnTo>
                  <a:lnTo>
                    <a:pt x="84" y="564"/>
                  </a:lnTo>
                  <a:lnTo>
                    <a:pt x="78" y="555"/>
                  </a:lnTo>
                  <a:lnTo>
                    <a:pt x="78" y="555"/>
                  </a:lnTo>
                  <a:lnTo>
                    <a:pt x="71" y="547"/>
                  </a:lnTo>
                  <a:lnTo>
                    <a:pt x="64" y="539"/>
                  </a:lnTo>
                  <a:lnTo>
                    <a:pt x="58" y="529"/>
                  </a:lnTo>
                  <a:lnTo>
                    <a:pt x="58" y="529"/>
                  </a:lnTo>
                  <a:lnTo>
                    <a:pt x="53" y="520"/>
                  </a:lnTo>
                  <a:lnTo>
                    <a:pt x="46" y="510"/>
                  </a:lnTo>
                  <a:lnTo>
                    <a:pt x="41" y="501"/>
                  </a:lnTo>
                  <a:lnTo>
                    <a:pt x="41" y="501"/>
                  </a:lnTo>
                  <a:lnTo>
                    <a:pt x="36" y="491"/>
                  </a:lnTo>
                  <a:lnTo>
                    <a:pt x="31" y="482"/>
                  </a:lnTo>
                  <a:lnTo>
                    <a:pt x="26" y="472"/>
                  </a:lnTo>
                  <a:lnTo>
                    <a:pt x="26" y="472"/>
                  </a:lnTo>
                  <a:lnTo>
                    <a:pt x="23" y="461"/>
                  </a:lnTo>
                  <a:lnTo>
                    <a:pt x="18" y="451"/>
                  </a:lnTo>
                  <a:lnTo>
                    <a:pt x="16" y="440"/>
                  </a:lnTo>
                  <a:lnTo>
                    <a:pt x="16" y="440"/>
                  </a:lnTo>
                  <a:lnTo>
                    <a:pt x="13" y="429"/>
                  </a:lnTo>
                  <a:lnTo>
                    <a:pt x="10" y="419"/>
                  </a:lnTo>
                  <a:lnTo>
                    <a:pt x="6" y="408"/>
                  </a:lnTo>
                  <a:lnTo>
                    <a:pt x="6" y="408"/>
                  </a:lnTo>
                  <a:lnTo>
                    <a:pt x="5" y="397"/>
                  </a:lnTo>
                  <a:lnTo>
                    <a:pt x="3" y="386"/>
                  </a:lnTo>
                  <a:lnTo>
                    <a:pt x="1" y="373"/>
                  </a:lnTo>
                  <a:lnTo>
                    <a:pt x="1" y="373"/>
                  </a:lnTo>
                  <a:lnTo>
                    <a:pt x="1" y="362"/>
                  </a:lnTo>
                  <a:lnTo>
                    <a:pt x="0" y="351"/>
                  </a:lnTo>
                  <a:lnTo>
                    <a:pt x="0" y="340"/>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2003" y="1524"/>
              <a:ext cx="913" cy="1"/>
            </a:xfrm>
            <a:prstGeom prst="line">
              <a:avLst/>
            </a:pr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2848" y="1490"/>
              <a:ext cx="68" cy="34"/>
            </a:xfrm>
            <a:custGeom>
              <a:avLst/>
              <a:gdLst/>
              <a:ahLst/>
              <a:cxnLst>
                <a:cxn ang="0">
                  <a:pos x="138" y="67"/>
                </a:cxn>
                <a:cxn ang="0">
                  <a:pos x="0" y="0"/>
                </a:cxn>
                <a:cxn ang="0">
                  <a:pos x="0" y="67"/>
                </a:cxn>
                <a:cxn ang="0">
                  <a:pos x="138" y="67"/>
                </a:cxn>
              </a:cxnLst>
              <a:rect l="0" t="0" r="r" b="b"/>
              <a:pathLst>
                <a:path w="138" h="67">
                  <a:moveTo>
                    <a:pt x="138" y="67"/>
                  </a:moveTo>
                  <a:lnTo>
                    <a:pt x="0" y="0"/>
                  </a:lnTo>
                  <a:lnTo>
                    <a:pt x="0" y="67"/>
                  </a:lnTo>
                  <a:lnTo>
                    <a:pt x="138" y="67"/>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2848" y="1524"/>
              <a:ext cx="68" cy="33"/>
            </a:xfrm>
            <a:custGeom>
              <a:avLst/>
              <a:gdLst/>
              <a:ahLst/>
              <a:cxnLst>
                <a:cxn ang="0">
                  <a:pos x="138" y="0"/>
                </a:cxn>
                <a:cxn ang="0">
                  <a:pos x="0" y="67"/>
                </a:cxn>
                <a:cxn ang="0">
                  <a:pos x="0" y="0"/>
                </a:cxn>
                <a:cxn ang="0">
                  <a:pos x="138" y="0"/>
                </a:cxn>
              </a:cxnLst>
              <a:rect l="0" t="0" r="r" b="b"/>
              <a:pathLst>
                <a:path w="138" h="67">
                  <a:moveTo>
                    <a:pt x="138" y="0"/>
                  </a:moveTo>
                  <a:lnTo>
                    <a:pt x="0" y="67"/>
                  </a:lnTo>
                  <a:lnTo>
                    <a:pt x="0" y="0"/>
                  </a:lnTo>
                  <a:lnTo>
                    <a:pt x="138" y="0"/>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2323" y="2015"/>
              <a:ext cx="1233" cy="4"/>
            </a:xfrm>
            <a:prstGeom prst="line">
              <a:avLst/>
            </a:pr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3486" y="1985"/>
              <a:ext cx="70" cy="34"/>
            </a:xfrm>
            <a:custGeom>
              <a:avLst/>
              <a:gdLst/>
              <a:ahLst/>
              <a:cxnLst>
                <a:cxn ang="0">
                  <a:pos x="139" y="67"/>
                </a:cxn>
                <a:cxn ang="0">
                  <a:pos x="0" y="0"/>
                </a:cxn>
                <a:cxn ang="0">
                  <a:pos x="0" y="65"/>
                </a:cxn>
                <a:cxn ang="0">
                  <a:pos x="139" y="67"/>
                </a:cxn>
              </a:cxnLst>
              <a:rect l="0" t="0" r="r" b="b"/>
              <a:pathLst>
                <a:path w="139" h="67">
                  <a:moveTo>
                    <a:pt x="139" y="67"/>
                  </a:moveTo>
                  <a:lnTo>
                    <a:pt x="0" y="0"/>
                  </a:lnTo>
                  <a:lnTo>
                    <a:pt x="0" y="65"/>
                  </a:lnTo>
                  <a:lnTo>
                    <a:pt x="139" y="67"/>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3486" y="2018"/>
              <a:ext cx="70" cy="34"/>
            </a:xfrm>
            <a:custGeom>
              <a:avLst/>
              <a:gdLst/>
              <a:ahLst/>
              <a:cxnLst>
                <a:cxn ang="0">
                  <a:pos x="139" y="2"/>
                </a:cxn>
                <a:cxn ang="0">
                  <a:pos x="0" y="67"/>
                </a:cxn>
                <a:cxn ang="0">
                  <a:pos x="0" y="0"/>
                </a:cxn>
                <a:cxn ang="0">
                  <a:pos x="139" y="2"/>
                </a:cxn>
              </a:cxnLst>
              <a:rect l="0" t="0" r="r" b="b"/>
              <a:pathLst>
                <a:path w="139" h="67">
                  <a:moveTo>
                    <a:pt x="139" y="2"/>
                  </a:moveTo>
                  <a:lnTo>
                    <a:pt x="0" y="67"/>
                  </a:lnTo>
                  <a:lnTo>
                    <a:pt x="0" y="0"/>
                  </a:lnTo>
                  <a:lnTo>
                    <a:pt x="139" y="2"/>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Line 24"/>
            <p:cNvSpPr>
              <a:spLocks noChangeShapeType="1"/>
            </p:cNvSpPr>
            <p:nvPr/>
          </p:nvSpPr>
          <p:spPr bwMode="auto">
            <a:xfrm>
              <a:off x="1929" y="2601"/>
              <a:ext cx="940" cy="1"/>
            </a:xfrm>
            <a:prstGeom prst="line">
              <a:avLst/>
            </a:prstGeom>
            <a:no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2800" y="2567"/>
              <a:ext cx="69" cy="34"/>
            </a:xfrm>
            <a:custGeom>
              <a:avLst/>
              <a:gdLst/>
              <a:ahLst/>
              <a:cxnLst>
                <a:cxn ang="0">
                  <a:pos x="139" y="67"/>
                </a:cxn>
                <a:cxn ang="0">
                  <a:pos x="0" y="0"/>
                </a:cxn>
                <a:cxn ang="0">
                  <a:pos x="0" y="67"/>
                </a:cxn>
                <a:cxn ang="0">
                  <a:pos x="139" y="67"/>
                </a:cxn>
              </a:cxnLst>
              <a:rect l="0" t="0" r="r" b="b"/>
              <a:pathLst>
                <a:path w="139" h="67">
                  <a:moveTo>
                    <a:pt x="139" y="67"/>
                  </a:moveTo>
                  <a:lnTo>
                    <a:pt x="0" y="0"/>
                  </a:lnTo>
                  <a:lnTo>
                    <a:pt x="0" y="67"/>
                  </a:lnTo>
                  <a:lnTo>
                    <a:pt x="139" y="67"/>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2800" y="2601"/>
              <a:ext cx="69" cy="33"/>
            </a:xfrm>
            <a:custGeom>
              <a:avLst/>
              <a:gdLst/>
              <a:ahLst/>
              <a:cxnLst>
                <a:cxn ang="0">
                  <a:pos x="139" y="0"/>
                </a:cxn>
                <a:cxn ang="0">
                  <a:pos x="0" y="67"/>
                </a:cxn>
                <a:cxn ang="0">
                  <a:pos x="0" y="0"/>
                </a:cxn>
                <a:cxn ang="0">
                  <a:pos x="139" y="0"/>
                </a:cxn>
              </a:cxnLst>
              <a:rect l="0" t="0" r="r" b="b"/>
              <a:pathLst>
                <a:path w="139" h="67">
                  <a:moveTo>
                    <a:pt x="139" y="0"/>
                  </a:moveTo>
                  <a:lnTo>
                    <a:pt x="0" y="67"/>
                  </a:lnTo>
                  <a:lnTo>
                    <a:pt x="0" y="0"/>
                  </a:lnTo>
                  <a:lnTo>
                    <a:pt x="139" y="0"/>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2934" y="1348"/>
              <a:ext cx="340" cy="339"/>
            </a:xfrm>
            <a:custGeom>
              <a:avLst/>
              <a:gdLst/>
              <a:ahLst/>
              <a:cxnLst>
                <a:cxn ang="0">
                  <a:pos x="2" y="305"/>
                </a:cxn>
                <a:cxn ang="0">
                  <a:pos x="10" y="260"/>
                </a:cxn>
                <a:cxn ang="0">
                  <a:pos x="24" y="217"/>
                </a:cxn>
                <a:cxn ang="0">
                  <a:pos x="42" y="177"/>
                </a:cxn>
                <a:cxn ang="0">
                  <a:pos x="58" y="150"/>
                </a:cxn>
                <a:cxn ang="0">
                  <a:pos x="85" y="115"/>
                </a:cxn>
                <a:cxn ang="0">
                  <a:pos x="116" y="85"/>
                </a:cxn>
                <a:cxn ang="0">
                  <a:pos x="149" y="59"/>
                </a:cxn>
                <a:cxn ang="0">
                  <a:pos x="177" y="42"/>
                </a:cxn>
                <a:cxn ang="0">
                  <a:pos x="217" y="23"/>
                </a:cxn>
                <a:cxn ang="0">
                  <a:pos x="260" y="10"/>
                </a:cxn>
                <a:cxn ang="0">
                  <a:pos x="305" y="2"/>
                </a:cxn>
                <a:cxn ang="0">
                  <a:pos x="340" y="0"/>
                </a:cxn>
                <a:cxn ang="0">
                  <a:pos x="386" y="4"/>
                </a:cxn>
                <a:cxn ang="0">
                  <a:pos x="431" y="13"/>
                </a:cxn>
                <a:cxn ang="0">
                  <a:pos x="472" y="28"/>
                </a:cxn>
                <a:cxn ang="0">
                  <a:pos x="502" y="42"/>
                </a:cxn>
                <a:cxn ang="0">
                  <a:pos x="540" y="64"/>
                </a:cxn>
                <a:cxn ang="0">
                  <a:pos x="573" y="93"/>
                </a:cxn>
                <a:cxn ang="0">
                  <a:pos x="603" y="125"/>
                </a:cxn>
                <a:cxn ang="0">
                  <a:pos x="623" y="150"/>
                </a:cxn>
                <a:cxn ang="0">
                  <a:pos x="644" y="187"/>
                </a:cxn>
                <a:cxn ang="0">
                  <a:pos x="661" y="228"/>
                </a:cxn>
                <a:cxn ang="0">
                  <a:pos x="672" y="272"/>
                </a:cxn>
                <a:cxn ang="0">
                  <a:pos x="679" y="305"/>
                </a:cxn>
                <a:cxn ang="0">
                  <a:pos x="680" y="351"/>
                </a:cxn>
                <a:cxn ang="0">
                  <a:pos x="675" y="397"/>
                </a:cxn>
                <a:cxn ang="0">
                  <a:pos x="664" y="441"/>
                </a:cxn>
                <a:cxn ang="0">
                  <a:pos x="652" y="472"/>
                </a:cxn>
                <a:cxn ang="0">
                  <a:pos x="634" y="511"/>
                </a:cxn>
                <a:cxn ang="0">
                  <a:pos x="609" y="547"/>
                </a:cxn>
                <a:cxn ang="0">
                  <a:pos x="581" y="579"/>
                </a:cxn>
                <a:cxn ang="0">
                  <a:pos x="556" y="602"/>
                </a:cxn>
                <a:cxn ang="0">
                  <a:pos x="522" y="627"/>
                </a:cxn>
                <a:cxn ang="0">
                  <a:pos x="482" y="648"/>
                </a:cxn>
                <a:cxn ang="0">
                  <a:pos x="441" y="664"/>
                </a:cxn>
                <a:cxn ang="0">
                  <a:pos x="409" y="672"/>
                </a:cxn>
                <a:cxn ang="0">
                  <a:pos x="363" y="678"/>
                </a:cxn>
                <a:cxn ang="0">
                  <a:pos x="316" y="678"/>
                </a:cxn>
                <a:cxn ang="0">
                  <a:pos x="272" y="672"/>
                </a:cxn>
                <a:cxn ang="0">
                  <a:pos x="239" y="664"/>
                </a:cxn>
                <a:cxn ang="0">
                  <a:pos x="197" y="648"/>
                </a:cxn>
                <a:cxn ang="0">
                  <a:pos x="159" y="627"/>
                </a:cxn>
                <a:cxn ang="0">
                  <a:pos x="125" y="602"/>
                </a:cxn>
                <a:cxn ang="0">
                  <a:pos x="100" y="579"/>
                </a:cxn>
                <a:cxn ang="0">
                  <a:pos x="72" y="547"/>
                </a:cxn>
                <a:cxn ang="0">
                  <a:pos x="47" y="511"/>
                </a:cxn>
                <a:cxn ang="0">
                  <a:pos x="27" y="472"/>
                </a:cxn>
                <a:cxn ang="0">
                  <a:pos x="15" y="441"/>
                </a:cxn>
                <a:cxn ang="0">
                  <a:pos x="5" y="397"/>
                </a:cxn>
                <a:cxn ang="0">
                  <a:pos x="0" y="351"/>
                </a:cxn>
              </a:cxnLst>
              <a:rect l="0" t="0" r="r" b="b"/>
              <a:pathLst>
                <a:path w="680" h="680">
                  <a:moveTo>
                    <a:pt x="0" y="340"/>
                  </a:moveTo>
                  <a:lnTo>
                    <a:pt x="0" y="327"/>
                  </a:lnTo>
                  <a:lnTo>
                    <a:pt x="2" y="316"/>
                  </a:lnTo>
                  <a:lnTo>
                    <a:pt x="2" y="305"/>
                  </a:lnTo>
                  <a:lnTo>
                    <a:pt x="2" y="305"/>
                  </a:lnTo>
                  <a:lnTo>
                    <a:pt x="4" y="294"/>
                  </a:lnTo>
                  <a:lnTo>
                    <a:pt x="5" y="283"/>
                  </a:lnTo>
                  <a:lnTo>
                    <a:pt x="7" y="272"/>
                  </a:lnTo>
                  <a:lnTo>
                    <a:pt x="7" y="272"/>
                  </a:lnTo>
                  <a:lnTo>
                    <a:pt x="10" y="260"/>
                  </a:lnTo>
                  <a:lnTo>
                    <a:pt x="12" y="249"/>
                  </a:lnTo>
                  <a:lnTo>
                    <a:pt x="15" y="238"/>
                  </a:lnTo>
                  <a:lnTo>
                    <a:pt x="15" y="238"/>
                  </a:lnTo>
                  <a:lnTo>
                    <a:pt x="19" y="228"/>
                  </a:lnTo>
                  <a:lnTo>
                    <a:pt x="24" y="217"/>
                  </a:lnTo>
                  <a:lnTo>
                    <a:pt x="27" y="208"/>
                  </a:lnTo>
                  <a:lnTo>
                    <a:pt x="27" y="208"/>
                  </a:lnTo>
                  <a:lnTo>
                    <a:pt x="32" y="198"/>
                  </a:lnTo>
                  <a:lnTo>
                    <a:pt x="37" y="187"/>
                  </a:lnTo>
                  <a:lnTo>
                    <a:pt x="42" y="177"/>
                  </a:lnTo>
                  <a:lnTo>
                    <a:pt x="42" y="177"/>
                  </a:lnTo>
                  <a:lnTo>
                    <a:pt x="47" y="168"/>
                  </a:lnTo>
                  <a:lnTo>
                    <a:pt x="52" y="160"/>
                  </a:lnTo>
                  <a:lnTo>
                    <a:pt x="58" y="150"/>
                  </a:lnTo>
                  <a:lnTo>
                    <a:pt x="58" y="150"/>
                  </a:lnTo>
                  <a:lnTo>
                    <a:pt x="65" y="141"/>
                  </a:lnTo>
                  <a:lnTo>
                    <a:pt x="72" y="133"/>
                  </a:lnTo>
                  <a:lnTo>
                    <a:pt x="78" y="125"/>
                  </a:lnTo>
                  <a:lnTo>
                    <a:pt x="78" y="125"/>
                  </a:lnTo>
                  <a:lnTo>
                    <a:pt x="85" y="115"/>
                  </a:lnTo>
                  <a:lnTo>
                    <a:pt x="93" y="107"/>
                  </a:lnTo>
                  <a:lnTo>
                    <a:pt x="100" y="99"/>
                  </a:lnTo>
                  <a:lnTo>
                    <a:pt x="100" y="99"/>
                  </a:lnTo>
                  <a:lnTo>
                    <a:pt x="108" y="93"/>
                  </a:lnTo>
                  <a:lnTo>
                    <a:pt x="116" y="85"/>
                  </a:lnTo>
                  <a:lnTo>
                    <a:pt x="125" y="79"/>
                  </a:lnTo>
                  <a:lnTo>
                    <a:pt x="125" y="79"/>
                  </a:lnTo>
                  <a:lnTo>
                    <a:pt x="133" y="71"/>
                  </a:lnTo>
                  <a:lnTo>
                    <a:pt x="141" y="64"/>
                  </a:lnTo>
                  <a:lnTo>
                    <a:pt x="149" y="59"/>
                  </a:lnTo>
                  <a:lnTo>
                    <a:pt x="149" y="59"/>
                  </a:lnTo>
                  <a:lnTo>
                    <a:pt x="159" y="53"/>
                  </a:lnTo>
                  <a:lnTo>
                    <a:pt x="169" y="47"/>
                  </a:lnTo>
                  <a:lnTo>
                    <a:pt x="177" y="42"/>
                  </a:lnTo>
                  <a:lnTo>
                    <a:pt x="177" y="42"/>
                  </a:lnTo>
                  <a:lnTo>
                    <a:pt x="187" y="37"/>
                  </a:lnTo>
                  <a:lnTo>
                    <a:pt x="197" y="32"/>
                  </a:lnTo>
                  <a:lnTo>
                    <a:pt x="207" y="28"/>
                  </a:lnTo>
                  <a:lnTo>
                    <a:pt x="207" y="28"/>
                  </a:lnTo>
                  <a:lnTo>
                    <a:pt x="217" y="23"/>
                  </a:lnTo>
                  <a:lnTo>
                    <a:pt x="229" y="20"/>
                  </a:lnTo>
                  <a:lnTo>
                    <a:pt x="239" y="16"/>
                  </a:lnTo>
                  <a:lnTo>
                    <a:pt x="239" y="16"/>
                  </a:lnTo>
                  <a:lnTo>
                    <a:pt x="250" y="13"/>
                  </a:lnTo>
                  <a:lnTo>
                    <a:pt x="260" y="10"/>
                  </a:lnTo>
                  <a:lnTo>
                    <a:pt x="272" y="8"/>
                  </a:lnTo>
                  <a:lnTo>
                    <a:pt x="272" y="8"/>
                  </a:lnTo>
                  <a:lnTo>
                    <a:pt x="282" y="5"/>
                  </a:lnTo>
                  <a:lnTo>
                    <a:pt x="293" y="4"/>
                  </a:lnTo>
                  <a:lnTo>
                    <a:pt x="305" y="2"/>
                  </a:lnTo>
                  <a:lnTo>
                    <a:pt x="305" y="2"/>
                  </a:lnTo>
                  <a:lnTo>
                    <a:pt x="316" y="2"/>
                  </a:lnTo>
                  <a:lnTo>
                    <a:pt x="328" y="0"/>
                  </a:lnTo>
                  <a:lnTo>
                    <a:pt x="340" y="0"/>
                  </a:lnTo>
                  <a:lnTo>
                    <a:pt x="340" y="0"/>
                  </a:lnTo>
                  <a:lnTo>
                    <a:pt x="351" y="0"/>
                  </a:lnTo>
                  <a:lnTo>
                    <a:pt x="363" y="2"/>
                  </a:lnTo>
                  <a:lnTo>
                    <a:pt x="374" y="2"/>
                  </a:lnTo>
                  <a:lnTo>
                    <a:pt x="374" y="2"/>
                  </a:lnTo>
                  <a:lnTo>
                    <a:pt x="386" y="4"/>
                  </a:lnTo>
                  <a:lnTo>
                    <a:pt x="398" y="5"/>
                  </a:lnTo>
                  <a:lnTo>
                    <a:pt x="409" y="8"/>
                  </a:lnTo>
                  <a:lnTo>
                    <a:pt x="409" y="8"/>
                  </a:lnTo>
                  <a:lnTo>
                    <a:pt x="419" y="10"/>
                  </a:lnTo>
                  <a:lnTo>
                    <a:pt x="431" y="13"/>
                  </a:lnTo>
                  <a:lnTo>
                    <a:pt x="441" y="16"/>
                  </a:lnTo>
                  <a:lnTo>
                    <a:pt x="441" y="16"/>
                  </a:lnTo>
                  <a:lnTo>
                    <a:pt x="452" y="20"/>
                  </a:lnTo>
                  <a:lnTo>
                    <a:pt x="462" y="23"/>
                  </a:lnTo>
                  <a:lnTo>
                    <a:pt x="472" y="28"/>
                  </a:lnTo>
                  <a:lnTo>
                    <a:pt x="472" y="28"/>
                  </a:lnTo>
                  <a:lnTo>
                    <a:pt x="482" y="32"/>
                  </a:lnTo>
                  <a:lnTo>
                    <a:pt x="492" y="37"/>
                  </a:lnTo>
                  <a:lnTo>
                    <a:pt x="502" y="42"/>
                  </a:lnTo>
                  <a:lnTo>
                    <a:pt x="502" y="42"/>
                  </a:lnTo>
                  <a:lnTo>
                    <a:pt x="512" y="47"/>
                  </a:lnTo>
                  <a:lnTo>
                    <a:pt x="522" y="53"/>
                  </a:lnTo>
                  <a:lnTo>
                    <a:pt x="530" y="59"/>
                  </a:lnTo>
                  <a:lnTo>
                    <a:pt x="530" y="59"/>
                  </a:lnTo>
                  <a:lnTo>
                    <a:pt x="540" y="64"/>
                  </a:lnTo>
                  <a:lnTo>
                    <a:pt x="548" y="71"/>
                  </a:lnTo>
                  <a:lnTo>
                    <a:pt x="556" y="79"/>
                  </a:lnTo>
                  <a:lnTo>
                    <a:pt x="556" y="79"/>
                  </a:lnTo>
                  <a:lnTo>
                    <a:pt x="565" y="85"/>
                  </a:lnTo>
                  <a:lnTo>
                    <a:pt x="573" y="93"/>
                  </a:lnTo>
                  <a:lnTo>
                    <a:pt x="581" y="99"/>
                  </a:lnTo>
                  <a:lnTo>
                    <a:pt x="581" y="99"/>
                  </a:lnTo>
                  <a:lnTo>
                    <a:pt x="588" y="107"/>
                  </a:lnTo>
                  <a:lnTo>
                    <a:pt x="596" y="115"/>
                  </a:lnTo>
                  <a:lnTo>
                    <a:pt x="603" y="125"/>
                  </a:lnTo>
                  <a:lnTo>
                    <a:pt x="603" y="125"/>
                  </a:lnTo>
                  <a:lnTo>
                    <a:pt x="609" y="133"/>
                  </a:lnTo>
                  <a:lnTo>
                    <a:pt x="616" y="141"/>
                  </a:lnTo>
                  <a:lnTo>
                    <a:pt x="623" y="150"/>
                  </a:lnTo>
                  <a:lnTo>
                    <a:pt x="623" y="150"/>
                  </a:lnTo>
                  <a:lnTo>
                    <a:pt x="627" y="160"/>
                  </a:lnTo>
                  <a:lnTo>
                    <a:pt x="634" y="168"/>
                  </a:lnTo>
                  <a:lnTo>
                    <a:pt x="639" y="177"/>
                  </a:lnTo>
                  <a:lnTo>
                    <a:pt x="639" y="177"/>
                  </a:lnTo>
                  <a:lnTo>
                    <a:pt x="644" y="187"/>
                  </a:lnTo>
                  <a:lnTo>
                    <a:pt x="649" y="198"/>
                  </a:lnTo>
                  <a:lnTo>
                    <a:pt x="652" y="208"/>
                  </a:lnTo>
                  <a:lnTo>
                    <a:pt x="652" y="208"/>
                  </a:lnTo>
                  <a:lnTo>
                    <a:pt x="657" y="217"/>
                  </a:lnTo>
                  <a:lnTo>
                    <a:pt x="661" y="228"/>
                  </a:lnTo>
                  <a:lnTo>
                    <a:pt x="664" y="238"/>
                  </a:lnTo>
                  <a:lnTo>
                    <a:pt x="664" y="238"/>
                  </a:lnTo>
                  <a:lnTo>
                    <a:pt x="667" y="249"/>
                  </a:lnTo>
                  <a:lnTo>
                    <a:pt x="671" y="260"/>
                  </a:lnTo>
                  <a:lnTo>
                    <a:pt x="672" y="272"/>
                  </a:lnTo>
                  <a:lnTo>
                    <a:pt x="672" y="272"/>
                  </a:lnTo>
                  <a:lnTo>
                    <a:pt x="675" y="283"/>
                  </a:lnTo>
                  <a:lnTo>
                    <a:pt x="677" y="294"/>
                  </a:lnTo>
                  <a:lnTo>
                    <a:pt x="679" y="305"/>
                  </a:lnTo>
                  <a:lnTo>
                    <a:pt x="679" y="305"/>
                  </a:lnTo>
                  <a:lnTo>
                    <a:pt x="679" y="316"/>
                  </a:lnTo>
                  <a:lnTo>
                    <a:pt x="680" y="327"/>
                  </a:lnTo>
                  <a:lnTo>
                    <a:pt x="680" y="340"/>
                  </a:lnTo>
                  <a:lnTo>
                    <a:pt x="680" y="340"/>
                  </a:lnTo>
                  <a:lnTo>
                    <a:pt x="680" y="351"/>
                  </a:lnTo>
                  <a:lnTo>
                    <a:pt x="679" y="362"/>
                  </a:lnTo>
                  <a:lnTo>
                    <a:pt x="679" y="374"/>
                  </a:lnTo>
                  <a:lnTo>
                    <a:pt x="679" y="374"/>
                  </a:lnTo>
                  <a:lnTo>
                    <a:pt x="677" y="386"/>
                  </a:lnTo>
                  <a:lnTo>
                    <a:pt x="675" y="397"/>
                  </a:lnTo>
                  <a:lnTo>
                    <a:pt x="672" y="409"/>
                  </a:lnTo>
                  <a:lnTo>
                    <a:pt x="672" y="409"/>
                  </a:lnTo>
                  <a:lnTo>
                    <a:pt x="671" y="420"/>
                  </a:lnTo>
                  <a:lnTo>
                    <a:pt x="667" y="429"/>
                  </a:lnTo>
                  <a:lnTo>
                    <a:pt x="664" y="441"/>
                  </a:lnTo>
                  <a:lnTo>
                    <a:pt x="664" y="441"/>
                  </a:lnTo>
                  <a:lnTo>
                    <a:pt x="661" y="452"/>
                  </a:lnTo>
                  <a:lnTo>
                    <a:pt x="657" y="461"/>
                  </a:lnTo>
                  <a:lnTo>
                    <a:pt x="652" y="472"/>
                  </a:lnTo>
                  <a:lnTo>
                    <a:pt x="652" y="472"/>
                  </a:lnTo>
                  <a:lnTo>
                    <a:pt x="649" y="482"/>
                  </a:lnTo>
                  <a:lnTo>
                    <a:pt x="644" y="492"/>
                  </a:lnTo>
                  <a:lnTo>
                    <a:pt x="639" y="501"/>
                  </a:lnTo>
                  <a:lnTo>
                    <a:pt x="639" y="501"/>
                  </a:lnTo>
                  <a:lnTo>
                    <a:pt x="634" y="511"/>
                  </a:lnTo>
                  <a:lnTo>
                    <a:pt x="627" y="520"/>
                  </a:lnTo>
                  <a:lnTo>
                    <a:pt x="623" y="530"/>
                  </a:lnTo>
                  <a:lnTo>
                    <a:pt x="623" y="530"/>
                  </a:lnTo>
                  <a:lnTo>
                    <a:pt x="616" y="539"/>
                  </a:lnTo>
                  <a:lnTo>
                    <a:pt x="609" y="547"/>
                  </a:lnTo>
                  <a:lnTo>
                    <a:pt x="603" y="555"/>
                  </a:lnTo>
                  <a:lnTo>
                    <a:pt x="603" y="555"/>
                  </a:lnTo>
                  <a:lnTo>
                    <a:pt x="596" y="565"/>
                  </a:lnTo>
                  <a:lnTo>
                    <a:pt x="588" y="573"/>
                  </a:lnTo>
                  <a:lnTo>
                    <a:pt x="581" y="579"/>
                  </a:lnTo>
                  <a:lnTo>
                    <a:pt x="581" y="579"/>
                  </a:lnTo>
                  <a:lnTo>
                    <a:pt x="573" y="587"/>
                  </a:lnTo>
                  <a:lnTo>
                    <a:pt x="565" y="595"/>
                  </a:lnTo>
                  <a:lnTo>
                    <a:pt x="556" y="602"/>
                  </a:lnTo>
                  <a:lnTo>
                    <a:pt x="556" y="602"/>
                  </a:lnTo>
                  <a:lnTo>
                    <a:pt x="548" y="610"/>
                  </a:lnTo>
                  <a:lnTo>
                    <a:pt x="540" y="616"/>
                  </a:lnTo>
                  <a:lnTo>
                    <a:pt x="530" y="621"/>
                  </a:lnTo>
                  <a:lnTo>
                    <a:pt x="530" y="621"/>
                  </a:lnTo>
                  <a:lnTo>
                    <a:pt x="522" y="627"/>
                  </a:lnTo>
                  <a:lnTo>
                    <a:pt x="512" y="633"/>
                  </a:lnTo>
                  <a:lnTo>
                    <a:pt x="502" y="638"/>
                  </a:lnTo>
                  <a:lnTo>
                    <a:pt x="502" y="638"/>
                  </a:lnTo>
                  <a:lnTo>
                    <a:pt x="492" y="643"/>
                  </a:lnTo>
                  <a:lnTo>
                    <a:pt x="482" y="648"/>
                  </a:lnTo>
                  <a:lnTo>
                    <a:pt x="472" y="653"/>
                  </a:lnTo>
                  <a:lnTo>
                    <a:pt x="472" y="653"/>
                  </a:lnTo>
                  <a:lnTo>
                    <a:pt x="462" y="657"/>
                  </a:lnTo>
                  <a:lnTo>
                    <a:pt x="452" y="661"/>
                  </a:lnTo>
                  <a:lnTo>
                    <a:pt x="441" y="664"/>
                  </a:lnTo>
                  <a:lnTo>
                    <a:pt x="441" y="664"/>
                  </a:lnTo>
                  <a:lnTo>
                    <a:pt x="431" y="667"/>
                  </a:lnTo>
                  <a:lnTo>
                    <a:pt x="419" y="670"/>
                  </a:lnTo>
                  <a:lnTo>
                    <a:pt x="409" y="672"/>
                  </a:lnTo>
                  <a:lnTo>
                    <a:pt x="409" y="672"/>
                  </a:lnTo>
                  <a:lnTo>
                    <a:pt x="398" y="675"/>
                  </a:lnTo>
                  <a:lnTo>
                    <a:pt x="386" y="677"/>
                  </a:lnTo>
                  <a:lnTo>
                    <a:pt x="374" y="678"/>
                  </a:lnTo>
                  <a:lnTo>
                    <a:pt x="374" y="678"/>
                  </a:lnTo>
                  <a:lnTo>
                    <a:pt x="363" y="678"/>
                  </a:lnTo>
                  <a:lnTo>
                    <a:pt x="351" y="680"/>
                  </a:lnTo>
                  <a:lnTo>
                    <a:pt x="340" y="680"/>
                  </a:lnTo>
                  <a:lnTo>
                    <a:pt x="340" y="680"/>
                  </a:lnTo>
                  <a:lnTo>
                    <a:pt x="328" y="680"/>
                  </a:lnTo>
                  <a:lnTo>
                    <a:pt x="316" y="678"/>
                  </a:lnTo>
                  <a:lnTo>
                    <a:pt x="305" y="678"/>
                  </a:lnTo>
                  <a:lnTo>
                    <a:pt x="305" y="678"/>
                  </a:lnTo>
                  <a:lnTo>
                    <a:pt x="293" y="677"/>
                  </a:lnTo>
                  <a:lnTo>
                    <a:pt x="282" y="675"/>
                  </a:lnTo>
                  <a:lnTo>
                    <a:pt x="272" y="672"/>
                  </a:lnTo>
                  <a:lnTo>
                    <a:pt x="272" y="672"/>
                  </a:lnTo>
                  <a:lnTo>
                    <a:pt x="260" y="670"/>
                  </a:lnTo>
                  <a:lnTo>
                    <a:pt x="250" y="667"/>
                  </a:lnTo>
                  <a:lnTo>
                    <a:pt x="239" y="664"/>
                  </a:lnTo>
                  <a:lnTo>
                    <a:pt x="239" y="664"/>
                  </a:lnTo>
                  <a:lnTo>
                    <a:pt x="229" y="661"/>
                  </a:lnTo>
                  <a:lnTo>
                    <a:pt x="217" y="657"/>
                  </a:lnTo>
                  <a:lnTo>
                    <a:pt x="207" y="653"/>
                  </a:lnTo>
                  <a:lnTo>
                    <a:pt x="207" y="653"/>
                  </a:lnTo>
                  <a:lnTo>
                    <a:pt x="197" y="648"/>
                  </a:lnTo>
                  <a:lnTo>
                    <a:pt x="187" y="643"/>
                  </a:lnTo>
                  <a:lnTo>
                    <a:pt x="177" y="638"/>
                  </a:lnTo>
                  <a:lnTo>
                    <a:pt x="177" y="638"/>
                  </a:lnTo>
                  <a:lnTo>
                    <a:pt x="169" y="633"/>
                  </a:lnTo>
                  <a:lnTo>
                    <a:pt x="159" y="627"/>
                  </a:lnTo>
                  <a:lnTo>
                    <a:pt x="149" y="621"/>
                  </a:lnTo>
                  <a:lnTo>
                    <a:pt x="149" y="621"/>
                  </a:lnTo>
                  <a:lnTo>
                    <a:pt x="141" y="616"/>
                  </a:lnTo>
                  <a:lnTo>
                    <a:pt x="133" y="610"/>
                  </a:lnTo>
                  <a:lnTo>
                    <a:pt x="125" y="602"/>
                  </a:lnTo>
                  <a:lnTo>
                    <a:pt x="125" y="602"/>
                  </a:lnTo>
                  <a:lnTo>
                    <a:pt x="116" y="595"/>
                  </a:lnTo>
                  <a:lnTo>
                    <a:pt x="108" y="587"/>
                  </a:lnTo>
                  <a:lnTo>
                    <a:pt x="100" y="579"/>
                  </a:lnTo>
                  <a:lnTo>
                    <a:pt x="100" y="579"/>
                  </a:lnTo>
                  <a:lnTo>
                    <a:pt x="93" y="573"/>
                  </a:lnTo>
                  <a:lnTo>
                    <a:pt x="85" y="565"/>
                  </a:lnTo>
                  <a:lnTo>
                    <a:pt x="78" y="555"/>
                  </a:lnTo>
                  <a:lnTo>
                    <a:pt x="78" y="555"/>
                  </a:lnTo>
                  <a:lnTo>
                    <a:pt x="72" y="547"/>
                  </a:lnTo>
                  <a:lnTo>
                    <a:pt x="65" y="539"/>
                  </a:lnTo>
                  <a:lnTo>
                    <a:pt x="58" y="530"/>
                  </a:lnTo>
                  <a:lnTo>
                    <a:pt x="58" y="530"/>
                  </a:lnTo>
                  <a:lnTo>
                    <a:pt x="52" y="520"/>
                  </a:lnTo>
                  <a:lnTo>
                    <a:pt x="47" y="511"/>
                  </a:lnTo>
                  <a:lnTo>
                    <a:pt x="42" y="501"/>
                  </a:lnTo>
                  <a:lnTo>
                    <a:pt x="42" y="501"/>
                  </a:lnTo>
                  <a:lnTo>
                    <a:pt x="37" y="492"/>
                  </a:lnTo>
                  <a:lnTo>
                    <a:pt x="32" y="482"/>
                  </a:lnTo>
                  <a:lnTo>
                    <a:pt x="27" y="472"/>
                  </a:lnTo>
                  <a:lnTo>
                    <a:pt x="27" y="472"/>
                  </a:lnTo>
                  <a:lnTo>
                    <a:pt x="24" y="461"/>
                  </a:lnTo>
                  <a:lnTo>
                    <a:pt x="19" y="452"/>
                  </a:lnTo>
                  <a:lnTo>
                    <a:pt x="15" y="441"/>
                  </a:lnTo>
                  <a:lnTo>
                    <a:pt x="15" y="441"/>
                  </a:lnTo>
                  <a:lnTo>
                    <a:pt x="12" y="429"/>
                  </a:lnTo>
                  <a:lnTo>
                    <a:pt x="10" y="420"/>
                  </a:lnTo>
                  <a:lnTo>
                    <a:pt x="7" y="409"/>
                  </a:lnTo>
                  <a:lnTo>
                    <a:pt x="7" y="409"/>
                  </a:lnTo>
                  <a:lnTo>
                    <a:pt x="5" y="397"/>
                  </a:lnTo>
                  <a:lnTo>
                    <a:pt x="4" y="386"/>
                  </a:lnTo>
                  <a:lnTo>
                    <a:pt x="2" y="375"/>
                  </a:lnTo>
                  <a:lnTo>
                    <a:pt x="2" y="375"/>
                  </a:lnTo>
                  <a:lnTo>
                    <a:pt x="2" y="362"/>
                  </a:lnTo>
                  <a:lnTo>
                    <a:pt x="0" y="351"/>
                  </a:lnTo>
                  <a:lnTo>
                    <a:pt x="0" y="340"/>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3569" y="1868"/>
              <a:ext cx="340" cy="339"/>
            </a:xfrm>
            <a:custGeom>
              <a:avLst/>
              <a:gdLst/>
              <a:ahLst/>
              <a:cxnLst>
                <a:cxn ang="0">
                  <a:pos x="2" y="303"/>
                </a:cxn>
                <a:cxn ang="0">
                  <a:pos x="10" y="258"/>
                </a:cxn>
                <a:cxn ang="0">
                  <a:pos x="23" y="216"/>
                </a:cxn>
                <a:cxn ang="0">
                  <a:pos x="41" y="177"/>
                </a:cxn>
                <a:cxn ang="0">
                  <a:pos x="58" y="148"/>
                </a:cxn>
                <a:cxn ang="0">
                  <a:pos x="84" y="114"/>
                </a:cxn>
                <a:cxn ang="0">
                  <a:pos x="116" y="84"/>
                </a:cxn>
                <a:cxn ang="0">
                  <a:pos x="151" y="57"/>
                </a:cxn>
                <a:cxn ang="0">
                  <a:pos x="177" y="39"/>
                </a:cxn>
                <a:cxn ang="0">
                  <a:pos x="217" y="22"/>
                </a:cxn>
                <a:cxn ang="0">
                  <a:pos x="260" y="8"/>
                </a:cxn>
                <a:cxn ang="0">
                  <a:pos x="305" y="1"/>
                </a:cxn>
                <a:cxn ang="0">
                  <a:pos x="339" y="0"/>
                </a:cxn>
                <a:cxn ang="0">
                  <a:pos x="386" y="3"/>
                </a:cxn>
                <a:cxn ang="0">
                  <a:pos x="430" y="11"/>
                </a:cxn>
                <a:cxn ang="0">
                  <a:pos x="472" y="25"/>
                </a:cxn>
                <a:cxn ang="0">
                  <a:pos x="501" y="39"/>
                </a:cxn>
                <a:cxn ang="0">
                  <a:pos x="539" y="63"/>
                </a:cxn>
                <a:cxn ang="0">
                  <a:pos x="573" y="90"/>
                </a:cxn>
                <a:cxn ang="0">
                  <a:pos x="602" y="122"/>
                </a:cxn>
                <a:cxn ang="0">
                  <a:pos x="622" y="148"/>
                </a:cxn>
                <a:cxn ang="0">
                  <a:pos x="644" y="186"/>
                </a:cxn>
                <a:cxn ang="0">
                  <a:pos x="660" y="226"/>
                </a:cxn>
                <a:cxn ang="0">
                  <a:pos x="672" y="269"/>
                </a:cxn>
                <a:cxn ang="0">
                  <a:pos x="678" y="303"/>
                </a:cxn>
                <a:cxn ang="0">
                  <a:pos x="680" y="350"/>
                </a:cxn>
                <a:cxn ang="0">
                  <a:pos x="675" y="395"/>
                </a:cxn>
                <a:cxn ang="0">
                  <a:pos x="664" y="440"/>
                </a:cxn>
                <a:cxn ang="0">
                  <a:pos x="654" y="470"/>
                </a:cxn>
                <a:cxn ang="0">
                  <a:pos x="634" y="510"/>
                </a:cxn>
                <a:cxn ang="0">
                  <a:pos x="609" y="546"/>
                </a:cxn>
                <a:cxn ang="0">
                  <a:pos x="581" y="578"/>
                </a:cxn>
                <a:cxn ang="0">
                  <a:pos x="556" y="601"/>
                </a:cxn>
                <a:cxn ang="0">
                  <a:pos x="521" y="626"/>
                </a:cxn>
                <a:cxn ang="0">
                  <a:pos x="482" y="647"/>
                </a:cxn>
                <a:cxn ang="0">
                  <a:pos x="440" y="663"/>
                </a:cxn>
                <a:cxn ang="0">
                  <a:pos x="409" y="671"/>
                </a:cxn>
                <a:cxn ang="0">
                  <a:pos x="362" y="677"/>
                </a:cxn>
                <a:cxn ang="0">
                  <a:pos x="316" y="677"/>
                </a:cxn>
                <a:cxn ang="0">
                  <a:pos x="271" y="671"/>
                </a:cxn>
                <a:cxn ang="0">
                  <a:pos x="238" y="663"/>
                </a:cxn>
                <a:cxn ang="0">
                  <a:pos x="197" y="647"/>
                </a:cxn>
                <a:cxn ang="0">
                  <a:pos x="159" y="626"/>
                </a:cxn>
                <a:cxn ang="0">
                  <a:pos x="124" y="601"/>
                </a:cxn>
                <a:cxn ang="0">
                  <a:pos x="99" y="578"/>
                </a:cxn>
                <a:cxn ang="0">
                  <a:pos x="71" y="546"/>
                </a:cxn>
                <a:cxn ang="0">
                  <a:pos x="46" y="510"/>
                </a:cxn>
                <a:cxn ang="0">
                  <a:pos x="27" y="470"/>
                </a:cxn>
                <a:cxn ang="0">
                  <a:pos x="15" y="440"/>
                </a:cxn>
                <a:cxn ang="0">
                  <a:pos x="5" y="395"/>
                </a:cxn>
                <a:cxn ang="0">
                  <a:pos x="0" y="350"/>
                </a:cxn>
              </a:cxnLst>
              <a:rect l="0" t="0" r="r" b="b"/>
              <a:pathLst>
                <a:path w="680" h="677">
                  <a:moveTo>
                    <a:pt x="0" y="338"/>
                  </a:moveTo>
                  <a:lnTo>
                    <a:pt x="0" y="326"/>
                  </a:lnTo>
                  <a:lnTo>
                    <a:pt x="2" y="315"/>
                  </a:lnTo>
                  <a:lnTo>
                    <a:pt x="2" y="303"/>
                  </a:lnTo>
                  <a:lnTo>
                    <a:pt x="2" y="303"/>
                  </a:lnTo>
                  <a:lnTo>
                    <a:pt x="3" y="291"/>
                  </a:lnTo>
                  <a:lnTo>
                    <a:pt x="5" y="280"/>
                  </a:lnTo>
                  <a:lnTo>
                    <a:pt x="7" y="269"/>
                  </a:lnTo>
                  <a:lnTo>
                    <a:pt x="7" y="269"/>
                  </a:lnTo>
                  <a:lnTo>
                    <a:pt x="10" y="258"/>
                  </a:lnTo>
                  <a:lnTo>
                    <a:pt x="12" y="248"/>
                  </a:lnTo>
                  <a:lnTo>
                    <a:pt x="15" y="237"/>
                  </a:lnTo>
                  <a:lnTo>
                    <a:pt x="15" y="237"/>
                  </a:lnTo>
                  <a:lnTo>
                    <a:pt x="18" y="226"/>
                  </a:lnTo>
                  <a:lnTo>
                    <a:pt x="23" y="216"/>
                  </a:lnTo>
                  <a:lnTo>
                    <a:pt x="27" y="205"/>
                  </a:lnTo>
                  <a:lnTo>
                    <a:pt x="27" y="205"/>
                  </a:lnTo>
                  <a:lnTo>
                    <a:pt x="32" y="196"/>
                  </a:lnTo>
                  <a:lnTo>
                    <a:pt x="36" y="186"/>
                  </a:lnTo>
                  <a:lnTo>
                    <a:pt x="41" y="177"/>
                  </a:lnTo>
                  <a:lnTo>
                    <a:pt x="41" y="177"/>
                  </a:lnTo>
                  <a:lnTo>
                    <a:pt x="46" y="167"/>
                  </a:lnTo>
                  <a:lnTo>
                    <a:pt x="53" y="157"/>
                  </a:lnTo>
                  <a:lnTo>
                    <a:pt x="58" y="148"/>
                  </a:lnTo>
                  <a:lnTo>
                    <a:pt x="58" y="148"/>
                  </a:lnTo>
                  <a:lnTo>
                    <a:pt x="65" y="140"/>
                  </a:lnTo>
                  <a:lnTo>
                    <a:pt x="71" y="130"/>
                  </a:lnTo>
                  <a:lnTo>
                    <a:pt x="78" y="122"/>
                  </a:lnTo>
                  <a:lnTo>
                    <a:pt x="78" y="122"/>
                  </a:lnTo>
                  <a:lnTo>
                    <a:pt x="84" y="114"/>
                  </a:lnTo>
                  <a:lnTo>
                    <a:pt x="93" y="106"/>
                  </a:lnTo>
                  <a:lnTo>
                    <a:pt x="99" y="98"/>
                  </a:lnTo>
                  <a:lnTo>
                    <a:pt x="99" y="98"/>
                  </a:lnTo>
                  <a:lnTo>
                    <a:pt x="108" y="90"/>
                  </a:lnTo>
                  <a:lnTo>
                    <a:pt x="116" y="84"/>
                  </a:lnTo>
                  <a:lnTo>
                    <a:pt x="124" y="76"/>
                  </a:lnTo>
                  <a:lnTo>
                    <a:pt x="124" y="76"/>
                  </a:lnTo>
                  <a:lnTo>
                    <a:pt x="132" y="70"/>
                  </a:lnTo>
                  <a:lnTo>
                    <a:pt x="141" y="63"/>
                  </a:lnTo>
                  <a:lnTo>
                    <a:pt x="151" y="57"/>
                  </a:lnTo>
                  <a:lnTo>
                    <a:pt x="151" y="57"/>
                  </a:lnTo>
                  <a:lnTo>
                    <a:pt x="159" y="51"/>
                  </a:lnTo>
                  <a:lnTo>
                    <a:pt x="169" y="46"/>
                  </a:lnTo>
                  <a:lnTo>
                    <a:pt x="177" y="39"/>
                  </a:lnTo>
                  <a:lnTo>
                    <a:pt x="177" y="39"/>
                  </a:lnTo>
                  <a:lnTo>
                    <a:pt x="187" y="35"/>
                  </a:lnTo>
                  <a:lnTo>
                    <a:pt x="197" y="30"/>
                  </a:lnTo>
                  <a:lnTo>
                    <a:pt x="207" y="25"/>
                  </a:lnTo>
                  <a:lnTo>
                    <a:pt x="207" y="25"/>
                  </a:lnTo>
                  <a:lnTo>
                    <a:pt x="217" y="22"/>
                  </a:lnTo>
                  <a:lnTo>
                    <a:pt x="228" y="17"/>
                  </a:lnTo>
                  <a:lnTo>
                    <a:pt x="238" y="14"/>
                  </a:lnTo>
                  <a:lnTo>
                    <a:pt x="238" y="14"/>
                  </a:lnTo>
                  <a:lnTo>
                    <a:pt x="250" y="11"/>
                  </a:lnTo>
                  <a:lnTo>
                    <a:pt x="260" y="8"/>
                  </a:lnTo>
                  <a:lnTo>
                    <a:pt x="271" y="6"/>
                  </a:lnTo>
                  <a:lnTo>
                    <a:pt x="271" y="6"/>
                  </a:lnTo>
                  <a:lnTo>
                    <a:pt x="281" y="4"/>
                  </a:lnTo>
                  <a:lnTo>
                    <a:pt x="293" y="3"/>
                  </a:lnTo>
                  <a:lnTo>
                    <a:pt x="305" y="1"/>
                  </a:lnTo>
                  <a:lnTo>
                    <a:pt x="305" y="1"/>
                  </a:lnTo>
                  <a:lnTo>
                    <a:pt x="316" y="0"/>
                  </a:lnTo>
                  <a:lnTo>
                    <a:pt x="328" y="0"/>
                  </a:lnTo>
                  <a:lnTo>
                    <a:pt x="339" y="0"/>
                  </a:lnTo>
                  <a:lnTo>
                    <a:pt x="339" y="0"/>
                  </a:lnTo>
                  <a:lnTo>
                    <a:pt x="351" y="0"/>
                  </a:lnTo>
                  <a:lnTo>
                    <a:pt x="362" y="0"/>
                  </a:lnTo>
                  <a:lnTo>
                    <a:pt x="374" y="1"/>
                  </a:lnTo>
                  <a:lnTo>
                    <a:pt x="374" y="1"/>
                  </a:lnTo>
                  <a:lnTo>
                    <a:pt x="386" y="3"/>
                  </a:lnTo>
                  <a:lnTo>
                    <a:pt x="397" y="4"/>
                  </a:lnTo>
                  <a:lnTo>
                    <a:pt x="409" y="6"/>
                  </a:lnTo>
                  <a:lnTo>
                    <a:pt x="409" y="6"/>
                  </a:lnTo>
                  <a:lnTo>
                    <a:pt x="419" y="8"/>
                  </a:lnTo>
                  <a:lnTo>
                    <a:pt x="430" y="11"/>
                  </a:lnTo>
                  <a:lnTo>
                    <a:pt x="440" y="14"/>
                  </a:lnTo>
                  <a:lnTo>
                    <a:pt x="440" y="14"/>
                  </a:lnTo>
                  <a:lnTo>
                    <a:pt x="452" y="17"/>
                  </a:lnTo>
                  <a:lnTo>
                    <a:pt x="462" y="22"/>
                  </a:lnTo>
                  <a:lnTo>
                    <a:pt x="472" y="25"/>
                  </a:lnTo>
                  <a:lnTo>
                    <a:pt x="472" y="25"/>
                  </a:lnTo>
                  <a:lnTo>
                    <a:pt x="482" y="30"/>
                  </a:lnTo>
                  <a:lnTo>
                    <a:pt x="491" y="35"/>
                  </a:lnTo>
                  <a:lnTo>
                    <a:pt x="501" y="39"/>
                  </a:lnTo>
                  <a:lnTo>
                    <a:pt x="501" y="39"/>
                  </a:lnTo>
                  <a:lnTo>
                    <a:pt x="511" y="46"/>
                  </a:lnTo>
                  <a:lnTo>
                    <a:pt x="521" y="51"/>
                  </a:lnTo>
                  <a:lnTo>
                    <a:pt x="530" y="57"/>
                  </a:lnTo>
                  <a:lnTo>
                    <a:pt x="530" y="57"/>
                  </a:lnTo>
                  <a:lnTo>
                    <a:pt x="539" y="63"/>
                  </a:lnTo>
                  <a:lnTo>
                    <a:pt x="548" y="70"/>
                  </a:lnTo>
                  <a:lnTo>
                    <a:pt x="556" y="76"/>
                  </a:lnTo>
                  <a:lnTo>
                    <a:pt x="556" y="76"/>
                  </a:lnTo>
                  <a:lnTo>
                    <a:pt x="564" y="84"/>
                  </a:lnTo>
                  <a:lnTo>
                    <a:pt x="573" y="90"/>
                  </a:lnTo>
                  <a:lnTo>
                    <a:pt x="581" y="98"/>
                  </a:lnTo>
                  <a:lnTo>
                    <a:pt x="581" y="98"/>
                  </a:lnTo>
                  <a:lnTo>
                    <a:pt x="587" y="106"/>
                  </a:lnTo>
                  <a:lnTo>
                    <a:pt x="596" y="114"/>
                  </a:lnTo>
                  <a:lnTo>
                    <a:pt x="602" y="122"/>
                  </a:lnTo>
                  <a:lnTo>
                    <a:pt x="602" y="122"/>
                  </a:lnTo>
                  <a:lnTo>
                    <a:pt x="609" y="130"/>
                  </a:lnTo>
                  <a:lnTo>
                    <a:pt x="616" y="140"/>
                  </a:lnTo>
                  <a:lnTo>
                    <a:pt x="622" y="148"/>
                  </a:lnTo>
                  <a:lnTo>
                    <a:pt x="622" y="148"/>
                  </a:lnTo>
                  <a:lnTo>
                    <a:pt x="627" y="157"/>
                  </a:lnTo>
                  <a:lnTo>
                    <a:pt x="634" y="167"/>
                  </a:lnTo>
                  <a:lnTo>
                    <a:pt x="639" y="177"/>
                  </a:lnTo>
                  <a:lnTo>
                    <a:pt x="639" y="177"/>
                  </a:lnTo>
                  <a:lnTo>
                    <a:pt x="644" y="186"/>
                  </a:lnTo>
                  <a:lnTo>
                    <a:pt x="649" y="196"/>
                  </a:lnTo>
                  <a:lnTo>
                    <a:pt x="654" y="205"/>
                  </a:lnTo>
                  <a:lnTo>
                    <a:pt x="654" y="205"/>
                  </a:lnTo>
                  <a:lnTo>
                    <a:pt x="657" y="216"/>
                  </a:lnTo>
                  <a:lnTo>
                    <a:pt x="660" y="226"/>
                  </a:lnTo>
                  <a:lnTo>
                    <a:pt x="664" y="237"/>
                  </a:lnTo>
                  <a:lnTo>
                    <a:pt x="664" y="237"/>
                  </a:lnTo>
                  <a:lnTo>
                    <a:pt x="667" y="248"/>
                  </a:lnTo>
                  <a:lnTo>
                    <a:pt x="670" y="258"/>
                  </a:lnTo>
                  <a:lnTo>
                    <a:pt x="672" y="269"/>
                  </a:lnTo>
                  <a:lnTo>
                    <a:pt x="672" y="269"/>
                  </a:lnTo>
                  <a:lnTo>
                    <a:pt x="675" y="280"/>
                  </a:lnTo>
                  <a:lnTo>
                    <a:pt x="677" y="291"/>
                  </a:lnTo>
                  <a:lnTo>
                    <a:pt x="678" y="303"/>
                  </a:lnTo>
                  <a:lnTo>
                    <a:pt x="678" y="303"/>
                  </a:lnTo>
                  <a:lnTo>
                    <a:pt x="678" y="315"/>
                  </a:lnTo>
                  <a:lnTo>
                    <a:pt x="680" y="326"/>
                  </a:lnTo>
                  <a:lnTo>
                    <a:pt x="680" y="338"/>
                  </a:lnTo>
                  <a:lnTo>
                    <a:pt x="680" y="338"/>
                  </a:lnTo>
                  <a:lnTo>
                    <a:pt x="680" y="350"/>
                  </a:lnTo>
                  <a:lnTo>
                    <a:pt x="678" y="362"/>
                  </a:lnTo>
                  <a:lnTo>
                    <a:pt x="678" y="373"/>
                  </a:lnTo>
                  <a:lnTo>
                    <a:pt x="678" y="373"/>
                  </a:lnTo>
                  <a:lnTo>
                    <a:pt x="677" y="384"/>
                  </a:lnTo>
                  <a:lnTo>
                    <a:pt x="675" y="395"/>
                  </a:lnTo>
                  <a:lnTo>
                    <a:pt x="672" y="406"/>
                  </a:lnTo>
                  <a:lnTo>
                    <a:pt x="672" y="406"/>
                  </a:lnTo>
                  <a:lnTo>
                    <a:pt x="670" y="417"/>
                  </a:lnTo>
                  <a:lnTo>
                    <a:pt x="667" y="429"/>
                  </a:lnTo>
                  <a:lnTo>
                    <a:pt x="664" y="440"/>
                  </a:lnTo>
                  <a:lnTo>
                    <a:pt x="664" y="440"/>
                  </a:lnTo>
                  <a:lnTo>
                    <a:pt x="660" y="449"/>
                  </a:lnTo>
                  <a:lnTo>
                    <a:pt x="657" y="460"/>
                  </a:lnTo>
                  <a:lnTo>
                    <a:pt x="654" y="470"/>
                  </a:lnTo>
                  <a:lnTo>
                    <a:pt x="654" y="470"/>
                  </a:lnTo>
                  <a:lnTo>
                    <a:pt x="649" y="481"/>
                  </a:lnTo>
                  <a:lnTo>
                    <a:pt x="644" y="491"/>
                  </a:lnTo>
                  <a:lnTo>
                    <a:pt x="639" y="500"/>
                  </a:lnTo>
                  <a:lnTo>
                    <a:pt x="639" y="500"/>
                  </a:lnTo>
                  <a:lnTo>
                    <a:pt x="634" y="510"/>
                  </a:lnTo>
                  <a:lnTo>
                    <a:pt x="627" y="519"/>
                  </a:lnTo>
                  <a:lnTo>
                    <a:pt x="622" y="527"/>
                  </a:lnTo>
                  <a:lnTo>
                    <a:pt x="622" y="527"/>
                  </a:lnTo>
                  <a:lnTo>
                    <a:pt x="616" y="537"/>
                  </a:lnTo>
                  <a:lnTo>
                    <a:pt x="609" y="546"/>
                  </a:lnTo>
                  <a:lnTo>
                    <a:pt x="602" y="554"/>
                  </a:lnTo>
                  <a:lnTo>
                    <a:pt x="602" y="554"/>
                  </a:lnTo>
                  <a:lnTo>
                    <a:pt x="596" y="562"/>
                  </a:lnTo>
                  <a:lnTo>
                    <a:pt x="587" y="570"/>
                  </a:lnTo>
                  <a:lnTo>
                    <a:pt x="581" y="578"/>
                  </a:lnTo>
                  <a:lnTo>
                    <a:pt x="581" y="578"/>
                  </a:lnTo>
                  <a:lnTo>
                    <a:pt x="573" y="586"/>
                  </a:lnTo>
                  <a:lnTo>
                    <a:pt x="564" y="593"/>
                  </a:lnTo>
                  <a:lnTo>
                    <a:pt x="556" y="601"/>
                  </a:lnTo>
                  <a:lnTo>
                    <a:pt x="556" y="601"/>
                  </a:lnTo>
                  <a:lnTo>
                    <a:pt x="548" y="607"/>
                  </a:lnTo>
                  <a:lnTo>
                    <a:pt x="539" y="613"/>
                  </a:lnTo>
                  <a:lnTo>
                    <a:pt x="530" y="620"/>
                  </a:lnTo>
                  <a:lnTo>
                    <a:pt x="530" y="620"/>
                  </a:lnTo>
                  <a:lnTo>
                    <a:pt x="521" y="626"/>
                  </a:lnTo>
                  <a:lnTo>
                    <a:pt x="511" y="631"/>
                  </a:lnTo>
                  <a:lnTo>
                    <a:pt x="501" y="637"/>
                  </a:lnTo>
                  <a:lnTo>
                    <a:pt x="501" y="637"/>
                  </a:lnTo>
                  <a:lnTo>
                    <a:pt x="491" y="642"/>
                  </a:lnTo>
                  <a:lnTo>
                    <a:pt x="482" y="647"/>
                  </a:lnTo>
                  <a:lnTo>
                    <a:pt x="472" y="652"/>
                  </a:lnTo>
                  <a:lnTo>
                    <a:pt x="472" y="652"/>
                  </a:lnTo>
                  <a:lnTo>
                    <a:pt x="462" y="655"/>
                  </a:lnTo>
                  <a:lnTo>
                    <a:pt x="452" y="660"/>
                  </a:lnTo>
                  <a:lnTo>
                    <a:pt x="440" y="663"/>
                  </a:lnTo>
                  <a:lnTo>
                    <a:pt x="440" y="663"/>
                  </a:lnTo>
                  <a:lnTo>
                    <a:pt x="430" y="666"/>
                  </a:lnTo>
                  <a:lnTo>
                    <a:pt x="419" y="669"/>
                  </a:lnTo>
                  <a:lnTo>
                    <a:pt x="409" y="671"/>
                  </a:lnTo>
                  <a:lnTo>
                    <a:pt x="409" y="671"/>
                  </a:lnTo>
                  <a:lnTo>
                    <a:pt x="397" y="672"/>
                  </a:lnTo>
                  <a:lnTo>
                    <a:pt x="386" y="674"/>
                  </a:lnTo>
                  <a:lnTo>
                    <a:pt x="374" y="676"/>
                  </a:lnTo>
                  <a:lnTo>
                    <a:pt x="374" y="676"/>
                  </a:lnTo>
                  <a:lnTo>
                    <a:pt x="362" y="677"/>
                  </a:lnTo>
                  <a:lnTo>
                    <a:pt x="351" y="677"/>
                  </a:lnTo>
                  <a:lnTo>
                    <a:pt x="339" y="677"/>
                  </a:lnTo>
                  <a:lnTo>
                    <a:pt x="339" y="677"/>
                  </a:lnTo>
                  <a:lnTo>
                    <a:pt x="328" y="677"/>
                  </a:lnTo>
                  <a:lnTo>
                    <a:pt x="316" y="677"/>
                  </a:lnTo>
                  <a:lnTo>
                    <a:pt x="305" y="676"/>
                  </a:lnTo>
                  <a:lnTo>
                    <a:pt x="305" y="676"/>
                  </a:lnTo>
                  <a:lnTo>
                    <a:pt x="293" y="674"/>
                  </a:lnTo>
                  <a:lnTo>
                    <a:pt x="281" y="672"/>
                  </a:lnTo>
                  <a:lnTo>
                    <a:pt x="271" y="671"/>
                  </a:lnTo>
                  <a:lnTo>
                    <a:pt x="271" y="671"/>
                  </a:lnTo>
                  <a:lnTo>
                    <a:pt x="260" y="669"/>
                  </a:lnTo>
                  <a:lnTo>
                    <a:pt x="250" y="666"/>
                  </a:lnTo>
                  <a:lnTo>
                    <a:pt x="238" y="663"/>
                  </a:lnTo>
                  <a:lnTo>
                    <a:pt x="238" y="663"/>
                  </a:lnTo>
                  <a:lnTo>
                    <a:pt x="228" y="660"/>
                  </a:lnTo>
                  <a:lnTo>
                    <a:pt x="217" y="655"/>
                  </a:lnTo>
                  <a:lnTo>
                    <a:pt x="207" y="652"/>
                  </a:lnTo>
                  <a:lnTo>
                    <a:pt x="207" y="652"/>
                  </a:lnTo>
                  <a:lnTo>
                    <a:pt x="197" y="647"/>
                  </a:lnTo>
                  <a:lnTo>
                    <a:pt x="187" y="642"/>
                  </a:lnTo>
                  <a:lnTo>
                    <a:pt x="177" y="637"/>
                  </a:lnTo>
                  <a:lnTo>
                    <a:pt x="177" y="637"/>
                  </a:lnTo>
                  <a:lnTo>
                    <a:pt x="169" y="631"/>
                  </a:lnTo>
                  <a:lnTo>
                    <a:pt x="159" y="626"/>
                  </a:lnTo>
                  <a:lnTo>
                    <a:pt x="151" y="620"/>
                  </a:lnTo>
                  <a:lnTo>
                    <a:pt x="151" y="620"/>
                  </a:lnTo>
                  <a:lnTo>
                    <a:pt x="141" y="613"/>
                  </a:lnTo>
                  <a:lnTo>
                    <a:pt x="132" y="607"/>
                  </a:lnTo>
                  <a:lnTo>
                    <a:pt x="124" y="601"/>
                  </a:lnTo>
                  <a:lnTo>
                    <a:pt x="124" y="601"/>
                  </a:lnTo>
                  <a:lnTo>
                    <a:pt x="116" y="593"/>
                  </a:lnTo>
                  <a:lnTo>
                    <a:pt x="108" y="586"/>
                  </a:lnTo>
                  <a:lnTo>
                    <a:pt x="99" y="578"/>
                  </a:lnTo>
                  <a:lnTo>
                    <a:pt x="99" y="578"/>
                  </a:lnTo>
                  <a:lnTo>
                    <a:pt x="93" y="570"/>
                  </a:lnTo>
                  <a:lnTo>
                    <a:pt x="84" y="562"/>
                  </a:lnTo>
                  <a:lnTo>
                    <a:pt x="78" y="554"/>
                  </a:lnTo>
                  <a:lnTo>
                    <a:pt x="78" y="554"/>
                  </a:lnTo>
                  <a:lnTo>
                    <a:pt x="71" y="546"/>
                  </a:lnTo>
                  <a:lnTo>
                    <a:pt x="65" y="537"/>
                  </a:lnTo>
                  <a:lnTo>
                    <a:pt x="58" y="527"/>
                  </a:lnTo>
                  <a:lnTo>
                    <a:pt x="58" y="527"/>
                  </a:lnTo>
                  <a:lnTo>
                    <a:pt x="53" y="519"/>
                  </a:lnTo>
                  <a:lnTo>
                    <a:pt x="46" y="510"/>
                  </a:lnTo>
                  <a:lnTo>
                    <a:pt x="41" y="500"/>
                  </a:lnTo>
                  <a:lnTo>
                    <a:pt x="41" y="500"/>
                  </a:lnTo>
                  <a:lnTo>
                    <a:pt x="36" y="491"/>
                  </a:lnTo>
                  <a:lnTo>
                    <a:pt x="32" y="481"/>
                  </a:lnTo>
                  <a:lnTo>
                    <a:pt x="27" y="470"/>
                  </a:lnTo>
                  <a:lnTo>
                    <a:pt x="27" y="470"/>
                  </a:lnTo>
                  <a:lnTo>
                    <a:pt x="23" y="460"/>
                  </a:lnTo>
                  <a:lnTo>
                    <a:pt x="18" y="449"/>
                  </a:lnTo>
                  <a:lnTo>
                    <a:pt x="15" y="440"/>
                  </a:lnTo>
                  <a:lnTo>
                    <a:pt x="15" y="440"/>
                  </a:lnTo>
                  <a:lnTo>
                    <a:pt x="12" y="429"/>
                  </a:lnTo>
                  <a:lnTo>
                    <a:pt x="10" y="417"/>
                  </a:lnTo>
                  <a:lnTo>
                    <a:pt x="7" y="406"/>
                  </a:lnTo>
                  <a:lnTo>
                    <a:pt x="7" y="406"/>
                  </a:lnTo>
                  <a:lnTo>
                    <a:pt x="5" y="395"/>
                  </a:lnTo>
                  <a:lnTo>
                    <a:pt x="3" y="384"/>
                  </a:lnTo>
                  <a:lnTo>
                    <a:pt x="2" y="373"/>
                  </a:lnTo>
                  <a:lnTo>
                    <a:pt x="2" y="373"/>
                  </a:lnTo>
                  <a:lnTo>
                    <a:pt x="2" y="362"/>
                  </a:lnTo>
                  <a:lnTo>
                    <a:pt x="0" y="350"/>
                  </a:lnTo>
                  <a:lnTo>
                    <a:pt x="0" y="338"/>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p:cNvSpPr>
            <p:nvPr/>
          </p:nvSpPr>
          <p:spPr bwMode="auto">
            <a:xfrm>
              <a:off x="2903" y="2454"/>
              <a:ext cx="339" cy="339"/>
            </a:xfrm>
            <a:custGeom>
              <a:avLst/>
              <a:gdLst/>
              <a:ahLst/>
              <a:cxnLst>
                <a:cxn ang="0">
                  <a:pos x="2" y="305"/>
                </a:cxn>
                <a:cxn ang="0">
                  <a:pos x="9" y="260"/>
                </a:cxn>
                <a:cxn ang="0">
                  <a:pos x="22" y="217"/>
                </a:cxn>
                <a:cxn ang="0">
                  <a:pos x="40" y="177"/>
                </a:cxn>
                <a:cxn ang="0">
                  <a:pos x="58" y="150"/>
                </a:cxn>
                <a:cxn ang="0">
                  <a:pos x="85" y="115"/>
                </a:cxn>
                <a:cxn ang="0">
                  <a:pos x="114" y="85"/>
                </a:cxn>
                <a:cxn ang="0">
                  <a:pos x="149" y="58"/>
                </a:cxn>
                <a:cxn ang="0">
                  <a:pos x="177" y="42"/>
                </a:cxn>
                <a:cxn ang="0">
                  <a:pos x="217" y="23"/>
                </a:cxn>
                <a:cxn ang="0">
                  <a:pos x="260" y="10"/>
                </a:cxn>
                <a:cxn ang="0">
                  <a:pos x="305" y="2"/>
                </a:cxn>
                <a:cxn ang="0">
                  <a:pos x="339" y="0"/>
                </a:cxn>
                <a:cxn ang="0">
                  <a:pos x="386" y="4"/>
                </a:cxn>
                <a:cxn ang="0">
                  <a:pos x="429" y="12"/>
                </a:cxn>
                <a:cxn ang="0">
                  <a:pos x="472" y="28"/>
                </a:cxn>
                <a:cxn ang="0">
                  <a:pos x="502" y="42"/>
                </a:cxn>
                <a:cxn ang="0">
                  <a:pos x="538" y="64"/>
                </a:cxn>
                <a:cxn ang="0">
                  <a:pos x="571" y="91"/>
                </a:cxn>
                <a:cxn ang="0">
                  <a:pos x="601" y="123"/>
                </a:cxn>
                <a:cxn ang="0">
                  <a:pos x="621" y="150"/>
                </a:cxn>
                <a:cxn ang="0">
                  <a:pos x="644" y="187"/>
                </a:cxn>
                <a:cxn ang="0">
                  <a:pos x="660" y="227"/>
                </a:cxn>
                <a:cxn ang="0">
                  <a:pos x="672" y="272"/>
                </a:cxn>
                <a:cxn ang="0">
                  <a:pos x="677" y="305"/>
                </a:cxn>
                <a:cxn ang="0">
                  <a:pos x="679" y="351"/>
                </a:cxn>
                <a:cxn ang="0">
                  <a:pos x="674" y="396"/>
                </a:cxn>
                <a:cxn ang="0">
                  <a:pos x="664" y="441"/>
                </a:cxn>
                <a:cxn ang="0">
                  <a:pos x="652" y="471"/>
                </a:cxn>
                <a:cxn ang="0">
                  <a:pos x="632" y="511"/>
                </a:cxn>
                <a:cxn ang="0">
                  <a:pos x="607" y="547"/>
                </a:cxn>
                <a:cxn ang="0">
                  <a:pos x="579" y="579"/>
                </a:cxn>
                <a:cxn ang="0">
                  <a:pos x="554" y="602"/>
                </a:cxn>
                <a:cxn ang="0">
                  <a:pos x="520" y="627"/>
                </a:cxn>
                <a:cxn ang="0">
                  <a:pos x="482" y="648"/>
                </a:cxn>
                <a:cxn ang="0">
                  <a:pos x="440" y="664"/>
                </a:cxn>
                <a:cxn ang="0">
                  <a:pos x="407" y="672"/>
                </a:cxn>
                <a:cxn ang="0">
                  <a:pos x="363" y="678"/>
                </a:cxn>
                <a:cxn ang="0">
                  <a:pos x="315" y="678"/>
                </a:cxn>
                <a:cxn ang="0">
                  <a:pos x="270" y="672"/>
                </a:cxn>
                <a:cxn ang="0">
                  <a:pos x="238" y="664"/>
                </a:cxn>
                <a:cxn ang="0">
                  <a:pos x="197" y="648"/>
                </a:cxn>
                <a:cxn ang="0">
                  <a:pos x="157" y="627"/>
                </a:cxn>
                <a:cxn ang="0">
                  <a:pos x="123" y="602"/>
                </a:cxn>
                <a:cxn ang="0">
                  <a:pos x="99" y="579"/>
                </a:cxn>
                <a:cxn ang="0">
                  <a:pos x="70" y="547"/>
                </a:cxn>
                <a:cxn ang="0">
                  <a:pos x="47" y="511"/>
                </a:cxn>
                <a:cxn ang="0">
                  <a:pos x="27" y="471"/>
                </a:cxn>
                <a:cxn ang="0">
                  <a:pos x="15" y="441"/>
                </a:cxn>
                <a:cxn ang="0">
                  <a:pos x="4" y="396"/>
                </a:cxn>
                <a:cxn ang="0">
                  <a:pos x="0" y="351"/>
                </a:cxn>
              </a:cxnLst>
              <a:rect l="0" t="0" r="r" b="b"/>
              <a:pathLst>
                <a:path w="679" h="678">
                  <a:moveTo>
                    <a:pt x="0" y="338"/>
                  </a:moveTo>
                  <a:lnTo>
                    <a:pt x="0" y="327"/>
                  </a:lnTo>
                  <a:lnTo>
                    <a:pt x="0" y="316"/>
                  </a:lnTo>
                  <a:lnTo>
                    <a:pt x="2" y="305"/>
                  </a:lnTo>
                  <a:lnTo>
                    <a:pt x="2" y="305"/>
                  </a:lnTo>
                  <a:lnTo>
                    <a:pt x="2" y="292"/>
                  </a:lnTo>
                  <a:lnTo>
                    <a:pt x="4" y="281"/>
                  </a:lnTo>
                  <a:lnTo>
                    <a:pt x="7" y="272"/>
                  </a:lnTo>
                  <a:lnTo>
                    <a:pt x="7" y="272"/>
                  </a:lnTo>
                  <a:lnTo>
                    <a:pt x="9" y="260"/>
                  </a:lnTo>
                  <a:lnTo>
                    <a:pt x="12" y="249"/>
                  </a:lnTo>
                  <a:lnTo>
                    <a:pt x="15" y="238"/>
                  </a:lnTo>
                  <a:lnTo>
                    <a:pt x="15" y="238"/>
                  </a:lnTo>
                  <a:lnTo>
                    <a:pt x="18" y="227"/>
                  </a:lnTo>
                  <a:lnTo>
                    <a:pt x="22" y="217"/>
                  </a:lnTo>
                  <a:lnTo>
                    <a:pt x="27" y="208"/>
                  </a:lnTo>
                  <a:lnTo>
                    <a:pt x="27" y="208"/>
                  </a:lnTo>
                  <a:lnTo>
                    <a:pt x="30" y="197"/>
                  </a:lnTo>
                  <a:lnTo>
                    <a:pt x="35" y="187"/>
                  </a:lnTo>
                  <a:lnTo>
                    <a:pt x="40" y="177"/>
                  </a:lnTo>
                  <a:lnTo>
                    <a:pt x="40" y="177"/>
                  </a:lnTo>
                  <a:lnTo>
                    <a:pt x="47" y="168"/>
                  </a:lnTo>
                  <a:lnTo>
                    <a:pt x="52" y="158"/>
                  </a:lnTo>
                  <a:lnTo>
                    <a:pt x="58" y="150"/>
                  </a:lnTo>
                  <a:lnTo>
                    <a:pt x="58" y="150"/>
                  </a:lnTo>
                  <a:lnTo>
                    <a:pt x="63" y="141"/>
                  </a:lnTo>
                  <a:lnTo>
                    <a:pt x="70" y="131"/>
                  </a:lnTo>
                  <a:lnTo>
                    <a:pt x="76" y="123"/>
                  </a:lnTo>
                  <a:lnTo>
                    <a:pt x="76" y="123"/>
                  </a:lnTo>
                  <a:lnTo>
                    <a:pt x="85" y="115"/>
                  </a:lnTo>
                  <a:lnTo>
                    <a:pt x="91" y="107"/>
                  </a:lnTo>
                  <a:lnTo>
                    <a:pt x="99" y="99"/>
                  </a:lnTo>
                  <a:lnTo>
                    <a:pt x="99" y="99"/>
                  </a:lnTo>
                  <a:lnTo>
                    <a:pt x="106" y="91"/>
                  </a:lnTo>
                  <a:lnTo>
                    <a:pt x="114" y="85"/>
                  </a:lnTo>
                  <a:lnTo>
                    <a:pt x="123" y="77"/>
                  </a:lnTo>
                  <a:lnTo>
                    <a:pt x="123" y="77"/>
                  </a:lnTo>
                  <a:lnTo>
                    <a:pt x="131" y="71"/>
                  </a:lnTo>
                  <a:lnTo>
                    <a:pt x="141" y="64"/>
                  </a:lnTo>
                  <a:lnTo>
                    <a:pt x="149" y="58"/>
                  </a:lnTo>
                  <a:lnTo>
                    <a:pt x="149" y="58"/>
                  </a:lnTo>
                  <a:lnTo>
                    <a:pt x="157" y="51"/>
                  </a:lnTo>
                  <a:lnTo>
                    <a:pt x="167" y="47"/>
                  </a:lnTo>
                  <a:lnTo>
                    <a:pt x="177" y="42"/>
                  </a:lnTo>
                  <a:lnTo>
                    <a:pt x="177" y="42"/>
                  </a:lnTo>
                  <a:lnTo>
                    <a:pt x="187" y="36"/>
                  </a:lnTo>
                  <a:lnTo>
                    <a:pt x="197" y="31"/>
                  </a:lnTo>
                  <a:lnTo>
                    <a:pt x="207" y="28"/>
                  </a:lnTo>
                  <a:lnTo>
                    <a:pt x="207" y="28"/>
                  </a:lnTo>
                  <a:lnTo>
                    <a:pt x="217" y="23"/>
                  </a:lnTo>
                  <a:lnTo>
                    <a:pt x="227" y="20"/>
                  </a:lnTo>
                  <a:lnTo>
                    <a:pt x="238" y="15"/>
                  </a:lnTo>
                  <a:lnTo>
                    <a:pt x="238" y="15"/>
                  </a:lnTo>
                  <a:lnTo>
                    <a:pt x="248" y="12"/>
                  </a:lnTo>
                  <a:lnTo>
                    <a:pt x="260" y="10"/>
                  </a:lnTo>
                  <a:lnTo>
                    <a:pt x="270" y="7"/>
                  </a:lnTo>
                  <a:lnTo>
                    <a:pt x="270" y="7"/>
                  </a:lnTo>
                  <a:lnTo>
                    <a:pt x="281" y="5"/>
                  </a:lnTo>
                  <a:lnTo>
                    <a:pt x="293" y="4"/>
                  </a:lnTo>
                  <a:lnTo>
                    <a:pt x="305" y="2"/>
                  </a:lnTo>
                  <a:lnTo>
                    <a:pt x="305" y="2"/>
                  </a:lnTo>
                  <a:lnTo>
                    <a:pt x="315" y="0"/>
                  </a:lnTo>
                  <a:lnTo>
                    <a:pt x="326" y="0"/>
                  </a:lnTo>
                  <a:lnTo>
                    <a:pt x="339" y="0"/>
                  </a:lnTo>
                  <a:lnTo>
                    <a:pt x="339" y="0"/>
                  </a:lnTo>
                  <a:lnTo>
                    <a:pt x="351" y="0"/>
                  </a:lnTo>
                  <a:lnTo>
                    <a:pt x="363" y="0"/>
                  </a:lnTo>
                  <a:lnTo>
                    <a:pt x="374" y="2"/>
                  </a:lnTo>
                  <a:lnTo>
                    <a:pt x="374" y="2"/>
                  </a:lnTo>
                  <a:lnTo>
                    <a:pt x="386" y="4"/>
                  </a:lnTo>
                  <a:lnTo>
                    <a:pt x="396" y="5"/>
                  </a:lnTo>
                  <a:lnTo>
                    <a:pt x="407" y="7"/>
                  </a:lnTo>
                  <a:lnTo>
                    <a:pt x="407" y="7"/>
                  </a:lnTo>
                  <a:lnTo>
                    <a:pt x="419" y="10"/>
                  </a:lnTo>
                  <a:lnTo>
                    <a:pt x="429" y="12"/>
                  </a:lnTo>
                  <a:lnTo>
                    <a:pt x="440" y="15"/>
                  </a:lnTo>
                  <a:lnTo>
                    <a:pt x="440" y="15"/>
                  </a:lnTo>
                  <a:lnTo>
                    <a:pt x="450" y="20"/>
                  </a:lnTo>
                  <a:lnTo>
                    <a:pt x="462" y="23"/>
                  </a:lnTo>
                  <a:lnTo>
                    <a:pt x="472" y="28"/>
                  </a:lnTo>
                  <a:lnTo>
                    <a:pt x="472" y="28"/>
                  </a:lnTo>
                  <a:lnTo>
                    <a:pt x="482" y="31"/>
                  </a:lnTo>
                  <a:lnTo>
                    <a:pt x="492" y="36"/>
                  </a:lnTo>
                  <a:lnTo>
                    <a:pt x="502" y="42"/>
                  </a:lnTo>
                  <a:lnTo>
                    <a:pt x="502" y="42"/>
                  </a:lnTo>
                  <a:lnTo>
                    <a:pt x="511" y="47"/>
                  </a:lnTo>
                  <a:lnTo>
                    <a:pt x="520" y="51"/>
                  </a:lnTo>
                  <a:lnTo>
                    <a:pt x="530" y="58"/>
                  </a:lnTo>
                  <a:lnTo>
                    <a:pt x="530" y="58"/>
                  </a:lnTo>
                  <a:lnTo>
                    <a:pt x="538" y="64"/>
                  </a:lnTo>
                  <a:lnTo>
                    <a:pt x="546" y="71"/>
                  </a:lnTo>
                  <a:lnTo>
                    <a:pt x="554" y="77"/>
                  </a:lnTo>
                  <a:lnTo>
                    <a:pt x="554" y="77"/>
                  </a:lnTo>
                  <a:lnTo>
                    <a:pt x="564" y="85"/>
                  </a:lnTo>
                  <a:lnTo>
                    <a:pt x="571" y="91"/>
                  </a:lnTo>
                  <a:lnTo>
                    <a:pt x="579" y="99"/>
                  </a:lnTo>
                  <a:lnTo>
                    <a:pt x="579" y="99"/>
                  </a:lnTo>
                  <a:lnTo>
                    <a:pt x="588" y="107"/>
                  </a:lnTo>
                  <a:lnTo>
                    <a:pt x="594" y="115"/>
                  </a:lnTo>
                  <a:lnTo>
                    <a:pt x="601" y="123"/>
                  </a:lnTo>
                  <a:lnTo>
                    <a:pt x="601" y="123"/>
                  </a:lnTo>
                  <a:lnTo>
                    <a:pt x="607" y="131"/>
                  </a:lnTo>
                  <a:lnTo>
                    <a:pt x="614" y="141"/>
                  </a:lnTo>
                  <a:lnTo>
                    <a:pt x="621" y="150"/>
                  </a:lnTo>
                  <a:lnTo>
                    <a:pt x="621" y="150"/>
                  </a:lnTo>
                  <a:lnTo>
                    <a:pt x="627" y="158"/>
                  </a:lnTo>
                  <a:lnTo>
                    <a:pt x="632" y="168"/>
                  </a:lnTo>
                  <a:lnTo>
                    <a:pt x="637" y="177"/>
                  </a:lnTo>
                  <a:lnTo>
                    <a:pt x="637" y="177"/>
                  </a:lnTo>
                  <a:lnTo>
                    <a:pt x="644" y="187"/>
                  </a:lnTo>
                  <a:lnTo>
                    <a:pt x="647" y="197"/>
                  </a:lnTo>
                  <a:lnTo>
                    <a:pt x="652" y="208"/>
                  </a:lnTo>
                  <a:lnTo>
                    <a:pt x="652" y="208"/>
                  </a:lnTo>
                  <a:lnTo>
                    <a:pt x="657" y="217"/>
                  </a:lnTo>
                  <a:lnTo>
                    <a:pt x="660" y="227"/>
                  </a:lnTo>
                  <a:lnTo>
                    <a:pt x="664" y="238"/>
                  </a:lnTo>
                  <a:lnTo>
                    <a:pt x="664" y="238"/>
                  </a:lnTo>
                  <a:lnTo>
                    <a:pt x="667" y="249"/>
                  </a:lnTo>
                  <a:lnTo>
                    <a:pt x="670" y="260"/>
                  </a:lnTo>
                  <a:lnTo>
                    <a:pt x="672" y="272"/>
                  </a:lnTo>
                  <a:lnTo>
                    <a:pt x="672" y="272"/>
                  </a:lnTo>
                  <a:lnTo>
                    <a:pt x="674" y="281"/>
                  </a:lnTo>
                  <a:lnTo>
                    <a:pt x="675" y="292"/>
                  </a:lnTo>
                  <a:lnTo>
                    <a:pt x="677" y="305"/>
                  </a:lnTo>
                  <a:lnTo>
                    <a:pt x="677" y="305"/>
                  </a:lnTo>
                  <a:lnTo>
                    <a:pt x="679" y="316"/>
                  </a:lnTo>
                  <a:lnTo>
                    <a:pt x="679" y="327"/>
                  </a:lnTo>
                  <a:lnTo>
                    <a:pt x="679" y="338"/>
                  </a:lnTo>
                  <a:lnTo>
                    <a:pt x="679" y="338"/>
                  </a:lnTo>
                  <a:lnTo>
                    <a:pt x="679" y="351"/>
                  </a:lnTo>
                  <a:lnTo>
                    <a:pt x="679" y="362"/>
                  </a:lnTo>
                  <a:lnTo>
                    <a:pt x="677" y="374"/>
                  </a:lnTo>
                  <a:lnTo>
                    <a:pt x="677" y="374"/>
                  </a:lnTo>
                  <a:lnTo>
                    <a:pt x="675" y="385"/>
                  </a:lnTo>
                  <a:lnTo>
                    <a:pt x="674" y="396"/>
                  </a:lnTo>
                  <a:lnTo>
                    <a:pt x="672" y="407"/>
                  </a:lnTo>
                  <a:lnTo>
                    <a:pt x="672" y="407"/>
                  </a:lnTo>
                  <a:lnTo>
                    <a:pt x="670" y="418"/>
                  </a:lnTo>
                  <a:lnTo>
                    <a:pt x="667" y="429"/>
                  </a:lnTo>
                  <a:lnTo>
                    <a:pt x="664" y="441"/>
                  </a:lnTo>
                  <a:lnTo>
                    <a:pt x="664" y="441"/>
                  </a:lnTo>
                  <a:lnTo>
                    <a:pt x="660" y="450"/>
                  </a:lnTo>
                  <a:lnTo>
                    <a:pt x="657" y="461"/>
                  </a:lnTo>
                  <a:lnTo>
                    <a:pt x="652" y="471"/>
                  </a:lnTo>
                  <a:lnTo>
                    <a:pt x="652" y="471"/>
                  </a:lnTo>
                  <a:lnTo>
                    <a:pt x="647" y="482"/>
                  </a:lnTo>
                  <a:lnTo>
                    <a:pt x="644" y="492"/>
                  </a:lnTo>
                  <a:lnTo>
                    <a:pt x="637" y="501"/>
                  </a:lnTo>
                  <a:lnTo>
                    <a:pt x="637" y="501"/>
                  </a:lnTo>
                  <a:lnTo>
                    <a:pt x="632" y="511"/>
                  </a:lnTo>
                  <a:lnTo>
                    <a:pt x="627" y="520"/>
                  </a:lnTo>
                  <a:lnTo>
                    <a:pt x="621" y="530"/>
                  </a:lnTo>
                  <a:lnTo>
                    <a:pt x="621" y="530"/>
                  </a:lnTo>
                  <a:lnTo>
                    <a:pt x="614" y="538"/>
                  </a:lnTo>
                  <a:lnTo>
                    <a:pt x="607" y="547"/>
                  </a:lnTo>
                  <a:lnTo>
                    <a:pt x="601" y="555"/>
                  </a:lnTo>
                  <a:lnTo>
                    <a:pt x="601" y="555"/>
                  </a:lnTo>
                  <a:lnTo>
                    <a:pt x="594" y="563"/>
                  </a:lnTo>
                  <a:lnTo>
                    <a:pt x="588" y="571"/>
                  </a:lnTo>
                  <a:lnTo>
                    <a:pt x="579" y="579"/>
                  </a:lnTo>
                  <a:lnTo>
                    <a:pt x="579" y="579"/>
                  </a:lnTo>
                  <a:lnTo>
                    <a:pt x="571" y="587"/>
                  </a:lnTo>
                  <a:lnTo>
                    <a:pt x="564" y="595"/>
                  </a:lnTo>
                  <a:lnTo>
                    <a:pt x="554" y="602"/>
                  </a:lnTo>
                  <a:lnTo>
                    <a:pt x="554" y="602"/>
                  </a:lnTo>
                  <a:lnTo>
                    <a:pt x="546" y="608"/>
                  </a:lnTo>
                  <a:lnTo>
                    <a:pt x="538" y="614"/>
                  </a:lnTo>
                  <a:lnTo>
                    <a:pt x="530" y="621"/>
                  </a:lnTo>
                  <a:lnTo>
                    <a:pt x="530" y="621"/>
                  </a:lnTo>
                  <a:lnTo>
                    <a:pt x="520" y="627"/>
                  </a:lnTo>
                  <a:lnTo>
                    <a:pt x="511" y="632"/>
                  </a:lnTo>
                  <a:lnTo>
                    <a:pt x="502" y="638"/>
                  </a:lnTo>
                  <a:lnTo>
                    <a:pt x="502" y="638"/>
                  </a:lnTo>
                  <a:lnTo>
                    <a:pt x="492" y="643"/>
                  </a:lnTo>
                  <a:lnTo>
                    <a:pt x="482" y="648"/>
                  </a:lnTo>
                  <a:lnTo>
                    <a:pt x="472" y="653"/>
                  </a:lnTo>
                  <a:lnTo>
                    <a:pt x="472" y="653"/>
                  </a:lnTo>
                  <a:lnTo>
                    <a:pt x="462" y="656"/>
                  </a:lnTo>
                  <a:lnTo>
                    <a:pt x="450" y="661"/>
                  </a:lnTo>
                  <a:lnTo>
                    <a:pt x="440" y="664"/>
                  </a:lnTo>
                  <a:lnTo>
                    <a:pt x="440" y="664"/>
                  </a:lnTo>
                  <a:lnTo>
                    <a:pt x="429" y="667"/>
                  </a:lnTo>
                  <a:lnTo>
                    <a:pt x="419" y="670"/>
                  </a:lnTo>
                  <a:lnTo>
                    <a:pt x="407" y="672"/>
                  </a:lnTo>
                  <a:lnTo>
                    <a:pt x="407" y="672"/>
                  </a:lnTo>
                  <a:lnTo>
                    <a:pt x="396" y="675"/>
                  </a:lnTo>
                  <a:lnTo>
                    <a:pt x="386" y="676"/>
                  </a:lnTo>
                  <a:lnTo>
                    <a:pt x="374" y="676"/>
                  </a:lnTo>
                  <a:lnTo>
                    <a:pt x="374" y="676"/>
                  </a:lnTo>
                  <a:lnTo>
                    <a:pt x="363" y="678"/>
                  </a:lnTo>
                  <a:lnTo>
                    <a:pt x="351" y="678"/>
                  </a:lnTo>
                  <a:lnTo>
                    <a:pt x="339" y="678"/>
                  </a:lnTo>
                  <a:lnTo>
                    <a:pt x="339" y="678"/>
                  </a:lnTo>
                  <a:lnTo>
                    <a:pt x="326" y="678"/>
                  </a:lnTo>
                  <a:lnTo>
                    <a:pt x="315" y="678"/>
                  </a:lnTo>
                  <a:lnTo>
                    <a:pt x="305" y="676"/>
                  </a:lnTo>
                  <a:lnTo>
                    <a:pt x="305" y="676"/>
                  </a:lnTo>
                  <a:lnTo>
                    <a:pt x="293" y="676"/>
                  </a:lnTo>
                  <a:lnTo>
                    <a:pt x="281" y="675"/>
                  </a:lnTo>
                  <a:lnTo>
                    <a:pt x="270" y="672"/>
                  </a:lnTo>
                  <a:lnTo>
                    <a:pt x="270" y="672"/>
                  </a:lnTo>
                  <a:lnTo>
                    <a:pt x="260" y="670"/>
                  </a:lnTo>
                  <a:lnTo>
                    <a:pt x="248" y="667"/>
                  </a:lnTo>
                  <a:lnTo>
                    <a:pt x="238" y="664"/>
                  </a:lnTo>
                  <a:lnTo>
                    <a:pt x="238" y="664"/>
                  </a:lnTo>
                  <a:lnTo>
                    <a:pt x="227" y="661"/>
                  </a:lnTo>
                  <a:lnTo>
                    <a:pt x="217" y="656"/>
                  </a:lnTo>
                  <a:lnTo>
                    <a:pt x="207" y="653"/>
                  </a:lnTo>
                  <a:lnTo>
                    <a:pt x="207" y="653"/>
                  </a:lnTo>
                  <a:lnTo>
                    <a:pt x="197" y="648"/>
                  </a:lnTo>
                  <a:lnTo>
                    <a:pt x="187" y="643"/>
                  </a:lnTo>
                  <a:lnTo>
                    <a:pt x="177" y="638"/>
                  </a:lnTo>
                  <a:lnTo>
                    <a:pt x="177" y="638"/>
                  </a:lnTo>
                  <a:lnTo>
                    <a:pt x="167" y="632"/>
                  </a:lnTo>
                  <a:lnTo>
                    <a:pt x="157" y="627"/>
                  </a:lnTo>
                  <a:lnTo>
                    <a:pt x="149" y="621"/>
                  </a:lnTo>
                  <a:lnTo>
                    <a:pt x="149" y="621"/>
                  </a:lnTo>
                  <a:lnTo>
                    <a:pt x="141" y="614"/>
                  </a:lnTo>
                  <a:lnTo>
                    <a:pt x="131" y="608"/>
                  </a:lnTo>
                  <a:lnTo>
                    <a:pt x="123" y="602"/>
                  </a:lnTo>
                  <a:lnTo>
                    <a:pt x="123" y="602"/>
                  </a:lnTo>
                  <a:lnTo>
                    <a:pt x="114" y="595"/>
                  </a:lnTo>
                  <a:lnTo>
                    <a:pt x="106" y="587"/>
                  </a:lnTo>
                  <a:lnTo>
                    <a:pt x="99" y="579"/>
                  </a:lnTo>
                  <a:lnTo>
                    <a:pt x="99" y="579"/>
                  </a:lnTo>
                  <a:lnTo>
                    <a:pt x="91" y="571"/>
                  </a:lnTo>
                  <a:lnTo>
                    <a:pt x="85" y="563"/>
                  </a:lnTo>
                  <a:lnTo>
                    <a:pt x="76" y="555"/>
                  </a:lnTo>
                  <a:lnTo>
                    <a:pt x="76" y="555"/>
                  </a:lnTo>
                  <a:lnTo>
                    <a:pt x="70" y="547"/>
                  </a:lnTo>
                  <a:lnTo>
                    <a:pt x="63" y="538"/>
                  </a:lnTo>
                  <a:lnTo>
                    <a:pt x="58" y="530"/>
                  </a:lnTo>
                  <a:lnTo>
                    <a:pt x="58" y="530"/>
                  </a:lnTo>
                  <a:lnTo>
                    <a:pt x="52" y="520"/>
                  </a:lnTo>
                  <a:lnTo>
                    <a:pt x="47" y="511"/>
                  </a:lnTo>
                  <a:lnTo>
                    <a:pt x="40" y="501"/>
                  </a:lnTo>
                  <a:lnTo>
                    <a:pt x="40" y="501"/>
                  </a:lnTo>
                  <a:lnTo>
                    <a:pt x="35" y="492"/>
                  </a:lnTo>
                  <a:lnTo>
                    <a:pt x="30" y="482"/>
                  </a:lnTo>
                  <a:lnTo>
                    <a:pt x="27" y="471"/>
                  </a:lnTo>
                  <a:lnTo>
                    <a:pt x="27" y="471"/>
                  </a:lnTo>
                  <a:lnTo>
                    <a:pt x="22" y="461"/>
                  </a:lnTo>
                  <a:lnTo>
                    <a:pt x="18" y="450"/>
                  </a:lnTo>
                  <a:lnTo>
                    <a:pt x="15" y="441"/>
                  </a:lnTo>
                  <a:lnTo>
                    <a:pt x="15" y="441"/>
                  </a:lnTo>
                  <a:lnTo>
                    <a:pt x="12" y="429"/>
                  </a:lnTo>
                  <a:lnTo>
                    <a:pt x="9" y="418"/>
                  </a:lnTo>
                  <a:lnTo>
                    <a:pt x="7" y="407"/>
                  </a:lnTo>
                  <a:lnTo>
                    <a:pt x="7" y="407"/>
                  </a:lnTo>
                  <a:lnTo>
                    <a:pt x="4" y="396"/>
                  </a:lnTo>
                  <a:lnTo>
                    <a:pt x="2" y="385"/>
                  </a:lnTo>
                  <a:lnTo>
                    <a:pt x="2" y="374"/>
                  </a:lnTo>
                  <a:lnTo>
                    <a:pt x="2" y="374"/>
                  </a:lnTo>
                  <a:lnTo>
                    <a:pt x="0" y="362"/>
                  </a:lnTo>
                  <a:lnTo>
                    <a:pt x="0" y="351"/>
                  </a:lnTo>
                  <a:lnTo>
                    <a:pt x="0" y="338"/>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a:off x="3274" y="1561"/>
              <a:ext cx="341" cy="317"/>
            </a:xfrm>
            <a:prstGeom prst="line">
              <a:avLst/>
            </a:pr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3566" y="1808"/>
              <a:ext cx="49" cy="70"/>
            </a:xfrm>
            <a:custGeom>
              <a:avLst/>
              <a:gdLst/>
              <a:ahLst/>
              <a:cxnLst>
                <a:cxn ang="0">
                  <a:pos x="100" y="141"/>
                </a:cxn>
                <a:cxn ang="0">
                  <a:pos x="48" y="0"/>
                </a:cxn>
                <a:cxn ang="0">
                  <a:pos x="0" y="48"/>
                </a:cxn>
                <a:cxn ang="0">
                  <a:pos x="100" y="141"/>
                </a:cxn>
              </a:cxnLst>
              <a:rect l="0" t="0" r="r" b="b"/>
              <a:pathLst>
                <a:path w="100" h="141">
                  <a:moveTo>
                    <a:pt x="100" y="141"/>
                  </a:moveTo>
                  <a:lnTo>
                    <a:pt x="48" y="0"/>
                  </a:lnTo>
                  <a:lnTo>
                    <a:pt x="0" y="48"/>
                  </a:lnTo>
                  <a:lnTo>
                    <a:pt x="100" y="141"/>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3543" y="1832"/>
              <a:ext cx="72" cy="46"/>
            </a:xfrm>
            <a:custGeom>
              <a:avLst/>
              <a:gdLst/>
              <a:ahLst/>
              <a:cxnLst>
                <a:cxn ang="0">
                  <a:pos x="146" y="93"/>
                </a:cxn>
                <a:cxn ang="0">
                  <a:pos x="0" y="48"/>
                </a:cxn>
                <a:cxn ang="0">
                  <a:pos x="46" y="0"/>
                </a:cxn>
                <a:cxn ang="0">
                  <a:pos x="146" y="93"/>
                </a:cxn>
              </a:cxnLst>
              <a:rect l="0" t="0" r="r" b="b"/>
              <a:pathLst>
                <a:path w="146" h="93">
                  <a:moveTo>
                    <a:pt x="146" y="93"/>
                  </a:moveTo>
                  <a:lnTo>
                    <a:pt x="0" y="48"/>
                  </a:lnTo>
                  <a:lnTo>
                    <a:pt x="46" y="0"/>
                  </a:lnTo>
                  <a:lnTo>
                    <a:pt x="146" y="93"/>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3"/>
            <p:cNvSpPr>
              <a:spLocks noChangeShapeType="1"/>
            </p:cNvSpPr>
            <p:nvPr/>
          </p:nvSpPr>
          <p:spPr bwMode="auto">
            <a:xfrm flipV="1">
              <a:off x="3262" y="2217"/>
              <a:ext cx="384" cy="408"/>
            </a:xfrm>
            <a:prstGeom prst="line">
              <a:avLst/>
            </a:prstGeom>
            <a:no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3574" y="2217"/>
              <a:ext cx="72" cy="50"/>
            </a:xfrm>
            <a:custGeom>
              <a:avLst/>
              <a:gdLst/>
              <a:ahLst/>
              <a:cxnLst>
                <a:cxn ang="0">
                  <a:pos x="144" y="0"/>
                </a:cxn>
                <a:cxn ang="0">
                  <a:pos x="0" y="54"/>
                </a:cxn>
                <a:cxn ang="0">
                  <a:pos x="51" y="99"/>
                </a:cxn>
                <a:cxn ang="0">
                  <a:pos x="144" y="0"/>
                </a:cxn>
              </a:cxnLst>
              <a:rect l="0" t="0" r="r" b="b"/>
              <a:pathLst>
                <a:path w="144" h="99">
                  <a:moveTo>
                    <a:pt x="144" y="0"/>
                  </a:moveTo>
                  <a:lnTo>
                    <a:pt x="0" y="54"/>
                  </a:lnTo>
                  <a:lnTo>
                    <a:pt x="51" y="99"/>
                  </a:lnTo>
                  <a:lnTo>
                    <a:pt x="144" y="0"/>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3600" y="2217"/>
              <a:ext cx="46" cy="72"/>
            </a:xfrm>
            <a:custGeom>
              <a:avLst/>
              <a:gdLst/>
              <a:ahLst/>
              <a:cxnLst>
                <a:cxn ang="0">
                  <a:pos x="93" y="0"/>
                </a:cxn>
                <a:cxn ang="0">
                  <a:pos x="52" y="143"/>
                </a:cxn>
                <a:cxn ang="0">
                  <a:pos x="0" y="99"/>
                </a:cxn>
                <a:cxn ang="0">
                  <a:pos x="93" y="0"/>
                </a:cxn>
              </a:cxnLst>
              <a:rect l="0" t="0" r="r" b="b"/>
              <a:pathLst>
                <a:path w="93" h="143">
                  <a:moveTo>
                    <a:pt x="93" y="0"/>
                  </a:moveTo>
                  <a:lnTo>
                    <a:pt x="52" y="143"/>
                  </a:lnTo>
                  <a:lnTo>
                    <a:pt x="0" y="99"/>
                  </a:lnTo>
                  <a:lnTo>
                    <a:pt x="93" y="0"/>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a:off x="3921" y="2026"/>
              <a:ext cx="771" cy="1"/>
            </a:xfrm>
            <a:prstGeom prst="line">
              <a:avLst/>
            </a:prstGeom>
            <a:no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4623" y="1993"/>
              <a:ext cx="69" cy="33"/>
            </a:xfrm>
            <a:custGeom>
              <a:avLst/>
              <a:gdLst/>
              <a:ahLst/>
              <a:cxnLst>
                <a:cxn ang="0">
                  <a:pos x="137" y="65"/>
                </a:cxn>
                <a:cxn ang="0">
                  <a:pos x="0" y="0"/>
                </a:cxn>
                <a:cxn ang="0">
                  <a:pos x="0" y="65"/>
                </a:cxn>
                <a:cxn ang="0">
                  <a:pos x="137" y="65"/>
                </a:cxn>
              </a:cxnLst>
              <a:rect l="0" t="0" r="r" b="b"/>
              <a:pathLst>
                <a:path w="137" h="65">
                  <a:moveTo>
                    <a:pt x="137" y="65"/>
                  </a:moveTo>
                  <a:lnTo>
                    <a:pt x="0" y="0"/>
                  </a:lnTo>
                  <a:lnTo>
                    <a:pt x="0" y="65"/>
                  </a:lnTo>
                  <a:lnTo>
                    <a:pt x="137" y="65"/>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4623" y="2026"/>
              <a:ext cx="69" cy="34"/>
            </a:xfrm>
            <a:custGeom>
              <a:avLst/>
              <a:gdLst/>
              <a:ahLst/>
              <a:cxnLst>
                <a:cxn ang="0">
                  <a:pos x="137" y="0"/>
                </a:cxn>
                <a:cxn ang="0">
                  <a:pos x="0" y="67"/>
                </a:cxn>
                <a:cxn ang="0">
                  <a:pos x="0" y="0"/>
                </a:cxn>
                <a:cxn ang="0">
                  <a:pos x="137" y="0"/>
                </a:cxn>
              </a:cxnLst>
              <a:rect l="0" t="0" r="r" b="b"/>
              <a:pathLst>
                <a:path w="137" h="67">
                  <a:moveTo>
                    <a:pt x="137" y="0"/>
                  </a:moveTo>
                  <a:lnTo>
                    <a:pt x="0" y="67"/>
                  </a:lnTo>
                  <a:lnTo>
                    <a:pt x="0" y="0"/>
                  </a:lnTo>
                  <a:lnTo>
                    <a:pt x="137" y="0"/>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p:cNvSpPr>
            <p:nvPr/>
          </p:nvSpPr>
          <p:spPr bwMode="auto">
            <a:xfrm>
              <a:off x="4717" y="1851"/>
              <a:ext cx="339" cy="339"/>
            </a:xfrm>
            <a:custGeom>
              <a:avLst/>
              <a:gdLst/>
              <a:ahLst/>
              <a:cxnLst>
                <a:cxn ang="0">
                  <a:pos x="1" y="304"/>
                </a:cxn>
                <a:cxn ang="0">
                  <a:pos x="8" y="259"/>
                </a:cxn>
                <a:cxn ang="0">
                  <a:pos x="21" y="216"/>
                </a:cxn>
                <a:cxn ang="0">
                  <a:pos x="39" y="177"/>
                </a:cxn>
                <a:cxn ang="0">
                  <a:pos x="57" y="149"/>
                </a:cxn>
                <a:cxn ang="0">
                  <a:pos x="84" y="114"/>
                </a:cxn>
                <a:cxn ang="0">
                  <a:pos x="114" y="84"/>
                </a:cxn>
                <a:cxn ang="0">
                  <a:pos x="148" y="59"/>
                </a:cxn>
                <a:cxn ang="0">
                  <a:pos x="177" y="41"/>
                </a:cxn>
                <a:cxn ang="0">
                  <a:pos x="216" y="22"/>
                </a:cxn>
                <a:cxn ang="0">
                  <a:pos x="259" y="9"/>
                </a:cxn>
                <a:cxn ang="0">
                  <a:pos x="304" y="1"/>
                </a:cxn>
                <a:cxn ang="0">
                  <a:pos x="339" y="0"/>
                </a:cxn>
                <a:cxn ang="0">
                  <a:pos x="385" y="3"/>
                </a:cxn>
                <a:cxn ang="0">
                  <a:pos x="428" y="12"/>
                </a:cxn>
                <a:cxn ang="0">
                  <a:pos x="471" y="27"/>
                </a:cxn>
                <a:cxn ang="0">
                  <a:pos x="501" y="41"/>
                </a:cxn>
                <a:cxn ang="0">
                  <a:pos x="537" y="63"/>
                </a:cxn>
                <a:cxn ang="0">
                  <a:pos x="570" y="92"/>
                </a:cxn>
                <a:cxn ang="0">
                  <a:pos x="600" y="124"/>
                </a:cxn>
                <a:cxn ang="0">
                  <a:pos x="620" y="149"/>
                </a:cxn>
                <a:cxn ang="0">
                  <a:pos x="643" y="186"/>
                </a:cxn>
                <a:cxn ang="0">
                  <a:pos x="660" y="228"/>
                </a:cxn>
                <a:cxn ang="0">
                  <a:pos x="671" y="271"/>
                </a:cxn>
                <a:cxn ang="0">
                  <a:pos x="676" y="304"/>
                </a:cxn>
                <a:cxn ang="0">
                  <a:pos x="678" y="350"/>
                </a:cxn>
                <a:cxn ang="0">
                  <a:pos x="673" y="397"/>
                </a:cxn>
                <a:cxn ang="0">
                  <a:pos x="663" y="440"/>
                </a:cxn>
                <a:cxn ang="0">
                  <a:pos x="651" y="471"/>
                </a:cxn>
                <a:cxn ang="0">
                  <a:pos x="632" y="510"/>
                </a:cxn>
                <a:cxn ang="0">
                  <a:pos x="607" y="546"/>
                </a:cxn>
                <a:cxn ang="0">
                  <a:pos x="579" y="578"/>
                </a:cxn>
                <a:cxn ang="0">
                  <a:pos x="554" y="601"/>
                </a:cxn>
                <a:cxn ang="0">
                  <a:pos x="519" y="626"/>
                </a:cxn>
                <a:cxn ang="0">
                  <a:pos x="481" y="647"/>
                </a:cxn>
                <a:cxn ang="0">
                  <a:pos x="440" y="663"/>
                </a:cxn>
                <a:cxn ang="0">
                  <a:pos x="407" y="671"/>
                </a:cxn>
                <a:cxn ang="0">
                  <a:pos x="362" y="677"/>
                </a:cxn>
                <a:cxn ang="0">
                  <a:pos x="314" y="677"/>
                </a:cxn>
                <a:cxn ang="0">
                  <a:pos x="269" y="671"/>
                </a:cxn>
                <a:cxn ang="0">
                  <a:pos x="238" y="663"/>
                </a:cxn>
                <a:cxn ang="0">
                  <a:pos x="196" y="647"/>
                </a:cxn>
                <a:cxn ang="0">
                  <a:pos x="157" y="626"/>
                </a:cxn>
                <a:cxn ang="0">
                  <a:pos x="122" y="601"/>
                </a:cxn>
                <a:cxn ang="0">
                  <a:pos x="99" y="578"/>
                </a:cxn>
                <a:cxn ang="0">
                  <a:pos x="69" y="546"/>
                </a:cxn>
                <a:cxn ang="0">
                  <a:pos x="46" y="510"/>
                </a:cxn>
                <a:cxn ang="0">
                  <a:pos x="26" y="471"/>
                </a:cxn>
                <a:cxn ang="0">
                  <a:pos x="14" y="440"/>
                </a:cxn>
                <a:cxn ang="0">
                  <a:pos x="3" y="397"/>
                </a:cxn>
                <a:cxn ang="0">
                  <a:pos x="0" y="350"/>
                </a:cxn>
              </a:cxnLst>
              <a:rect l="0" t="0" r="r" b="b"/>
              <a:pathLst>
                <a:path w="678" h="679">
                  <a:moveTo>
                    <a:pt x="0" y="339"/>
                  </a:moveTo>
                  <a:lnTo>
                    <a:pt x="0" y="326"/>
                  </a:lnTo>
                  <a:lnTo>
                    <a:pt x="0" y="315"/>
                  </a:lnTo>
                  <a:lnTo>
                    <a:pt x="1" y="304"/>
                  </a:lnTo>
                  <a:lnTo>
                    <a:pt x="1" y="304"/>
                  </a:lnTo>
                  <a:lnTo>
                    <a:pt x="1" y="293"/>
                  </a:lnTo>
                  <a:lnTo>
                    <a:pt x="3" y="282"/>
                  </a:lnTo>
                  <a:lnTo>
                    <a:pt x="6" y="271"/>
                  </a:lnTo>
                  <a:lnTo>
                    <a:pt x="6" y="271"/>
                  </a:lnTo>
                  <a:lnTo>
                    <a:pt x="8" y="259"/>
                  </a:lnTo>
                  <a:lnTo>
                    <a:pt x="11" y="248"/>
                  </a:lnTo>
                  <a:lnTo>
                    <a:pt x="14" y="237"/>
                  </a:lnTo>
                  <a:lnTo>
                    <a:pt x="14" y="237"/>
                  </a:lnTo>
                  <a:lnTo>
                    <a:pt x="18" y="228"/>
                  </a:lnTo>
                  <a:lnTo>
                    <a:pt x="21" y="216"/>
                  </a:lnTo>
                  <a:lnTo>
                    <a:pt x="26" y="207"/>
                  </a:lnTo>
                  <a:lnTo>
                    <a:pt x="26" y="207"/>
                  </a:lnTo>
                  <a:lnTo>
                    <a:pt x="29" y="197"/>
                  </a:lnTo>
                  <a:lnTo>
                    <a:pt x="34" y="186"/>
                  </a:lnTo>
                  <a:lnTo>
                    <a:pt x="39" y="177"/>
                  </a:lnTo>
                  <a:lnTo>
                    <a:pt x="39" y="177"/>
                  </a:lnTo>
                  <a:lnTo>
                    <a:pt x="46" y="167"/>
                  </a:lnTo>
                  <a:lnTo>
                    <a:pt x="51" y="159"/>
                  </a:lnTo>
                  <a:lnTo>
                    <a:pt x="57" y="149"/>
                  </a:lnTo>
                  <a:lnTo>
                    <a:pt x="57" y="149"/>
                  </a:lnTo>
                  <a:lnTo>
                    <a:pt x="62" y="140"/>
                  </a:lnTo>
                  <a:lnTo>
                    <a:pt x="69" y="132"/>
                  </a:lnTo>
                  <a:lnTo>
                    <a:pt x="76" y="124"/>
                  </a:lnTo>
                  <a:lnTo>
                    <a:pt x="76" y="124"/>
                  </a:lnTo>
                  <a:lnTo>
                    <a:pt x="84" y="114"/>
                  </a:lnTo>
                  <a:lnTo>
                    <a:pt x="90" y="106"/>
                  </a:lnTo>
                  <a:lnTo>
                    <a:pt x="99" y="98"/>
                  </a:lnTo>
                  <a:lnTo>
                    <a:pt x="99" y="98"/>
                  </a:lnTo>
                  <a:lnTo>
                    <a:pt x="105" y="92"/>
                  </a:lnTo>
                  <a:lnTo>
                    <a:pt x="114" y="84"/>
                  </a:lnTo>
                  <a:lnTo>
                    <a:pt x="122" y="78"/>
                  </a:lnTo>
                  <a:lnTo>
                    <a:pt x="122" y="78"/>
                  </a:lnTo>
                  <a:lnTo>
                    <a:pt x="130" y="70"/>
                  </a:lnTo>
                  <a:lnTo>
                    <a:pt x="140" y="63"/>
                  </a:lnTo>
                  <a:lnTo>
                    <a:pt x="148" y="59"/>
                  </a:lnTo>
                  <a:lnTo>
                    <a:pt x="148" y="59"/>
                  </a:lnTo>
                  <a:lnTo>
                    <a:pt x="157" y="52"/>
                  </a:lnTo>
                  <a:lnTo>
                    <a:pt x="167" y="46"/>
                  </a:lnTo>
                  <a:lnTo>
                    <a:pt x="177" y="41"/>
                  </a:lnTo>
                  <a:lnTo>
                    <a:pt x="177" y="41"/>
                  </a:lnTo>
                  <a:lnTo>
                    <a:pt x="186" y="36"/>
                  </a:lnTo>
                  <a:lnTo>
                    <a:pt x="196" y="31"/>
                  </a:lnTo>
                  <a:lnTo>
                    <a:pt x="206" y="27"/>
                  </a:lnTo>
                  <a:lnTo>
                    <a:pt x="206" y="27"/>
                  </a:lnTo>
                  <a:lnTo>
                    <a:pt x="216" y="22"/>
                  </a:lnTo>
                  <a:lnTo>
                    <a:pt x="226" y="19"/>
                  </a:lnTo>
                  <a:lnTo>
                    <a:pt x="238" y="15"/>
                  </a:lnTo>
                  <a:lnTo>
                    <a:pt x="238" y="15"/>
                  </a:lnTo>
                  <a:lnTo>
                    <a:pt x="248" y="12"/>
                  </a:lnTo>
                  <a:lnTo>
                    <a:pt x="259" y="9"/>
                  </a:lnTo>
                  <a:lnTo>
                    <a:pt x="269" y="8"/>
                  </a:lnTo>
                  <a:lnTo>
                    <a:pt x="269" y="8"/>
                  </a:lnTo>
                  <a:lnTo>
                    <a:pt x="281" y="4"/>
                  </a:lnTo>
                  <a:lnTo>
                    <a:pt x="292" y="3"/>
                  </a:lnTo>
                  <a:lnTo>
                    <a:pt x="304" y="1"/>
                  </a:lnTo>
                  <a:lnTo>
                    <a:pt x="304" y="1"/>
                  </a:lnTo>
                  <a:lnTo>
                    <a:pt x="314" y="1"/>
                  </a:lnTo>
                  <a:lnTo>
                    <a:pt x="325" y="0"/>
                  </a:lnTo>
                  <a:lnTo>
                    <a:pt x="339" y="0"/>
                  </a:lnTo>
                  <a:lnTo>
                    <a:pt x="339" y="0"/>
                  </a:lnTo>
                  <a:lnTo>
                    <a:pt x="350" y="0"/>
                  </a:lnTo>
                  <a:lnTo>
                    <a:pt x="362" y="1"/>
                  </a:lnTo>
                  <a:lnTo>
                    <a:pt x="373" y="1"/>
                  </a:lnTo>
                  <a:lnTo>
                    <a:pt x="373" y="1"/>
                  </a:lnTo>
                  <a:lnTo>
                    <a:pt x="385" y="3"/>
                  </a:lnTo>
                  <a:lnTo>
                    <a:pt x="395" y="4"/>
                  </a:lnTo>
                  <a:lnTo>
                    <a:pt x="407" y="8"/>
                  </a:lnTo>
                  <a:lnTo>
                    <a:pt x="407" y="8"/>
                  </a:lnTo>
                  <a:lnTo>
                    <a:pt x="418" y="9"/>
                  </a:lnTo>
                  <a:lnTo>
                    <a:pt x="428" y="12"/>
                  </a:lnTo>
                  <a:lnTo>
                    <a:pt x="440" y="15"/>
                  </a:lnTo>
                  <a:lnTo>
                    <a:pt x="440" y="15"/>
                  </a:lnTo>
                  <a:lnTo>
                    <a:pt x="450" y="19"/>
                  </a:lnTo>
                  <a:lnTo>
                    <a:pt x="461" y="22"/>
                  </a:lnTo>
                  <a:lnTo>
                    <a:pt x="471" y="27"/>
                  </a:lnTo>
                  <a:lnTo>
                    <a:pt x="471" y="27"/>
                  </a:lnTo>
                  <a:lnTo>
                    <a:pt x="481" y="31"/>
                  </a:lnTo>
                  <a:lnTo>
                    <a:pt x="491" y="36"/>
                  </a:lnTo>
                  <a:lnTo>
                    <a:pt x="501" y="41"/>
                  </a:lnTo>
                  <a:lnTo>
                    <a:pt x="501" y="41"/>
                  </a:lnTo>
                  <a:lnTo>
                    <a:pt x="511" y="46"/>
                  </a:lnTo>
                  <a:lnTo>
                    <a:pt x="519" y="52"/>
                  </a:lnTo>
                  <a:lnTo>
                    <a:pt x="529" y="59"/>
                  </a:lnTo>
                  <a:lnTo>
                    <a:pt x="529" y="59"/>
                  </a:lnTo>
                  <a:lnTo>
                    <a:pt x="537" y="63"/>
                  </a:lnTo>
                  <a:lnTo>
                    <a:pt x="545" y="70"/>
                  </a:lnTo>
                  <a:lnTo>
                    <a:pt x="554" y="78"/>
                  </a:lnTo>
                  <a:lnTo>
                    <a:pt x="554" y="78"/>
                  </a:lnTo>
                  <a:lnTo>
                    <a:pt x="564" y="84"/>
                  </a:lnTo>
                  <a:lnTo>
                    <a:pt x="570" y="92"/>
                  </a:lnTo>
                  <a:lnTo>
                    <a:pt x="579" y="98"/>
                  </a:lnTo>
                  <a:lnTo>
                    <a:pt x="579" y="98"/>
                  </a:lnTo>
                  <a:lnTo>
                    <a:pt x="587" y="106"/>
                  </a:lnTo>
                  <a:lnTo>
                    <a:pt x="593" y="114"/>
                  </a:lnTo>
                  <a:lnTo>
                    <a:pt x="600" y="124"/>
                  </a:lnTo>
                  <a:lnTo>
                    <a:pt x="600" y="124"/>
                  </a:lnTo>
                  <a:lnTo>
                    <a:pt x="607" y="132"/>
                  </a:lnTo>
                  <a:lnTo>
                    <a:pt x="613" y="140"/>
                  </a:lnTo>
                  <a:lnTo>
                    <a:pt x="620" y="149"/>
                  </a:lnTo>
                  <a:lnTo>
                    <a:pt x="620" y="149"/>
                  </a:lnTo>
                  <a:lnTo>
                    <a:pt x="627" y="159"/>
                  </a:lnTo>
                  <a:lnTo>
                    <a:pt x="632" y="167"/>
                  </a:lnTo>
                  <a:lnTo>
                    <a:pt x="636" y="177"/>
                  </a:lnTo>
                  <a:lnTo>
                    <a:pt x="636" y="177"/>
                  </a:lnTo>
                  <a:lnTo>
                    <a:pt x="643" y="186"/>
                  </a:lnTo>
                  <a:lnTo>
                    <a:pt x="646" y="197"/>
                  </a:lnTo>
                  <a:lnTo>
                    <a:pt x="651" y="207"/>
                  </a:lnTo>
                  <a:lnTo>
                    <a:pt x="651" y="207"/>
                  </a:lnTo>
                  <a:lnTo>
                    <a:pt x="656" y="216"/>
                  </a:lnTo>
                  <a:lnTo>
                    <a:pt x="660" y="228"/>
                  </a:lnTo>
                  <a:lnTo>
                    <a:pt x="663" y="237"/>
                  </a:lnTo>
                  <a:lnTo>
                    <a:pt x="663" y="237"/>
                  </a:lnTo>
                  <a:lnTo>
                    <a:pt x="666" y="248"/>
                  </a:lnTo>
                  <a:lnTo>
                    <a:pt x="670" y="259"/>
                  </a:lnTo>
                  <a:lnTo>
                    <a:pt x="671" y="271"/>
                  </a:lnTo>
                  <a:lnTo>
                    <a:pt x="671" y="271"/>
                  </a:lnTo>
                  <a:lnTo>
                    <a:pt x="673" y="282"/>
                  </a:lnTo>
                  <a:lnTo>
                    <a:pt x="675" y="293"/>
                  </a:lnTo>
                  <a:lnTo>
                    <a:pt x="676" y="304"/>
                  </a:lnTo>
                  <a:lnTo>
                    <a:pt x="676" y="304"/>
                  </a:lnTo>
                  <a:lnTo>
                    <a:pt x="678" y="315"/>
                  </a:lnTo>
                  <a:lnTo>
                    <a:pt x="678" y="326"/>
                  </a:lnTo>
                  <a:lnTo>
                    <a:pt x="678" y="339"/>
                  </a:lnTo>
                  <a:lnTo>
                    <a:pt x="678" y="339"/>
                  </a:lnTo>
                  <a:lnTo>
                    <a:pt x="678" y="350"/>
                  </a:lnTo>
                  <a:lnTo>
                    <a:pt x="678" y="361"/>
                  </a:lnTo>
                  <a:lnTo>
                    <a:pt x="676" y="374"/>
                  </a:lnTo>
                  <a:lnTo>
                    <a:pt x="676" y="374"/>
                  </a:lnTo>
                  <a:lnTo>
                    <a:pt x="675" y="385"/>
                  </a:lnTo>
                  <a:lnTo>
                    <a:pt x="673" y="397"/>
                  </a:lnTo>
                  <a:lnTo>
                    <a:pt x="671" y="408"/>
                  </a:lnTo>
                  <a:lnTo>
                    <a:pt x="671" y="408"/>
                  </a:lnTo>
                  <a:lnTo>
                    <a:pt x="670" y="419"/>
                  </a:lnTo>
                  <a:lnTo>
                    <a:pt x="666" y="428"/>
                  </a:lnTo>
                  <a:lnTo>
                    <a:pt x="663" y="440"/>
                  </a:lnTo>
                  <a:lnTo>
                    <a:pt x="663" y="440"/>
                  </a:lnTo>
                  <a:lnTo>
                    <a:pt x="660" y="451"/>
                  </a:lnTo>
                  <a:lnTo>
                    <a:pt x="656" y="460"/>
                  </a:lnTo>
                  <a:lnTo>
                    <a:pt x="651" y="471"/>
                  </a:lnTo>
                  <a:lnTo>
                    <a:pt x="651" y="471"/>
                  </a:lnTo>
                  <a:lnTo>
                    <a:pt x="646" y="481"/>
                  </a:lnTo>
                  <a:lnTo>
                    <a:pt x="643" y="491"/>
                  </a:lnTo>
                  <a:lnTo>
                    <a:pt x="636" y="500"/>
                  </a:lnTo>
                  <a:lnTo>
                    <a:pt x="636" y="500"/>
                  </a:lnTo>
                  <a:lnTo>
                    <a:pt x="632" y="510"/>
                  </a:lnTo>
                  <a:lnTo>
                    <a:pt x="627" y="519"/>
                  </a:lnTo>
                  <a:lnTo>
                    <a:pt x="620" y="529"/>
                  </a:lnTo>
                  <a:lnTo>
                    <a:pt x="620" y="529"/>
                  </a:lnTo>
                  <a:lnTo>
                    <a:pt x="613" y="538"/>
                  </a:lnTo>
                  <a:lnTo>
                    <a:pt x="607" y="546"/>
                  </a:lnTo>
                  <a:lnTo>
                    <a:pt x="600" y="554"/>
                  </a:lnTo>
                  <a:lnTo>
                    <a:pt x="600" y="554"/>
                  </a:lnTo>
                  <a:lnTo>
                    <a:pt x="593" y="564"/>
                  </a:lnTo>
                  <a:lnTo>
                    <a:pt x="587" y="572"/>
                  </a:lnTo>
                  <a:lnTo>
                    <a:pt x="579" y="578"/>
                  </a:lnTo>
                  <a:lnTo>
                    <a:pt x="579" y="578"/>
                  </a:lnTo>
                  <a:lnTo>
                    <a:pt x="570" y="586"/>
                  </a:lnTo>
                  <a:lnTo>
                    <a:pt x="564" y="594"/>
                  </a:lnTo>
                  <a:lnTo>
                    <a:pt x="554" y="601"/>
                  </a:lnTo>
                  <a:lnTo>
                    <a:pt x="554" y="601"/>
                  </a:lnTo>
                  <a:lnTo>
                    <a:pt x="545" y="609"/>
                  </a:lnTo>
                  <a:lnTo>
                    <a:pt x="537" y="615"/>
                  </a:lnTo>
                  <a:lnTo>
                    <a:pt x="529" y="620"/>
                  </a:lnTo>
                  <a:lnTo>
                    <a:pt x="529" y="620"/>
                  </a:lnTo>
                  <a:lnTo>
                    <a:pt x="519" y="626"/>
                  </a:lnTo>
                  <a:lnTo>
                    <a:pt x="511" y="633"/>
                  </a:lnTo>
                  <a:lnTo>
                    <a:pt x="501" y="637"/>
                  </a:lnTo>
                  <a:lnTo>
                    <a:pt x="501" y="637"/>
                  </a:lnTo>
                  <a:lnTo>
                    <a:pt x="491" y="642"/>
                  </a:lnTo>
                  <a:lnTo>
                    <a:pt x="481" y="647"/>
                  </a:lnTo>
                  <a:lnTo>
                    <a:pt x="471" y="652"/>
                  </a:lnTo>
                  <a:lnTo>
                    <a:pt x="471" y="652"/>
                  </a:lnTo>
                  <a:lnTo>
                    <a:pt x="461" y="656"/>
                  </a:lnTo>
                  <a:lnTo>
                    <a:pt x="450" y="660"/>
                  </a:lnTo>
                  <a:lnTo>
                    <a:pt x="440" y="663"/>
                  </a:lnTo>
                  <a:lnTo>
                    <a:pt x="440" y="663"/>
                  </a:lnTo>
                  <a:lnTo>
                    <a:pt x="428" y="666"/>
                  </a:lnTo>
                  <a:lnTo>
                    <a:pt x="418" y="669"/>
                  </a:lnTo>
                  <a:lnTo>
                    <a:pt x="407" y="671"/>
                  </a:lnTo>
                  <a:lnTo>
                    <a:pt x="407" y="671"/>
                  </a:lnTo>
                  <a:lnTo>
                    <a:pt x="395" y="674"/>
                  </a:lnTo>
                  <a:lnTo>
                    <a:pt x="385" y="676"/>
                  </a:lnTo>
                  <a:lnTo>
                    <a:pt x="373" y="677"/>
                  </a:lnTo>
                  <a:lnTo>
                    <a:pt x="373" y="677"/>
                  </a:lnTo>
                  <a:lnTo>
                    <a:pt x="362" y="677"/>
                  </a:lnTo>
                  <a:lnTo>
                    <a:pt x="350" y="679"/>
                  </a:lnTo>
                  <a:lnTo>
                    <a:pt x="339" y="679"/>
                  </a:lnTo>
                  <a:lnTo>
                    <a:pt x="339" y="679"/>
                  </a:lnTo>
                  <a:lnTo>
                    <a:pt x="325" y="679"/>
                  </a:lnTo>
                  <a:lnTo>
                    <a:pt x="314" y="677"/>
                  </a:lnTo>
                  <a:lnTo>
                    <a:pt x="304" y="677"/>
                  </a:lnTo>
                  <a:lnTo>
                    <a:pt x="304" y="677"/>
                  </a:lnTo>
                  <a:lnTo>
                    <a:pt x="292" y="676"/>
                  </a:lnTo>
                  <a:lnTo>
                    <a:pt x="281" y="674"/>
                  </a:lnTo>
                  <a:lnTo>
                    <a:pt x="269" y="671"/>
                  </a:lnTo>
                  <a:lnTo>
                    <a:pt x="269" y="671"/>
                  </a:lnTo>
                  <a:lnTo>
                    <a:pt x="259" y="669"/>
                  </a:lnTo>
                  <a:lnTo>
                    <a:pt x="248" y="666"/>
                  </a:lnTo>
                  <a:lnTo>
                    <a:pt x="238" y="663"/>
                  </a:lnTo>
                  <a:lnTo>
                    <a:pt x="238" y="663"/>
                  </a:lnTo>
                  <a:lnTo>
                    <a:pt x="226" y="660"/>
                  </a:lnTo>
                  <a:lnTo>
                    <a:pt x="216" y="656"/>
                  </a:lnTo>
                  <a:lnTo>
                    <a:pt x="206" y="652"/>
                  </a:lnTo>
                  <a:lnTo>
                    <a:pt x="206" y="652"/>
                  </a:lnTo>
                  <a:lnTo>
                    <a:pt x="196" y="647"/>
                  </a:lnTo>
                  <a:lnTo>
                    <a:pt x="186" y="642"/>
                  </a:lnTo>
                  <a:lnTo>
                    <a:pt x="177" y="637"/>
                  </a:lnTo>
                  <a:lnTo>
                    <a:pt x="177" y="637"/>
                  </a:lnTo>
                  <a:lnTo>
                    <a:pt x="167" y="633"/>
                  </a:lnTo>
                  <a:lnTo>
                    <a:pt x="157" y="626"/>
                  </a:lnTo>
                  <a:lnTo>
                    <a:pt x="148" y="620"/>
                  </a:lnTo>
                  <a:lnTo>
                    <a:pt x="148" y="620"/>
                  </a:lnTo>
                  <a:lnTo>
                    <a:pt x="140" y="615"/>
                  </a:lnTo>
                  <a:lnTo>
                    <a:pt x="130" y="609"/>
                  </a:lnTo>
                  <a:lnTo>
                    <a:pt x="122" y="601"/>
                  </a:lnTo>
                  <a:lnTo>
                    <a:pt x="122" y="601"/>
                  </a:lnTo>
                  <a:lnTo>
                    <a:pt x="114" y="594"/>
                  </a:lnTo>
                  <a:lnTo>
                    <a:pt x="105" y="586"/>
                  </a:lnTo>
                  <a:lnTo>
                    <a:pt x="99" y="578"/>
                  </a:lnTo>
                  <a:lnTo>
                    <a:pt x="99" y="578"/>
                  </a:lnTo>
                  <a:lnTo>
                    <a:pt x="90" y="572"/>
                  </a:lnTo>
                  <a:lnTo>
                    <a:pt x="84" y="564"/>
                  </a:lnTo>
                  <a:lnTo>
                    <a:pt x="76" y="554"/>
                  </a:lnTo>
                  <a:lnTo>
                    <a:pt x="76" y="554"/>
                  </a:lnTo>
                  <a:lnTo>
                    <a:pt x="69" y="546"/>
                  </a:lnTo>
                  <a:lnTo>
                    <a:pt x="62" y="538"/>
                  </a:lnTo>
                  <a:lnTo>
                    <a:pt x="57" y="529"/>
                  </a:lnTo>
                  <a:lnTo>
                    <a:pt x="57" y="529"/>
                  </a:lnTo>
                  <a:lnTo>
                    <a:pt x="51" y="519"/>
                  </a:lnTo>
                  <a:lnTo>
                    <a:pt x="46" y="510"/>
                  </a:lnTo>
                  <a:lnTo>
                    <a:pt x="39" y="500"/>
                  </a:lnTo>
                  <a:lnTo>
                    <a:pt x="39" y="500"/>
                  </a:lnTo>
                  <a:lnTo>
                    <a:pt x="34" y="491"/>
                  </a:lnTo>
                  <a:lnTo>
                    <a:pt x="29" y="481"/>
                  </a:lnTo>
                  <a:lnTo>
                    <a:pt x="26" y="471"/>
                  </a:lnTo>
                  <a:lnTo>
                    <a:pt x="26" y="471"/>
                  </a:lnTo>
                  <a:lnTo>
                    <a:pt x="21" y="460"/>
                  </a:lnTo>
                  <a:lnTo>
                    <a:pt x="18" y="451"/>
                  </a:lnTo>
                  <a:lnTo>
                    <a:pt x="14" y="440"/>
                  </a:lnTo>
                  <a:lnTo>
                    <a:pt x="14" y="440"/>
                  </a:lnTo>
                  <a:lnTo>
                    <a:pt x="11" y="428"/>
                  </a:lnTo>
                  <a:lnTo>
                    <a:pt x="8" y="419"/>
                  </a:lnTo>
                  <a:lnTo>
                    <a:pt x="6" y="408"/>
                  </a:lnTo>
                  <a:lnTo>
                    <a:pt x="6" y="408"/>
                  </a:lnTo>
                  <a:lnTo>
                    <a:pt x="3" y="397"/>
                  </a:lnTo>
                  <a:lnTo>
                    <a:pt x="1" y="385"/>
                  </a:lnTo>
                  <a:lnTo>
                    <a:pt x="1" y="374"/>
                  </a:lnTo>
                  <a:lnTo>
                    <a:pt x="1" y="374"/>
                  </a:lnTo>
                  <a:lnTo>
                    <a:pt x="0" y="361"/>
                  </a:lnTo>
                  <a:lnTo>
                    <a:pt x="0" y="350"/>
                  </a:lnTo>
                  <a:lnTo>
                    <a:pt x="0" y="339"/>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40"/>
            <p:cNvSpPr>
              <a:spLocks noChangeArrowheads="1"/>
            </p:cNvSpPr>
            <p:nvPr/>
          </p:nvSpPr>
          <p:spPr bwMode="auto">
            <a:xfrm>
              <a:off x="957" y="1916"/>
              <a:ext cx="220"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41"/>
            <p:cNvSpPr>
              <a:spLocks noChangeArrowheads="1"/>
            </p:cNvSpPr>
            <p:nvPr/>
          </p:nvSpPr>
          <p:spPr bwMode="auto">
            <a:xfrm>
              <a:off x="1785" y="1435"/>
              <a:ext cx="209"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42"/>
            <p:cNvSpPr>
              <a:spLocks noChangeArrowheads="1"/>
            </p:cNvSpPr>
            <p:nvPr/>
          </p:nvSpPr>
          <p:spPr bwMode="auto">
            <a:xfrm>
              <a:off x="3043" y="1415"/>
              <a:ext cx="220"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43"/>
            <p:cNvSpPr>
              <a:spLocks noChangeArrowheads="1"/>
            </p:cNvSpPr>
            <p:nvPr/>
          </p:nvSpPr>
          <p:spPr bwMode="auto">
            <a:xfrm>
              <a:off x="2073" y="1954"/>
              <a:ext cx="220"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44"/>
            <p:cNvSpPr>
              <a:spLocks noChangeArrowheads="1"/>
            </p:cNvSpPr>
            <p:nvPr/>
          </p:nvSpPr>
          <p:spPr bwMode="auto">
            <a:xfrm>
              <a:off x="1733" y="2531"/>
              <a:ext cx="209"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45"/>
            <p:cNvSpPr>
              <a:spLocks noChangeArrowheads="1"/>
            </p:cNvSpPr>
            <p:nvPr/>
          </p:nvSpPr>
          <p:spPr bwMode="auto">
            <a:xfrm>
              <a:off x="3012" y="2522"/>
              <a:ext cx="199"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F</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46"/>
            <p:cNvSpPr>
              <a:spLocks noChangeArrowheads="1"/>
            </p:cNvSpPr>
            <p:nvPr/>
          </p:nvSpPr>
          <p:spPr bwMode="auto">
            <a:xfrm>
              <a:off x="3659" y="1946"/>
              <a:ext cx="231"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G</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9" name="Rectangle 47"/>
            <p:cNvSpPr>
              <a:spLocks noChangeArrowheads="1"/>
            </p:cNvSpPr>
            <p:nvPr/>
          </p:nvSpPr>
          <p:spPr bwMode="auto">
            <a:xfrm>
              <a:off x="4810" y="1929"/>
              <a:ext cx="231"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H</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58" name="TextBox 57"/>
          <p:cNvSpPr txBox="1"/>
          <p:nvPr/>
        </p:nvSpPr>
        <p:spPr>
          <a:xfrm>
            <a:off x="304800" y="5105400"/>
            <a:ext cx="7629653" cy="523220"/>
          </a:xfrm>
          <a:prstGeom prst="rect">
            <a:avLst/>
          </a:prstGeom>
          <a:noFill/>
        </p:spPr>
        <p:txBody>
          <a:bodyPr wrap="none" rtlCol="0">
            <a:spAutoFit/>
          </a:bodyPr>
          <a:lstStyle/>
          <a:p>
            <a:r>
              <a:rPr lang="en-US" sz="2800" dirty="0"/>
              <a:t>There is considerable uncertainty in task durations!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2"/>
          <p:cNvSpPr>
            <a:spLocks noGrp="1"/>
          </p:cNvSpPr>
          <p:nvPr>
            <p:ph type="sldNum" sz="quarter" idx="11"/>
          </p:nvPr>
        </p:nvSpPr>
        <p:spPr>
          <a:noFill/>
        </p:spPr>
        <p:txBody>
          <a:bodyPr/>
          <a:lstStyle/>
          <a:p>
            <a:pPr defTabSz="915004"/>
            <a:fld id="{8BE9EDF4-D2A4-46B4-8FB5-06B1C52A622B}" type="slidenum">
              <a:rPr lang="en-US" smtClean="0"/>
              <a:pPr defTabSz="915004"/>
              <a:t>32</a:t>
            </a:fld>
            <a:endParaRPr lang="en-US" dirty="0"/>
          </a:p>
        </p:txBody>
      </p:sp>
      <p:sp>
        <p:nvSpPr>
          <p:cNvPr id="47107" name="Rectangle 2"/>
          <p:cNvSpPr>
            <a:spLocks noChangeArrowheads="1"/>
          </p:cNvSpPr>
          <p:nvPr/>
        </p:nvSpPr>
        <p:spPr bwMode="auto">
          <a:xfrm>
            <a:off x="762000" y="420121"/>
            <a:ext cx="7196667" cy="6302682"/>
          </a:xfrm>
          <a:prstGeom prst="rect">
            <a:avLst/>
          </a:prstGeom>
          <a:noFill/>
          <a:ln w="9525">
            <a:noFill/>
            <a:miter lim="800000"/>
            <a:headEnd/>
            <a:tailEnd/>
          </a:ln>
        </p:spPr>
        <p:txBody>
          <a:bodyPr lIns="100008" tIns="50004" rIns="100008" bIns="50004">
            <a:spAutoFit/>
          </a:bodyPr>
          <a:lstStyle/>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300" dirty="0">
                <a:latin typeface="Arial Narrow" pitchFamily="34" charset="0"/>
                <a:cs typeface="Times New Roman" pitchFamily="18" charset="0"/>
              </a:rPr>
              <a:t> </a:t>
            </a: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b="1" dirty="0">
                <a:latin typeface="Arial Narrow" pitchFamily="34" charset="0"/>
                <a:cs typeface="Times New Roman" pitchFamily="18" charset="0"/>
              </a:rPr>
              <a:t>ACTIVITY		          DURATIONS</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b="1" dirty="0">
                <a:latin typeface="Arial Narrow" pitchFamily="34" charset="0"/>
                <a:cs typeface="Times New Roman" pitchFamily="18" charset="0"/>
              </a:rPr>
              <a:t>			</a:t>
            </a:r>
            <a:r>
              <a:rPr lang="en-US" sz="1500" dirty="0">
                <a:latin typeface="Arial Narrow" pitchFamily="34" charset="0"/>
                <a:cs typeface="Times New Roman" pitchFamily="18" charset="0"/>
              </a:rPr>
              <a:t>MIN		LIKELY	MAX		</a:t>
            </a:r>
            <a:r>
              <a:rPr lang="en-US" sz="1500" b="1" dirty="0">
                <a:latin typeface="Arial Narrow" pitchFamily="34" charset="0"/>
                <a:cs typeface="Times New Roman" pitchFamily="18" charset="0"/>
              </a:rPr>
              <a:t>MEAN	       S.D.</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A-B			2		5		8		5.00		1</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 </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A-D			4		5		7		5.17		0.5</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 </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A-E			6		8		12		8.33		2.0</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 </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B-C			1		3		7		3.33		1.0</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 </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C-G			2		4		5		3.83		0.5</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 </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D-G			8		9		11		9.17		0.5</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 </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E-F			4		5		7		5.17		0.5</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 </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F-G			6		8		10		8.00		0.67</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 </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G-H			1		2		3		2.00		0.33</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500" dirty="0">
                <a:latin typeface="Arial Narrow" pitchFamily="34" charset="0"/>
                <a:cs typeface="Times New Roman" pitchFamily="18" charset="0"/>
              </a:rPr>
              <a:t>----------------------------------------------------------------------------------------------------</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300" dirty="0">
                <a:cs typeface="Arial" charset="0"/>
              </a:rPr>
              <a:t> </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300" dirty="0">
                <a:cs typeface="Arial" charset="0"/>
              </a:rPr>
              <a:t>MEAN = (MIN + 4*LIKELY + MAX)/6  due to </a:t>
            </a:r>
            <a:r>
              <a:rPr lang="en-US" sz="1300" b="1" dirty="0">
                <a:cs typeface="Arial" charset="0"/>
              </a:rPr>
              <a:t>beta distribution </a:t>
            </a:r>
            <a:r>
              <a:rPr lang="en-US" sz="1300" dirty="0">
                <a:cs typeface="Arial" charset="0"/>
              </a:rPr>
              <a:t>assumption.</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300" dirty="0">
                <a:cs typeface="Arial" charset="0"/>
              </a:rPr>
              <a:t> </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1300" dirty="0">
                <a:cs typeface="Arial" charset="0"/>
              </a:rPr>
              <a:t>STANDARD DEVIATION  (S.D.) = (MAX - MIN)/6</a:t>
            </a:r>
            <a:endParaRPr lang="en-US" sz="13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endParaRPr lang="en-US" sz="2600" dirty="0">
              <a:latin typeface="Arial Narrow" pitchFamily="34" charset="0"/>
            </a:endParaRPr>
          </a:p>
        </p:txBody>
      </p:sp>
      <p:sp>
        <p:nvSpPr>
          <p:cNvPr id="47108" name="Rectangle 3"/>
          <p:cNvSpPr>
            <a:spLocks noChangeArrowheads="1"/>
          </p:cNvSpPr>
          <p:nvPr/>
        </p:nvSpPr>
        <p:spPr bwMode="auto">
          <a:xfrm>
            <a:off x="0" y="6257585"/>
            <a:ext cx="9144000" cy="670371"/>
          </a:xfrm>
          <a:prstGeom prst="rect">
            <a:avLst/>
          </a:prstGeom>
          <a:noFill/>
          <a:ln w="9525">
            <a:noFill/>
            <a:miter lim="800000"/>
            <a:headEnd/>
            <a:tailEnd/>
          </a:ln>
        </p:spPr>
        <p:txBody>
          <a:bodyPr lIns="100008" tIns="50004" rIns="100008" bIns="50004">
            <a:spAutoFit/>
          </a:bodyPr>
          <a:lstStyle/>
          <a:p>
            <a:br>
              <a:rPr lang="en-US" sz="1100" dirty="0">
                <a:latin typeface="Arial Narrow" pitchFamily="34" charset="0"/>
              </a:rPr>
            </a:br>
            <a:endParaRPr lang="en-US" sz="2600" dirty="0">
              <a:latin typeface="Arial Narrow" pitchFamily="34" charset="0"/>
            </a:endParaRPr>
          </a:p>
        </p:txBody>
      </p:sp>
      <p:sp>
        <p:nvSpPr>
          <p:cNvPr id="47109" name="Text Box 5"/>
          <p:cNvSpPr txBox="1">
            <a:spLocks noChangeArrowheads="1"/>
          </p:cNvSpPr>
          <p:nvPr/>
        </p:nvSpPr>
        <p:spPr bwMode="auto">
          <a:xfrm>
            <a:off x="6824133" y="2743200"/>
            <a:ext cx="1654290" cy="1762978"/>
          </a:xfrm>
          <a:prstGeom prst="rect">
            <a:avLst/>
          </a:prstGeom>
          <a:noFill/>
          <a:ln w="9525">
            <a:noFill/>
            <a:miter lim="800000"/>
            <a:headEnd/>
            <a:tailEnd/>
          </a:ln>
        </p:spPr>
        <p:txBody>
          <a:bodyPr wrap="none" lIns="100008" tIns="50004" rIns="100008" bIns="50004">
            <a:spAutoFit/>
          </a:bodyPr>
          <a:lstStyle/>
          <a:p>
            <a:r>
              <a:rPr lang="en-US" b="1" dirty="0">
                <a:solidFill>
                  <a:srgbClr val="3333CC"/>
                </a:solidFill>
                <a:latin typeface="Arial Narrow" pitchFamily="34" charset="0"/>
              </a:rPr>
              <a:t>Why 3 time </a:t>
            </a:r>
          </a:p>
          <a:p>
            <a:r>
              <a:rPr lang="en-US" b="1" dirty="0">
                <a:solidFill>
                  <a:srgbClr val="3333CC"/>
                </a:solidFill>
                <a:latin typeface="Arial Narrow" pitchFamily="34" charset="0"/>
              </a:rPr>
              <a:t>estimates?</a:t>
            </a:r>
          </a:p>
          <a:p>
            <a:endParaRPr lang="en-US" b="1" dirty="0">
              <a:solidFill>
                <a:srgbClr val="3333CC"/>
              </a:solidFill>
              <a:latin typeface="Arial Narrow" pitchFamily="34" charset="0"/>
            </a:endParaRPr>
          </a:p>
          <a:p>
            <a:r>
              <a:rPr lang="en-US" b="1" dirty="0">
                <a:solidFill>
                  <a:srgbClr val="3333CC"/>
                </a:solidFill>
                <a:latin typeface="Arial Narrow" pitchFamily="34" charset="0"/>
              </a:rPr>
              <a:t>How estimated?</a:t>
            </a:r>
          </a:p>
          <a:p>
            <a:endParaRPr lang="en-US" b="1" dirty="0">
              <a:solidFill>
                <a:srgbClr val="3333CC"/>
              </a:solidFill>
              <a:latin typeface="Arial Narrow" pitchFamily="34" charset="0"/>
            </a:endParaRPr>
          </a:p>
          <a:p>
            <a:r>
              <a:rPr lang="en-US" b="1" dirty="0">
                <a:solidFill>
                  <a:srgbClr val="3333CC"/>
                </a:solidFill>
                <a:latin typeface="Arial Narrow" pitchFamily="34" charset="0"/>
              </a:rPr>
              <a:t>Other options?</a:t>
            </a:r>
          </a:p>
        </p:txBody>
      </p:sp>
      <p:sp>
        <p:nvSpPr>
          <p:cNvPr id="47110" name="Text Box 6"/>
          <p:cNvSpPr txBox="1">
            <a:spLocks noChangeArrowheads="1"/>
          </p:cNvSpPr>
          <p:nvPr/>
        </p:nvSpPr>
        <p:spPr bwMode="auto">
          <a:xfrm>
            <a:off x="5667376" y="90148"/>
            <a:ext cx="2177062" cy="377984"/>
          </a:xfrm>
          <a:prstGeom prst="rect">
            <a:avLst/>
          </a:prstGeom>
          <a:noFill/>
          <a:ln w="9525">
            <a:noFill/>
            <a:miter lim="800000"/>
            <a:headEnd/>
            <a:tailEnd/>
          </a:ln>
        </p:spPr>
        <p:txBody>
          <a:bodyPr wrap="none" lIns="100008" tIns="50004" rIns="100008" bIns="50004">
            <a:spAutoFit/>
          </a:bodyPr>
          <a:lstStyle/>
          <a:p>
            <a:r>
              <a:rPr lang="en-US" b="1" dirty="0">
                <a:solidFill>
                  <a:srgbClr val="990000"/>
                </a:solidFill>
              </a:rPr>
              <a:t>Introduction to PERT</a:t>
            </a:r>
          </a:p>
        </p:txBody>
      </p:sp>
      <p:sp>
        <p:nvSpPr>
          <p:cNvPr id="47111" name="Text Box 3"/>
          <p:cNvSpPr txBox="1">
            <a:spLocks noChangeArrowheads="1"/>
          </p:cNvSpPr>
          <p:nvPr/>
        </p:nvSpPr>
        <p:spPr bwMode="auto">
          <a:xfrm>
            <a:off x="1" y="6465095"/>
            <a:ext cx="884207" cy="377984"/>
          </a:xfrm>
          <a:prstGeom prst="rect">
            <a:avLst/>
          </a:prstGeom>
          <a:noFill/>
          <a:ln w="9525">
            <a:noFill/>
            <a:miter lim="800000"/>
            <a:headEnd/>
            <a:tailEnd/>
          </a:ln>
        </p:spPr>
        <p:txBody>
          <a:bodyPr wrap="none" lIns="100008" tIns="50004" rIns="100008" bIns="50004">
            <a:spAutoFit/>
          </a:bodyPr>
          <a:lstStyle/>
          <a:p>
            <a:r>
              <a:rPr lang="en-US">
                <a:solidFill>
                  <a:srgbClr val="990000"/>
                </a:solidFill>
              </a:rPr>
              <a:t>PERT….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three time durations?</a:t>
            </a:r>
          </a:p>
        </p:txBody>
      </p:sp>
      <p:sp>
        <p:nvSpPr>
          <p:cNvPr id="3" name="Content Placeholder 2"/>
          <p:cNvSpPr>
            <a:spLocks noGrp="1"/>
          </p:cNvSpPr>
          <p:nvPr>
            <p:ph idx="1"/>
          </p:nvPr>
        </p:nvSpPr>
        <p:spPr/>
        <p:txBody>
          <a:bodyPr/>
          <a:lstStyle/>
          <a:p>
            <a:r>
              <a:rPr lang="en-US" dirty="0"/>
              <a:t>Managers are able to estimate pessimistic, likely and optimistic times rather than mean and standard deviation.</a:t>
            </a:r>
          </a:p>
          <a:p>
            <a:r>
              <a:rPr lang="en-US" dirty="0"/>
              <a:t>Likely corresponds to the mode of the distribution.</a:t>
            </a:r>
          </a:p>
          <a:p>
            <a:r>
              <a:rPr lang="en-US" dirty="0"/>
              <a:t>Exact distribution can be used if available (not in this version).</a:t>
            </a:r>
          </a:p>
          <a:p>
            <a:endParaRPr lang="en-US" dirty="0"/>
          </a:p>
          <a:p>
            <a:r>
              <a:rPr lang="en-US" dirty="0"/>
              <a:t>The three time estimates are converted to the mean and standard deviation of the task duration</a:t>
            </a:r>
          </a:p>
          <a:p>
            <a:endParaRPr lang="en-US" dirty="0"/>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2400" dirty="0">
                <a:cs typeface="Arial" charset="0"/>
              </a:rPr>
              <a:t>MEAN = (MIN + 4*LIKELY + MAX)/6  due to </a:t>
            </a:r>
            <a:r>
              <a:rPr lang="en-US" sz="2400" b="1" dirty="0">
                <a:cs typeface="Arial" charset="0"/>
              </a:rPr>
              <a:t>beta distribution </a:t>
            </a:r>
            <a:r>
              <a:rPr lang="en-US" sz="2400" dirty="0">
                <a:cs typeface="Arial" charset="0"/>
              </a:rPr>
              <a:t>assumption.</a:t>
            </a:r>
            <a:endParaRPr lang="en-US" sz="24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2400" dirty="0">
                <a:cs typeface="Arial" charset="0"/>
              </a:rPr>
              <a:t> </a:t>
            </a:r>
            <a:endParaRPr lang="en-US" sz="2400" dirty="0">
              <a:latin typeface="Arial Narrow" pitchFamily="34" charset="0"/>
              <a:cs typeface="Times New Roman" pitchFamily="18" charset="0"/>
            </a:endParaRPr>
          </a:p>
          <a:p>
            <a:pPr>
              <a:tabLst>
                <a:tab pos="486150" algn="l"/>
                <a:tab pos="972299" algn="l"/>
                <a:tab pos="1458449" algn="l"/>
                <a:tab pos="2014049" algn="l"/>
                <a:tab pos="2500198" algn="l"/>
                <a:tab pos="2986348" algn="l"/>
                <a:tab pos="3472498" algn="l"/>
                <a:tab pos="4028097" algn="l"/>
                <a:tab pos="4514247" algn="l"/>
                <a:tab pos="5000396" algn="l"/>
                <a:tab pos="5486546" algn="l"/>
                <a:tab pos="5972696" algn="l"/>
              </a:tabLst>
            </a:pPr>
            <a:r>
              <a:rPr lang="en-US" sz="2400" dirty="0">
                <a:cs typeface="Arial" charset="0"/>
              </a:rPr>
              <a:t>STANDARD DEVIATION  (S.D.) = (MAX - MIN)/6</a:t>
            </a:r>
            <a:endParaRPr lang="en-US" sz="2400" dirty="0">
              <a:latin typeface="Arial Narrow" pitchFamily="34"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33</a:t>
            </a:fld>
            <a:endParaRPr lang="en-US"/>
          </a:p>
        </p:txBody>
      </p:sp>
      <p:sp>
        <p:nvSpPr>
          <p:cNvPr id="5" name="Text Box 3"/>
          <p:cNvSpPr txBox="1">
            <a:spLocks noChangeArrowheads="1"/>
          </p:cNvSpPr>
          <p:nvPr/>
        </p:nvSpPr>
        <p:spPr bwMode="auto">
          <a:xfrm>
            <a:off x="7932209" y="0"/>
            <a:ext cx="884207" cy="377984"/>
          </a:xfrm>
          <a:prstGeom prst="rect">
            <a:avLst/>
          </a:prstGeom>
          <a:noFill/>
          <a:ln w="9525">
            <a:noFill/>
            <a:miter lim="800000"/>
            <a:headEnd/>
            <a:tailEnd/>
          </a:ln>
        </p:spPr>
        <p:txBody>
          <a:bodyPr wrap="none" lIns="100008" tIns="50004" rIns="100008" bIns="50004">
            <a:spAutoFit/>
          </a:bodyPr>
          <a:lstStyle/>
          <a:p>
            <a:r>
              <a:rPr lang="en-US" dirty="0">
                <a:solidFill>
                  <a:srgbClr val="990000"/>
                </a:solidFill>
              </a:rPr>
              <a:t>PERT….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1"/>
          </p:nvPr>
        </p:nvSpPr>
        <p:spPr>
          <a:noFill/>
        </p:spPr>
        <p:txBody>
          <a:bodyPr/>
          <a:lstStyle/>
          <a:p>
            <a:pPr defTabSz="915004"/>
            <a:fld id="{3B408957-AF31-4B58-AB10-988A56181333}" type="slidenum">
              <a:rPr lang="en-US" smtClean="0"/>
              <a:pPr defTabSz="915004"/>
              <a:t>34</a:t>
            </a:fld>
            <a:endParaRPr lang="en-US" dirty="0"/>
          </a:p>
        </p:txBody>
      </p:sp>
      <p:sp>
        <p:nvSpPr>
          <p:cNvPr id="48131" name="Rectangle 1026"/>
          <p:cNvSpPr>
            <a:spLocks noGrp="1" noChangeArrowheads="1"/>
          </p:cNvSpPr>
          <p:nvPr>
            <p:ph type="title"/>
          </p:nvPr>
        </p:nvSpPr>
        <p:spPr/>
        <p:txBody>
          <a:bodyPr/>
          <a:lstStyle/>
          <a:p>
            <a:pPr eaLnBrk="1" hangingPunct="1"/>
            <a:r>
              <a:rPr lang="en-US"/>
              <a:t>Draw the network and find critical path</a:t>
            </a:r>
          </a:p>
        </p:txBody>
      </p:sp>
      <p:sp>
        <p:nvSpPr>
          <p:cNvPr id="48132" name="Rectangle 1027"/>
          <p:cNvSpPr>
            <a:spLocks noChangeArrowheads="1"/>
          </p:cNvSpPr>
          <p:nvPr/>
        </p:nvSpPr>
        <p:spPr bwMode="auto">
          <a:xfrm>
            <a:off x="0" y="2245179"/>
            <a:ext cx="0" cy="0"/>
          </a:xfrm>
          <a:prstGeom prst="rect">
            <a:avLst/>
          </a:prstGeom>
          <a:noFill/>
          <a:ln w="9525">
            <a:noFill/>
            <a:miter lim="800000"/>
            <a:headEnd/>
            <a:tailEnd/>
          </a:ln>
        </p:spPr>
        <p:txBody>
          <a:bodyPr lIns="100008" tIns="50004" rIns="100008" bIns="50004">
            <a:spAutoFit/>
          </a:bodyPr>
          <a:lstStyle/>
          <a:p>
            <a:endParaRPr lang="en-US"/>
          </a:p>
        </p:txBody>
      </p:sp>
      <p:sp>
        <p:nvSpPr>
          <p:cNvPr id="48134" name="Rectangle 1029"/>
          <p:cNvSpPr>
            <a:spLocks noChangeArrowheads="1"/>
          </p:cNvSpPr>
          <p:nvPr/>
        </p:nvSpPr>
        <p:spPr bwMode="auto">
          <a:xfrm>
            <a:off x="0" y="2245179"/>
            <a:ext cx="9144000" cy="901204"/>
          </a:xfrm>
          <a:prstGeom prst="rect">
            <a:avLst/>
          </a:prstGeom>
          <a:noFill/>
          <a:ln w="9525">
            <a:noFill/>
            <a:miter lim="800000"/>
            <a:headEnd/>
            <a:tailEnd/>
          </a:ln>
        </p:spPr>
        <p:txBody>
          <a:bodyPr lIns="100008" tIns="50004" rIns="100008" bIns="50004">
            <a:spAutoFit/>
          </a:bodyPr>
          <a:lstStyle/>
          <a:p>
            <a:br>
              <a:rPr lang="en-US" sz="2600" dirty="0">
                <a:latin typeface="Arial Narrow" pitchFamily="34" charset="0"/>
              </a:rPr>
            </a:br>
            <a:endParaRPr lang="en-US" sz="2600" dirty="0">
              <a:latin typeface="Arial Narrow" pitchFamily="34" charset="0"/>
            </a:endParaRPr>
          </a:p>
        </p:txBody>
      </p:sp>
      <p:sp>
        <p:nvSpPr>
          <p:cNvPr id="48135" name="Text Box 3"/>
          <p:cNvSpPr txBox="1">
            <a:spLocks noChangeArrowheads="1"/>
          </p:cNvSpPr>
          <p:nvPr/>
        </p:nvSpPr>
        <p:spPr bwMode="auto">
          <a:xfrm>
            <a:off x="7932209" y="0"/>
            <a:ext cx="884207" cy="377984"/>
          </a:xfrm>
          <a:prstGeom prst="rect">
            <a:avLst/>
          </a:prstGeom>
          <a:noFill/>
          <a:ln w="9525">
            <a:noFill/>
            <a:miter lim="800000"/>
            <a:headEnd/>
            <a:tailEnd/>
          </a:ln>
        </p:spPr>
        <p:txBody>
          <a:bodyPr wrap="none" lIns="100008" tIns="50004" rIns="100008" bIns="50004">
            <a:spAutoFit/>
          </a:bodyPr>
          <a:lstStyle/>
          <a:p>
            <a:r>
              <a:rPr lang="en-US" dirty="0">
                <a:solidFill>
                  <a:srgbClr val="990000"/>
                </a:solidFill>
              </a:rPr>
              <a:t>PERT….</a:t>
            </a:r>
          </a:p>
        </p:txBody>
      </p:sp>
      <p:grpSp>
        <p:nvGrpSpPr>
          <p:cNvPr id="74756" name="Group 4"/>
          <p:cNvGrpSpPr>
            <a:grpSpLocks noChangeAspect="1"/>
          </p:cNvGrpSpPr>
          <p:nvPr/>
        </p:nvGrpSpPr>
        <p:grpSpPr bwMode="auto">
          <a:xfrm>
            <a:off x="479425" y="1898650"/>
            <a:ext cx="8185150" cy="3060700"/>
            <a:chOff x="302" y="1196"/>
            <a:chExt cx="5156" cy="1928"/>
          </a:xfrm>
        </p:grpSpPr>
        <p:sp>
          <p:nvSpPr>
            <p:cNvPr id="74755" name="AutoShape 3"/>
            <p:cNvSpPr>
              <a:spLocks noChangeAspect="1" noChangeArrowheads="1" noTextEdit="1"/>
            </p:cNvSpPr>
            <p:nvPr/>
          </p:nvSpPr>
          <p:spPr bwMode="auto">
            <a:xfrm>
              <a:off x="302" y="1196"/>
              <a:ext cx="5156" cy="19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757" name="Freeform 5"/>
            <p:cNvSpPr>
              <a:spLocks/>
            </p:cNvSpPr>
            <p:nvPr/>
          </p:nvSpPr>
          <p:spPr bwMode="auto">
            <a:xfrm>
              <a:off x="841" y="1838"/>
              <a:ext cx="340" cy="340"/>
            </a:xfrm>
            <a:custGeom>
              <a:avLst/>
              <a:gdLst/>
              <a:ahLst/>
              <a:cxnLst>
                <a:cxn ang="0">
                  <a:pos x="1" y="305"/>
                </a:cxn>
                <a:cxn ang="0">
                  <a:pos x="10" y="260"/>
                </a:cxn>
                <a:cxn ang="0">
                  <a:pos x="23" y="217"/>
                </a:cxn>
                <a:cxn ang="0">
                  <a:pos x="41" y="177"/>
                </a:cxn>
                <a:cxn ang="0">
                  <a:pos x="58" y="150"/>
                </a:cxn>
                <a:cxn ang="0">
                  <a:pos x="84" y="115"/>
                </a:cxn>
                <a:cxn ang="0">
                  <a:pos x="115" y="85"/>
                </a:cxn>
                <a:cxn ang="0">
                  <a:pos x="150" y="59"/>
                </a:cxn>
                <a:cxn ang="0">
                  <a:pos x="178" y="41"/>
                </a:cxn>
                <a:cxn ang="0">
                  <a:pos x="218" y="22"/>
                </a:cxn>
                <a:cxn ang="0">
                  <a:pos x="259" y="10"/>
                </a:cxn>
                <a:cxn ang="0">
                  <a:pos x="304" y="2"/>
                </a:cxn>
                <a:cxn ang="0">
                  <a:pos x="339" y="0"/>
                </a:cxn>
                <a:cxn ang="0">
                  <a:pos x="385" y="3"/>
                </a:cxn>
                <a:cxn ang="0">
                  <a:pos x="430" y="13"/>
                </a:cxn>
                <a:cxn ang="0">
                  <a:pos x="471" y="27"/>
                </a:cxn>
                <a:cxn ang="0">
                  <a:pos x="501" y="41"/>
                </a:cxn>
                <a:cxn ang="0">
                  <a:pos x="539" y="64"/>
                </a:cxn>
                <a:cxn ang="0">
                  <a:pos x="572" y="93"/>
                </a:cxn>
                <a:cxn ang="0">
                  <a:pos x="602" y="124"/>
                </a:cxn>
                <a:cxn ang="0">
                  <a:pos x="622" y="150"/>
                </a:cxn>
                <a:cxn ang="0">
                  <a:pos x="643" y="187"/>
                </a:cxn>
                <a:cxn ang="0">
                  <a:pos x="661" y="228"/>
                </a:cxn>
                <a:cxn ang="0">
                  <a:pos x="673" y="271"/>
                </a:cxn>
                <a:cxn ang="0">
                  <a:pos x="678" y="305"/>
                </a:cxn>
                <a:cxn ang="0">
                  <a:pos x="680" y="351"/>
                </a:cxn>
                <a:cxn ang="0">
                  <a:pos x="675" y="397"/>
                </a:cxn>
                <a:cxn ang="0">
                  <a:pos x="665" y="440"/>
                </a:cxn>
                <a:cxn ang="0">
                  <a:pos x="653" y="472"/>
                </a:cxn>
                <a:cxn ang="0">
                  <a:pos x="633" y="510"/>
                </a:cxn>
                <a:cxn ang="0">
                  <a:pos x="608" y="547"/>
                </a:cxn>
                <a:cxn ang="0">
                  <a:pos x="580" y="580"/>
                </a:cxn>
                <a:cxn ang="0">
                  <a:pos x="556" y="601"/>
                </a:cxn>
                <a:cxn ang="0">
                  <a:pos x="521" y="627"/>
                </a:cxn>
                <a:cxn ang="0">
                  <a:pos x="483" y="647"/>
                </a:cxn>
                <a:cxn ang="0">
                  <a:pos x="440" y="663"/>
                </a:cxn>
                <a:cxn ang="0">
                  <a:pos x="408" y="671"/>
                </a:cxn>
                <a:cxn ang="0">
                  <a:pos x="362" y="678"/>
                </a:cxn>
                <a:cxn ang="0">
                  <a:pos x="316" y="678"/>
                </a:cxn>
                <a:cxn ang="0">
                  <a:pos x="271" y="671"/>
                </a:cxn>
                <a:cxn ang="0">
                  <a:pos x="238" y="663"/>
                </a:cxn>
                <a:cxn ang="0">
                  <a:pos x="197" y="647"/>
                </a:cxn>
                <a:cxn ang="0">
                  <a:pos x="158" y="627"/>
                </a:cxn>
                <a:cxn ang="0">
                  <a:pos x="124" y="601"/>
                </a:cxn>
                <a:cxn ang="0">
                  <a:pos x="99" y="580"/>
                </a:cxn>
                <a:cxn ang="0">
                  <a:pos x="71" y="547"/>
                </a:cxn>
                <a:cxn ang="0">
                  <a:pos x="46" y="510"/>
                </a:cxn>
                <a:cxn ang="0">
                  <a:pos x="26" y="472"/>
                </a:cxn>
                <a:cxn ang="0">
                  <a:pos x="16" y="440"/>
                </a:cxn>
                <a:cxn ang="0">
                  <a:pos x="5" y="397"/>
                </a:cxn>
                <a:cxn ang="0">
                  <a:pos x="0" y="351"/>
                </a:cxn>
              </a:cxnLst>
              <a:rect l="0" t="0" r="r" b="b"/>
              <a:pathLst>
                <a:path w="680" h="679">
                  <a:moveTo>
                    <a:pt x="0" y="340"/>
                  </a:moveTo>
                  <a:lnTo>
                    <a:pt x="0" y="327"/>
                  </a:lnTo>
                  <a:lnTo>
                    <a:pt x="1" y="316"/>
                  </a:lnTo>
                  <a:lnTo>
                    <a:pt x="1" y="305"/>
                  </a:lnTo>
                  <a:lnTo>
                    <a:pt x="1" y="305"/>
                  </a:lnTo>
                  <a:lnTo>
                    <a:pt x="3" y="293"/>
                  </a:lnTo>
                  <a:lnTo>
                    <a:pt x="5" y="282"/>
                  </a:lnTo>
                  <a:lnTo>
                    <a:pt x="8" y="271"/>
                  </a:lnTo>
                  <a:lnTo>
                    <a:pt x="8" y="271"/>
                  </a:lnTo>
                  <a:lnTo>
                    <a:pt x="10" y="260"/>
                  </a:lnTo>
                  <a:lnTo>
                    <a:pt x="13" y="249"/>
                  </a:lnTo>
                  <a:lnTo>
                    <a:pt x="16" y="239"/>
                  </a:lnTo>
                  <a:lnTo>
                    <a:pt x="16" y="239"/>
                  </a:lnTo>
                  <a:lnTo>
                    <a:pt x="19" y="228"/>
                  </a:lnTo>
                  <a:lnTo>
                    <a:pt x="23" y="217"/>
                  </a:lnTo>
                  <a:lnTo>
                    <a:pt x="26" y="207"/>
                  </a:lnTo>
                  <a:lnTo>
                    <a:pt x="26" y="207"/>
                  </a:lnTo>
                  <a:lnTo>
                    <a:pt x="31" y="198"/>
                  </a:lnTo>
                  <a:lnTo>
                    <a:pt x="36" y="187"/>
                  </a:lnTo>
                  <a:lnTo>
                    <a:pt x="41" y="177"/>
                  </a:lnTo>
                  <a:lnTo>
                    <a:pt x="41" y="177"/>
                  </a:lnTo>
                  <a:lnTo>
                    <a:pt x="46" y="167"/>
                  </a:lnTo>
                  <a:lnTo>
                    <a:pt x="53" y="159"/>
                  </a:lnTo>
                  <a:lnTo>
                    <a:pt x="58" y="150"/>
                  </a:lnTo>
                  <a:lnTo>
                    <a:pt x="58" y="150"/>
                  </a:lnTo>
                  <a:lnTo>
                    <a:pt x="64" y="140"/>
                  </a:lnTo>
                  <a:lnTo>
                    <a:pt x="71" y="132"/>
                  </a:lnTo>
                  <a:lnTo>
                    <a:pt x="77" y="124"/>
                  </a:lnTo>
                  <a:lnTo>
                    <a:pt x="77" y="124"/>
                  </a:lnTo>
                  <a:lnTo>
                    <a:pt x="84" y="115"/>
                  </a:lnTo>
                  <a:lnTo>
                    <a:pt x="92" y="107"/>
                  </a:lnTo>
                  <a:lnTo>
                    <a:pt x="99" y="99"/>
                  </a:lnTo>
                  <a:lnTo>
                    <a:pt x="99" y="99"/>
                  </a:lnTo>
                  <a:lnTo>
                    <a:pt x="107" y="93"/>
                  </a:lnTo>
                  <a:lnTo>
                    <a:pt x="115" y="85"/>
                  </a:lnTo>
                  <a:lnTo>
                    <a:pt x="124" y="78"/>
                  </a:lnTo>
                  <a:lnTo>
                    <a:pt x="124" y="78"/>
                  </a:lnTo>
                  <a:lnTo>
                    <a:pt x="132" y="70"/>
                  </a:lnTo>
                  <a:lnTo>
                    <a:pt x="140" y="64"/>
                  </a:lnTo>
                  <a:lnTo>
                    <a:pt x="150" y="59"/>
                  </a:lnTo>
                  <a:lnTo>
                    <a:pt x="150" y="59"/>
                  </a:lnTo>
                  <a:lnTo>
                    <a:pt x="158" y="53"/>
                  </a:lnTo>
                  <a:lnTo>
                    <a:pt x="168" y="46"/>
                  </a:lnTo>
                  <a:lnTo>
                    <a:pt x="178" y="41"/>
                  </a:lnTo>
                  <a:lnTo>
                    <a:pt x="178" y="41"/>
                  </a:lnTo>
                  <a:lnTo>
                    <a:pt x="187" y="37"/>
                  </a:lnTo>
                  <a:lnTo>
                    <a:pt x="197" y="32"/>
                  </a:lnTo>
                  <a:lnTo>
                    <a:pt x="206" y="27"/>
                  </a:lnTo>
                  <a:lnTo>
                    <a:pt x="206" y="27"/>
                  </a:lnTo>
                  <a:lnTo>
                    <a:pt x="218" y="22"/>
                  </a:lnTo>
                  <a:lnTo>
                    <a:pt x="228" y="19"/>
                  </a:lnTo>
                  <a:lnTo>
                    <a:pt x="238" y="16"/>
                  </a:lnTo>
                  <a:lnTo>
                    <a:pt x="238" y="16"/>
                  </a:lnTo>
                  <a:lnTo>
                    <a:pt x="249" y="13"/>
                  </a:lnTo>
                  <a:lnTo>
                    <a:pt x="259" y="10"/>
                  </a:lnTo>
                  <a:lnTo>
                    <a:pt x="271" y="8"/>
                  </a:lnTo>
                  <a:lnTo>
                    <a:pt x="271" y="8"/>
                  </a:lnTo>
                  <a:lnTo>
                    <a:pt x="283" y="5"/>
                  </a:lnTo>
                  <a:lnTo>
                    <a:pt x="292" y="3"/>
                  </a:lnTo>
                  <a:lnTo>
                    <a:pt x="304" y="2"/>
                  </a:lnTo>
                  <a:lnTo>
                    <a:pt x="304" y="2"/>
                  </a:lnTo>
                  <a:lnTo>
                    <a:pt x="316" y="2"/>
                  </a:lnTo>
                  <a:lnTo>
                    <a:pt x="327" y="0"/>
                  </a:lnTo>
                  <a:lnTo>
                    <a:pt x="339" y="0"/>
                  </a:lnTo>
                  <a:lnTo>
                    <a:pt x="339" y="0"/>
                  </a:lnTo>
                  <a:lnTo>
                    <a:pt x="350" y="0"/>
                  </a:lnTo>
                  <a:lnTo>
                    <a:pt x="362" y="2"/>
                  </a:lnTo>
                  <a:lnTo>
                    <a:pt x="374" y="2"/>
                  </a:lnTo>
                  <a:lnTo>
                    <a:pt x="374" y="2"/>
                  </a:lnTo>
                  <a:lnTo>
                    <a:pt x="385" y="3"/>
                  </a:lnTo>
                  <a:lnTo>
                    <a:pt x="397" y="5"/>
                  </a:lnTo>
                  <a:lnTo>
                    <a:pt x="408" y="8"/>
                  </a:lnTo>
                  <a:lnTo>
                    <a:pt x="408" y="8"/>
                  </a:lnTo>
                  <a:lnTo>
                    <a:pt x="418" y="10"/>
                  </a:lnTo>
                  <a:lnTo>
                    <a:pt x="430" y="13"/>
                  </a:lnTo>
                  <a:lnTo>
                    <a:pt x="440" y="16"/>
                  </a:lnTo>
                  <a:lnTo>
                    <a:pt x="440" y="16"/>
                  </a:lnTo>
                  <a:lnTo>
                    <a:pt x="451" y="19"/>
                  </a:lnTo>
                  <a:lnTo>
                    <a:pt x="461" y="22"/>
                  </a:lnTo>
                  <a:lnTo>
                    <a:pt x="471" y="27"/>
                  </a:lnTo>
                  <a:lnTo>
                    <a:pt x="471" y="27"/>
                  </a:lnTo>
                  <a:lnTo>
                    <a:pt x="483" y="32"/>
                  </a:lnTo>
                  <a:lnTo>
                    <a:pt x="493" y="37"/>
                  </a:lnTo>
                  <a:lnTo>
                    <a:pt x="501" y="41"/>
                  </a:lnTo>
                  <a:lnTo>
                    <a:pt x="501" y="41"/>
                  </a:lnTo>
                  <a:lnTo>
                    <a:pt x="511" y="46"/>
                  </a:lnTo>
                  <a:lnTo>
                    <a:pt x="521" y="53"/>
                  </a:lnTo>
                  <a:lnTo>
                    <a:pt x="529" y="59"/>
                  </a:lnTo>
                  <a:lnTo>
                    <a:pt x="529" y="59"/>
                  </a:lnTo>
                  <a:lnTo>
                    <a:pt x="539" y="64"/>
                  </a:lnTo>
                  <a:lnTo>
                    <a:pt x="547" y="70"/>
                  </a:lnTo>
                  <a:lnTo>
                    <a:pt x="556" y="78"/>
                  </a:lnTo>
                  <a:lnTo>
                    <a:pt x="556" y="78"/>
                  </a:lnTo>
                  <a:lnTo>
                    <a:pt x="564" y="85"/>
                  </a:lnTo>
                  <a:lnTo>
                    <a:pt x="572" y="93"/>
                  </a:lnTo>
                  <a:lnTo>
                    <a:pt x="580" y="99"/>
                  </a:lnTo>
                  <a:lnTo>
                    <a:pt x="580" y="99"/>
                  </a:lnTo>
                  <a:lnTo>
                    <a:pt x="587" y="107"/>
                  </a:lnTo>
                  <a:lnTo>
                    <a:pt x="595" y="115"/>
                  </a:lnTo>
                  <a:lnTo>
                    <a:pt x="602" y="124"/>
                  </a:lnTo>
                  <a:lnTo>
                    <a:pt x="602" y="124"/>
                  </a:lnTo>
                  <a:lnTo>
                    <a:pt x="608" y="132"/>
                  </a:lnTo>
                  <a:lnTo>
                    <a:pt x="615" y="140"/>
                  </a:lnTo>
                  <a:lnTo>
                    <a:pt x="622" y="150"/>
                  </a:lnTo>
                  <a:lnTo>
                    <a:pt x="622" y="150"/>
                  </a:lnTo>
                  <a:lnTo>
                    <a:pt x="627" y="159"/>
                  </a:lnTo>
                  <a:lnTo>
                    <a:pt x="633" y="167"/>
                  </a:lnTo>
                  <a:lnTo>
                    <a:pt x="638" y="177"/>
                  </a:lnTo>
                  <a:lnTo>
                    <a:pt x="638" y="177"/>
                  </a:lnTo>
                  <a:lnTo>
                    <a:pt x="643" y="187"/>
                  </a:lnTo>
                  <a:lnTo>
                    <a:pt x="648" y="198"/>
                  </a:lnTo>
                  <a:lnTo>
                    <a:pt x="653" y="207"/>
                  </a:lnTo>
                  <a:lnTo>
                    <a:pt x="653" y="207"/>
                  </a:lnTo>
                  <a:lnTo>
                    <a:pt x="656" y="217"/>
                  </a:lnTo>
                  <a:lnTo>
                    <a:pt x="661" y="228"/>
                  </a:lnTo>
                  <a:lnTo>
                    <a:pt x="665" y="239"/>
                  </a:lnTo>
                  <a:lnTo>
                    <a:pt x="665" y="239"/>
                  </a:lnTo>
                  <a:lnTo>
                    <a:pt x="668" y="249"/>
                  </a:lnTo>
                  <a:lnTo>
                    <a:pt x="670" y="260"/>
                  </a:lnTo>
                  <a:lnTo>
                    <a:pt x="673" y="271"/>
                  </a:lnTo>
                  <a:lnTo>
                    <a:pt x="673" y="271"/>
                  </a:lnTo>
                  <a:lnTo>
                    <a:pt x="675" y="282"/>
                  </a:lnTo>
                  <a:lnTo>
                    <a:pt x="676" y="293"/>
                  </a:lnTo>
                  <a:lnTo>
                    <a:pt x="678" y="305"/>
                  </a:lnTo>
                  <a:lnTo>
                    <a:pt x="678" y="305"/>
                  </a:lnTo>
                  <a:lnTo>
                    <a:pt x="678" y="316"/>
                  </a:lnTo>
                  <a:lnTo>
                    <a:pt x="680" y="327"/>
                  </a:lnTo>
                  <a:lnTo>
                    <a:pt x="680" y="340"/>
                  </a:lnTo>
                  <a:lnTo>
                    <a:pt x="680" y="340"/>
                  </a:lnTo>
                  <a:lnTo>
                    <a:pt x="680" y="351"/>
                  </a:lnTo>
                  <a:lnTo>
                    <a:pt x="678" y="362"/>
                  </a:lnTo>
                  <a:lnTo>
                    <a:pt x="678" y="375"/>
                  </a:lnTo>
                  <a:lnTo>
                    <a:pt x="678" y="375"/>
                  </a:lnTo>
                  <a:lnTo>
                    <a:pt x="676" y="386"/>
                  </a:lnTo>
                  <a:lnTo>
                    <a:pt x="675" y="397"/>
                  </a:lnTo>
                  <a:lnTo>
                    <a:pt x="673" y="408"/>
                  </a:lnTo>
                  <a:lnTo>
                    <a:pt x="673" y="408"/>
                  </a:lnTo>
                  <a:lnTo>
                    <a:pt x="670" y="419"/>
                  </a:lnTo>
                  <a:lnTo>
                    <a:pt x="668" y="431"/>
                  </a:lnTo>
                  <a:lnTo>
                    <a:pt x="665" y="440"/>
                  </a:lnTo>
                  <a:lnTo>
                    <a:pt x="665" y="440"/>
                  </a:lnTo>
                  <a:lnTo>
                    <a:pt x="661" y="451"/>
                  </a:lnTo>
                  <a:lnTo>
                    <a:pt x="656" y="461"/>
                  </a:lnTo>
                  <a:lnTo>
                    <a:pt x="653" y="472"/>
                  </a:lnTo>
                  <a:lnTo>
                    <a:pt x="653" y="472"/>
                  </a:lnTo>
                  <a:lnTo>
                    <a:pt x="648" y="482"/>
                  </a:lnTo>
                  <a:lnTo>
                    <a:pt x="643" y="491"/>
                  </a:lnTo>
                  <a:lnTo>
                    <a:pt x="638" y="501"/>
                  </a:lnTo>
                  <a:lnTo>
                    <a:pt x="638" y="501"/>
                  </a:lnTo>
                  <a:lnTo>
                    <a:pt x="633" y="510"/>
                  </a:lnTo>
                  <a:lnTo>
                    <a:pt x="627" y="520"/>
                  </a:lnTo>
                  <a:lnTo>
                    <a:pt x="622" y="529"/>
                  </a:lnTo>
                  <a:lnTo>
                    <a:pt x="622" y="529"/>
                  </a:lnTo>
                  <a:lnTo>
                    <a:pt x="615" y="539"/>
                  </a:lnTo>
                  <a:lnTo>
                    <a:pt x="608" y="547"/>
                  </a:lnTo>
                  <a:lnTo>
                    <a:pt x="602" y="555"/>
                  </a:lnTo>
                  <a:lnTo>
                    <a:pt x="602" y="555"/>
                  </a:lnTo>
                  <a:lnTo>
                    <a:pt x="595" y="564"/>
                  </a:lnTo>
                  <a:lnTo>
                    <a:pt x="587" y="572"/>
                  </a:lnTo>
                  <a:lnTo>
                    <a:pt x="580" y="580"/>
                  </a:lnTo>
                  <a:lnTo>
                    <a:pt x="580" y="580"/>
                  </a:lnTo>
                  <a:lnTo>
                    <a:pt x="572" y="587"/>
                  </a:lnTo>
                  <a:lnTo>
                    <a:pt x="564" y="595"/>
                  </a:lnTo>
                  <a:lnTo>
                    <a:pt x="556" y="601"/>
                  </a:lnTo>
                  <a:lnTo>
                    <a:pt x="556" y="601"/>
                  </a:lnTo>
                  <a:lnTo>
                    <a:pt x="547" y="609"/>
                  </a:lnTo>
                  <a:lnTo>
                    <a:pt x="539" y="615"/>
                  </a:lnTo>
                  <a:lnTo>
                    <a:pt x="529" y="620"/>
                  </a:lnTo>
                  <a:lnTo>
                    <a:pt x="529" y="620"/>
                  </a:lnTo>
                  <a:lnTo>
                    <a:pt x="521" y="627"/>
                  </a:lnTo>
                  <a:lnTo>
                    <a:pt x="511" y="633"/>
                  </a:lnTo>
                  <a:lnTo>
                    <a:pt x="501" y="638"/>
                  </a:lnTo>
                  <a:lnTo>
                    <a:pt x="501" y="638"/>
                  </a:lnTo>
                  <a:lnTo>
                    <a:pt x="493" y="643"/>
                  </a:lnTo>
                  <a:lnTo>
                    <a:pt x="483" y="647"/>
                  </a:lnTo>
                  <a:lnTo>
                    <a:pt x="471" y="652"/>
                  </a:lnTo>
                  <a:lnTo>
                    <a:pt x="471" y="652"/>
                  </a:lnTo>
                  <a:lnTo>
                    <a:pt x="461" y="657"/>
                  </a:lnTo>
                  <a:lnTo>
                    <a:pt x="451" y="660"/>
                  </a:lnTo>
                  <a:lnTo>
                    <a:pt x="440" y="663"/>
                  </a:lnTo>
                  <a:lnTo>
                    <a:pt x="440" y="663"/>
                  </a:lnTo>
                  <a:lnTo>
                    <a:pt x="430" y="666"/>
                  </a:lnTo>
                  <a:lnTo>
                    <a:pt x="418" y="670"/>
                  </a:lnTo>
                  <a:lnTo>
                    <a:pt x="408" y="671"/>
                  </a:lnTo>
                  <a:lnTo>
                    <a:pt x="408" y="671"/>
                  </a:lnTo>
                  <a:lnTo>
                    <a:pt x="397" y="674"/>
                  </a:lnTo>
                  <a:lnTo>
                    <a:pt x="385" y="676"/>
                  </a:lnTo>
                  <a:lnTo>
                    <a:pt x="374" y="678"/>
                  </a:lnTo>
                  <a:lnTo>
                    <a:pt x="374" y="678"/>
                  </a:lnTo>
                  <a:lnTo>
                    <a:pt x="362" y="678"/>
                  </a:lnTo>
                  <a:lnTo>
                    <a:pt x="350" y="679"/>
                  </a:lnTo>
                  <a:lnTo>
                    <a:pt x="339" y="679"/>
                  </a:lnTo>
                  <a:lnTo>
                    <a:pt x="339" y="679"/>
                  </a:lnTo>
                  <a:lnTo>
                    <a:pt x="327" y="679"/>
                  </a:lnTo>
                  <a:lnTo>
                    <a:pt x="316" y="678"/>
                  </a:lnTo>
                  <a:lnTo>
                    <a:pt x="304" y="678"/>
                  </a:lnTo>
                  <a:lnTo>
                    <a:pt x="304" y="678"/>
                  </a:lnTo>
                  <a:lnTo>
                    <a:pt x="292" y="676"/>
                  </a:lnTo>
                  <a:lnTo>
                    <a:pt x="283" y="674"/>
                  </a:lnTo>
                  <a:lnTo>
                    <a:pt x="271" y="671"/>
                  </a:lnTo>
                  <a:lnTo>
                    <a:pt x="271" y="671"/>
                  </a:lnTo>
                  <a:lnTo>
                    <a:pt x="259" y="670"/>
                  </a:lnTo>
                  <a:lnTo>
                    <a:pt x="249" y="666"/>
                  </a:lnTo>
                  <a:lnTo>
                    <a:pt x="238" y="663"/>
                  </a:lnTo>
                  <a:lnTo>
                    <a:pt x="238" y="663"/>
                  </a:lnTo>
                  <a:lnTo>
                    <a:pt x="228" y="660"/>
                  </a:lnTo>
                  <a:lnTo>
                    <a:pt x="218" y="657"/>
                  </a:lnTo>
                  <a:lnTo>
                    <a:pt x="206" y="652"/>
                  </a:lnTo>
                  <a:lnTo>
                    <a:pt x="206" y="652"/>
                  </a:lnTo>
                  <a:lnTo>
                    <a:pt x="197" y="647"/>
                  </a:lnTo>
                  <a:lnTo>
                    <a:pt x="187" y="643"/>
                  </a:lnTo>
                  <a:lnTo>
                    <a:pt x="178" y="638"/>
                  </a:lnTo>
                  <a:lnTo>
                    <a:pt x="178" y="638"/>
                  </a:lnTo>
                  <a:lnTo>
                    <a:pt x="168" y="633"/>
                  </a:lnTo>
                  <a:lnTo>
                    <a:pt x="158" y="627"/>
                  </a:lnTo>
                  <a:lnTo>
                    <a:pt x="150" y="620"/>
                  </a:lnTo>
                  <a:lnTo>
                    <a:pt x="150" y="620"/>
                  </a:lnTo>
                  <a:lnTo>
                    <a:pt x="140" y="615"/>
                  </a:lnTo>
                  <a:lnTo>
                    <a:pt x="132" y="609"/>
                  </a:lnTo>
                  <a:lnTo>
                    <a:pt x="124" y="601"/>
                  </a:lnTo>
                  <a:lnTo>
                    <a:pt x="124" y="601"/>
                  </a:lnTo>
                  <a:lnTo>
                    <a:pt x="115" y="595"/>
                  </a:lnTo>
                  <a:lnTo>
                    <a:pt x="107" y="587"/>
                  </a:lnTo>
                  <a:lnTo>
                    <a:pt x="99" y="580"/>
                  </a:lnTo>
                  <a:lnTo>
                    <a:pt x="99" y="580"/>
                  </a:lnTo>
                  <a:lnTo>
                    <a:pt x="92" y="572"/>
                  </a:lnTo>
                  <a:lnTo>
                    <a:pt x="84" y="564"/>
                  </a:lnTo>
                  <a:lnTo>
                    <a:pt x="77" y="555"/>
                  </a:lnTo>
                  <a:lnTo>
                    <a:pt x="77" y="555"/>
                  </a:lnTo>
                  <a:lnTo>
                    <a:pt x="71" y="547"/>
                  </a:lnTo>
                  <a:lnTo>
                    <a:pt x="64" y="539"/>
                  </a:lnTo>
                  <a:lnTo>
                    <a:pt x="58" y="529"/>
                  </a:lnTo>
                  <a:lnTo>
                    <a:pt x="58" y="529"/>
                  </a:lnTo>
                  <a:lnTo>
                    <a:pt x="53" y="520"/>
                  </a:lnTo>
                  <a:lnTo>
                    <a:pt x="46" y="510"/>
                  </a:lnTo>
                  <a:lnTo>
                    <a:pt x="41" y="501"/>
                  </a:lnTo>
                  <a:lnTo>
                    <a:pt x="41" y="501"/>
                  </a:lnTo>
                  <a:lnTo>
                    <a:pt x="36" y="491"/>
                  </a:lnTo>
                  <a:lnTo>
                    <a:pt x="31" y="482"/>
                  </a:lnTo>
                  <a:lnTo>
                    <a:pt x="26" y="472"/>
                  </a:lnTo>
                  <a:lnTo>
                    <a:pt x="26" y="472"/>
                  </a:lnTo>
                  <a:lnTo>
                    <a:pt x="23" y="461"/>
                  </a:lnTo>
                  <a:lnTo>
                    <a:pt x="19" y="451"/>
                  </a:lnTo>
                  <a:lnTo>
                    <a:pt x="16" y="440"/>
                  </a:lnTo>
                  <a:lnTo>
                    <a:pt x="16" y="440"/>
                  </a:lnTo>
                  <a:lnTo>
                    <a:pt x="13" y="431"/>
                  </a:lnTo>
                  <a:lnTo>
                    <a:pt x="10" y="419"/>
                  </a:lnTo>
                  <a:lnTo>
                    <a:pt x="8" y="408"/>
                  </a:lnTo>
                  <a:lnTo>
                    <a:pt x="8" y="408"/>
                  </a:lnTo>
                  <a:lnTo>
                    <a:pt x="5" y="397"/>
                  </a:lnTo>
                  <a:lnTo>
                    <a:pt x="3" y="386"/>
                  </a:lnTo>
                  <a:lnTo>
                    <a:pt x="1" y="375"/>
                  </a:lnTo>
                  <a:lnTo>
                    <a:pt x="1" y="375"/>
                  </a:lnTo>
                  <a:lnTo>
                    <a:pt x="1" y="362"/>
                  </a:lnTo>
                  <a:lnTo>
                    <a:pt x="0" y="351"/>
                  </a:lnTo>
                  <a:lnTo>
                    <a:pt x="0" y="340"/>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58" name="Line 6"/>
            <p:cNvSpPr>
              <a:spLocks noChangeShapeType="1"/>
            </p:cNvSpPr>
            <p:nvPr/>
          </p:nvSpPr>
          <p:spPr bwMode="auto">
            <a:xfrm>
              <a:off x="1237" y="2026"/>
              <a:ext cx="717" cy="1"/>
            </a:xfrm>
            <a:prstGeom prst="line">
              <a:avLst/>
            </a:pr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59" name="Freeform 7"/>
            <p:cNvSpPr>
              <a:spLocks/>
            </p:cNvSpPr>
            <p:nvPr/>
          </p:nvSpPr>
          <p:spPr bwMode="auto">
            <a:xfrm>
              <a:off x="1886" y="1993"/>
              <a:ext cx="68" cy="33"/>
            </a:xfrm>
            <a:custGeom>
              <a:avLst/>
              <a:gdLst/>
              <a:ahLst/>
              <a:cxnLst>
                <a:cxn ang="0">
                  <a:pos x="138" y="65"/>
                </a:cxn>
                <a:cxn ang="0">
                  <a:pos x="0" y="0"/>
                </a:cxn>
                <a:cxn ang="0">
                  <a:pos x="0" y="65"/>
                </a:cxn>
                <a:cxn ang="0">
                  <a:pos x="138" y="65"/>
                </a:cxn>
              </a:cxnLst>
              <a:rect l="0" t="0" r="r" b="b"/>
              <a:pathLst>
                <a:path w="138" h="65">
                  <a:moveTo>
                    <a:pt x="138" y="65"/>
                  </a:moveTo>
                  <a:lnTo>
                    <a:pt x="0" y="0"/>
                  </a:lnTo>
                  <a:lnTo>
                    <a:pt x="0" y="65"/>
                  </a:lnTo>
                  <a:lnTo>
                    <a:pt x="138" y="65"/>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60" name="Freeform 8"/>
            <p:cNvSpPr>
              <a:spLocks/>
            </p:cNvSpPr>
            <p:nvPr/>
          </p:nvSpPr>
          <p:spPr bwMode="auto">
            <a:xfrm>
              <a:off x="1886" y="2026"/>
              <a:ext cx="68" cy="34"/>
            </a:xfrm>
            <a:custGeom>
              <a:avLst/>
              <a:gdLst/>
              <a:ahLst/>
              <a:cxnLst>
                <a:cxn ang="0">
                  <a:pos x="138" y="0"/>
                </a:cxn>
                <a:cxn ang="0">
                  <a:pos x="0" y="67"/>
                </a:cxn>
                <a:cxn ang="0">
                  <a:pos x="0" y="0"/>
                </a:cxn>
                <a:cxn ang="0">
                  <a:pos x="138" y="0"/>
                </a:cxn>
              </a:cxnLst>
              <a:rect l="0" t="0" r="r" b="b"/>
              <a:pathLst>
                <a:path w="138" h="67">
                  <a:moveTo>
                    <a:pt x="138" y="0"/>
                  </a:moveTo>
                  <a:lnTo>
                    <a:pt x="0" y="67"/>
                  </a:lnTo>
                  <a:lnTo>
                    <a:pt x="0" y="0"/>
                  </a:lnTo>
                  <a:lnTo>
                    <a:pt x="138" y="0"/>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61" name="Line 9"/>
            <p:cNvSpPr>
              <a:spLocks noChangeShapeType="1"/>
            </p:cNvSpPr>
            <p:nvPr/>
          </p:nvSpPr>
          <p:spPr bwMode="auto">
            <a:xfrm flipV="1">
              <a:off x="1115" y="1511"/>
              <a:ext cx="510" cy="353"/>
            </a:xfrm>
            <a:prstGeom prst="line">
              <a:avLst/>
            </a:pr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62" name="Freeform 10"/>
            <p:cNvSpPr>
              <a:spLocks/>
            </p:cNvSpPr>
            <p:nvPr/>
          </p:nvSpPr>
          <p:spPr bwMode="auto">
            <a:xfrm>
              <a:off x="1549" y="1511"/>
              <a:ext cx="76" cy="39"/>
            </a:xfrm>
            <a:custGeom>
              <a:avLst/>
              <a:gdLst/>
              <a:ahLst/>
              <a:cxnLst>
                <a:cxn ang="0">
                  <a:pos x="152" y="0"/>
                </a:cxn>
                <a:cxn ang="0">
                  <a:pos x="0" y="24"/>
                </a:cxn>
                <a:cxn ang="0">
                  <a:pos x="40" y="78"/>
                </a:cxn>
                <a:cxn ang="0">
                  <a:pos x="152" y="0"/>
                </a:cxn>
              </a:cxnLst>
              <a:rect l="0" t="0" r="r" b="b"/>
              <a:pathLst>
                <a:path w="152" h="78">
                  <a:moveTo>
                    <a:pt x="152" y="0"/>
                  </a:moveTo>
                  <a:lnTo>
                    <a:pt x="0" y="24"/>
                  </a:lnTo>
                  <a:lnTo>
                    <a:pt x="40" y="78"/>
                  </a:lnTo>
                  <a:lnTo>
                    <a:pt x="152" y="0"/>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63" name="Freeform 11"/>
            <p:cNvSpPr>
              <a:spLocks/>
            </p:cNvSpPr>
            <p:nvPr/>
          </p:nvSpPr>
          <p:spPr bwMode="auto">
            <a:xfrm>
              <a:off x="1569" y="1511"/>
              <a:ext cx="56" cy="66"/>
            </a:xfrm>
            <a:custGeom>
              <a:avLst/>
              <a:gdLst/>
              <a:ahLst/>
              <a:cxnLst>
                <a:cxn ang="0">
                  <a:pos x="112" y="0"/>
                </a:cxn>
                <a:cxn ang="0">
                  <a:pos x="39" y="131"/>
                </a:cxn>
                <a:cxn ang="0">
                  <a:pos x="0" y="78"/>
                </a:cxn>
                <a:cxn ang="0">
                  <a:pos x="112" y="0"/>
                </a:cxn>
              </a:cxnLst>
              <a:rect l="0" t="0" r="r" b="b"/>
              <a:pathLst>
                <a:path w="112" h="131">
                  <a:moveTo>
                    <a:pt x="112" y="0"/>
                  </a:moveTo>
                  <a:lnTo>
                    <a:pt x="39" y="131"/>
                  </a:lnTo>
                  <a:lnTo>
                    <a:pt x="0" y="78"/>
                  </a:lnTo>
                  <a:lnTo>
                    <a:pt x="112" y="0"/>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64" name="Line 12"/>
            <p:cNvSpPr>
              <a:spLocks noChangeShapeType="1"/>
            </p:cNvSpPr>
            <p:nvPr/>
          </p:nvSpPr>
          <p:spPr bwMode="auto">
            <a:xfrm>
              <a:off x="1101" y="2178"/>
              <a:ext cx="498" cy="447"/>
            </a:xfrm>
            <a:prstGeom prst="line">
              <a:avLst/>
            </a:prstGeom>
            <a:no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65" name="Freeform 13"/>
            <p:cNvSpPr>
              <a:spLocks/>
            </p:cNvSpPr>
            <p:nvPr/>
          </p:nvSpPr>
          <p:spPr bwMode="auto">
            <a:xfrm>
              <a:off x="1549" y="2555"/>
              <a:ext cx="50" cy="70"/>
            </a:xfrm>
            <a:custGeom>
              <a:avLst/>
              <a:gdLst/>
              <a:ahLst/>
              <a:cxnLst>
                <a:cxn ang="0">
                  <a:pos x="101" y="141"/>
                </a:cxn>
                <a:cxn ang="0">
                  <a:pos x="46" y="0"/>
                </a:cxn>
                <a:cxn ang="0">
                  <a:pos x="0" y="50"/>
                </a:cxn>
                <a:cxn ang="0">
                  <a:pos x="101" y="141"/>
                </a:cxn>
              </a:cxnLst>
              <a:rect l="0" t="0" r="r" b="b"/>
              <a:pathLst>
                <a:path w="101" h="141">
                  <a:moveTo>
                    <a:pt x="101" y="141"/>
                  </a:moveTo>
                  <a:lnTo>
                    <a:pt x="46" y="0"/>
                  </a:lnTo>
                  <a:lnTo>
                    <a:pt x="0" y="50"/>
                  </a:lnTo>
                  <a:lnTo>
                    <a:pt x="101" y="141"/>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66" name="Freeform 14"/>
            <p:cNvSpPr>
              <a:spLocks/>
            </p:cNvSpPr>
            <p:nvPr/>
          </p:nvSpPr>
          <p:spPr bwMode="auto">
            <a:xfrm>
              <a:off x="1526" y="2579"/>
              <a:ext cx="73" cy="46"/>
            </a:xfrm>
            <a:custGeom>
              <a:avLst/>
              <a:gdLst/>
              <a:ahLst/>
              <a:cxnLst>
                <a:cxn ang="0">
                  <a:pos x="147" y="91"/>
                </a:cxn>
                <a:cxn ang="0">
                  <a:pos x="0" y="49"/>
                </a:cxn>
                <a:cxn ang="0">
                  <a:pos x="46" y="0"/>
                </a:cxn>
                <a:cxn ang="0">
                  <a:pos x="147" y="91"/>
                </a:cxn>
              </a:cxnLst>
              <a:rect l="0" t="0" r="r" b="b"/>
              <a:pathLst>
                <a:path w="147" h="91">
                  <a:moveTo>
                    <a:pt x="147" y="91"/>
                  </a:moveTo>
                  <a:lnTo>
                    <a:pt x="0" y="49"/>
                  </a:lnTo>
                  <a:lnTo>
                    <a:pt x="46" y="0"/>
                  </a:lnTo>
                  <a:lnTo>
                    <a:pt x="147" y="91"/>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67" name="Freeform 15"/>
            <p:cNvSpPr>
              <a:spLocks/>
            </p:cNvSpPr>
            <p:nvPr/>
          </p:nvSpPr>
          <p:spPr bwMode="auto">
            <a:xfrm>
              <a:off x="1663" y="1348"/>
              <a:ext cx="340" cy="339"/>
            </a:xfrm>
            <a:custGeom>
              <a:avLst/>
              <a:gdLst/>
              <a:ahLst/>
              <a:cxnLst>
                <a:cxn ang="0">
                  <a:pos x="2" y="305"/>
                </a:cxn>
                <a:cxn ang="0">
                  <a:pos x="10" y="260"/>
                </a:cxn>
                <a:cxn ang="0">
                  <a:pos x="23" y="217"/>
                </a:cxn>
                <a:cxn ang="0">
                  <a:pos x="42" y="177"/>
                </a:cxn>
                <a:cxn ang="0">
                  <a:pos x="58" y="150"/>
                </a:cxn>
                <a:cxn ang="0">
                  <a:pos x="85" y="115"/>
                </a:cxn>
                <a:cxn ang="0">
                  <a:pos x="116" y="85"/>
                </a:cxn>
                <a:cxn ang="0">
                  <a:pos x="149" y="59"/>
                </a:cxn>
                <a:cxn ang="0">
                  <a:pos x="177" y="42"/>
                </a:cxn>
                <a:cxn ang="0">
                  <a:pos x="217" y="23"/>
                </a:cxn>
                <a:cxn ang="0">
                  <a:pos x="260" y="10"/>
                </a:cxn>
                <a:cxn ang="0">
                  <a:pos x="305" y="2"/>
                </a:cxn>
                <a:cxn ang="0">
                  <a:pos x="339" y="0"/>
                </a:cxn>
                <a:cxn ang="0">
                  <a:pos x="386" y="4"/>
                </a:cxn>
                <a:cxn ang="0">
                  <a:pos x="430" y="13"/>
                </a:cxn>
                <a:cxn ang="0">
                  <a:pos x="472" y="28"/>
                </a:cxn>
                <a:cxn ang="0">
                  <a:pos x="501" y="42"/>
                </a:cxn>
                <a:cxn ang="0">
                  <a:pos x="540" y="64"/>
                </a:cxn>
                <a:cxn ang="0">
                  <a:pos x="573" y="93"/>
                </a:cxn>
                <a:cxn ang="0">
                  <a:pos x="602" y="125"/>
                </a:cxn>
                <a:cxn ang="0">
                  <a:pos x="622" y="150"/>
                </a:cxn>
                <a:cxn ang="0">
                  <a:pos x="644" y="187"/>
                </a:cxn>
                <a:cxn ang="0">
                  <a:pos x="660" y="228"/>
                </a:cxn>
                <a:cxn ang="0">
                  <a:pos x="672" y="272"/>
                </a:cxn>
                <a:cxn ang="0">
                  <a:pos x="677" y="305"/>
                </a:cxn>
                <a:cxn ang="0">
                  <a:pos x="680" y="351"/>
                </a:cxn>
                <a:cxn ang="0">
                  <a:pos x="675" y="397"/>
                </a:cxn>
                <a:cxn ang="0">
                  <a:pos x="664" y="441"/>
                </a:cxn>
                <a:cxn ang="0">
                  <a:pos x="652" y="472"/>
                </a:cxn>
                <a:cxn ang="0">
                  <a:pos x="634" y="511"/>
                </a:cxn>
                <a:cxn ang="0">
                  <a:pos x="609" y="547"/>
                </a:cxn>
                <a:cxn ang="0">
                  <a:pos x="579" y="579"/>
                </a:cxn>
                <a:cxn ang="0">
                  <a:pos x="556" y="602"/>
                </a:cxn>
                <a:cxn ang="0">
                  <a:pos x="521" y="627"/>
                </a:cxn>
                <a:cxn ang="0">
                  <a:pos x="482" y="648"/>
                </a:cxn>
                <a:cxn ang="0">
                  <a:pos x="440" y="664"/>
                </a:cxn>
                <a:cxn ang="0">
                  <a:pos x="407" y="672"/>
                </a:cxn>
                <a:cxn ang="0">
                  <a:pos x="362" y="678"/>
                </a:cxn>
                <a:cxn ang="0">
                  <a:pos x="316" y="678"/>
                </a:cxn>
                <a:cxn ang="0">
                  <a:pos x="272" y="672"/>
                </a:cxn>
                <a:cxn ang="0">
                  <a:pos x="238" y="664"/>
                </a:cxn>
                <a:cxn ang="0">
                  <a:pos x="197" y="648"/>
                </a:cxn>
                <a:cxn ang="0">
                  <a:pos x="159" y="627"/>
                </a:cxn>
                <a:cxn ang="0">
                  <a:pos x="124" y="602"/>
                </a:cxn>
                <a:cxn ang="0">
                  <a:pos x="99" y="579"/>
                </a:cxn>
                <a:cxn ang="0">
                  <a:pos x="71" y="547"/>
                </a:cxn>
                <a:cxn ang="0">
                  <a:pos x="46" y="511"/>
                </a:cxn>
                <a:cxn ang="0">
                  <a:pos x="27" y="472"/>
                </a:cxn>
                <a:cxn ang="0">
                  <a:pos x="15" y="441"/>
                </a:cxn>
                <a:cxn ang="0">
                  <a:pos x="5" y="397"/>
                </a:cxn>
                <a:cxn ang="0">
                  <a:pos x="0" y="351"/>
                </a:cxn>
              </a:cxnLst>
              <a:rect l="0" t="0" r="r" b="b"/>
              <a:pathLst>
                <a:path w="680" h="680">
                  <a:moveTo>
                    <a:pt x="0" y="340"/>
                  </a:moveTo>
                  <a:lnTo>
                    <a:pt x="0" y="327"/>
                  </a:lnTo>
                  <a:lnTo>
                    <a:pt x="0" y="316"/>
                  </a:lnTo>
                  <a:lnTo>
                    <a:pt x="2" y="305"/>
                  </a:lnTo>
                  <a:lnTo>
                    <a:pt x="2" y="305"/>
                  </a:lnTo>
                  <a:lnTo>
                    <a:pt x="3" y="294"/>
                  </a:lnTo>
                  <a:lnTo>
                    <a:pt x="5" y="283"/>
                  </a:lnTo>
                  <a:lnTo>
                    <a:pt x="7" y="272"/>
                  </a:lnTo>
                  <a:lnTo>
                    <a:pt x="7" y="272"/>
                  </a:lnTo>
                  <a:lnTo>
                    <a:pt x="10" y="260"/>
                  </a:lnTo>
                  <a:lnTo>
                    <a:pt x="12" y="249"/>
                  </a:lnTo>
                  <a:lnTo>
                    <a:pt x="15" y="238"/>
                  </a:lnTo>
                  <a:lnTo>
                    <a:pt x="15" y="238"/>
                  </a:lnTo>
                  <a:lnTo>
                    <a:pt x="18" y="228"/>
                  </a:lnTo>
                  <a:lnTo>
                    <a:pt x="23" y="217"/>
                  </a:lnTo>
                  <a:lnTo>
                    <a:pt x="27" y="208"/>
                  </a:lnTo>
                  <a:lnTo>
                    <a:pt x="27" y="208"/>
                  </a:lnTo>
                  <a:lnTo>
                    <a:pt x="32" y="198"/>
                  </a:lnTo>
                  <a:lnTo>
                    <a:pt x="37" y="187"/>
                  </a:lnTo>
                  <a:lnTo>
                    <a:pt x="42" y="177"/>
                  </a:lnTo>
                  <a:lnTo>
                    <a:pt x="42" y="177"/>
                  </a:lnTo>
                  <a:lnTo>
                    <a:pt x="46" y="168"/>
                  </a:lnTo>
                  <a:lnTo>
                    <a:pt x="51" y="160"/>
                  </a:lnTo>
                  <a:lnTo>
                    <a:pt x="58" y="150"/>
                  </a:lnTo>
                  <a:lnTo>
                    <a:pt x="58" y="150"/>
                  </a:lnTo>
                  <a:lnTo>
                    <a:pt x="65" y="141"/>
                  </a:lnTo>
                  <a:lnTo>
                    <a:pt x="71" y="133"/>
                  </a:lnTo>
                  <a:lnTo>
                    <a:pt x="78" y="125"/>
                  </a:lnTo>
                  <a:lnTo>
                    <a:pt x="78" y="125"/>
                  </a:lnTo>
                  <a:lnTo>
                    <a:pt x="85" y="115"/>
                  </a:lnTo>
                  <a:lnTo>
                    <a:pt x="91" y="107"/>
                  </a:lnTo>
                  <a:lnTo>
                    <a:pt x="99" y="99"/>
                  </a:lnTo>
                  <a:lnTo>
                    <a:pt x="99" y="99"/>
                  </a:lnTo>
                  <a:lnTo>
                    <a:pt x="108" y="93"/>
                  </a:lnTo>
                  <a:lnTo>
                    <a:pt x="116" y="85"/>
                  </a:lnTo>
                  <a:lnTo>
                    <a:pt x="124" y="79"/>
                  </a:lnTo>
                  <a:lnTo>
                    <a:pt x="124" y="79"/>
                  </a:lnTo>
                  <a:lnTo>
                    <a:pt x="133" y="71"/>
                  </a:lnTo>
                  <a:lnTo>
                    <a:pt x="141" y="64"/>
                  </a:lnTo>
                  <a:lnTo>
                    <a:pt x="149" y="59"/>
                  </a:lnTo>
                  <a:lnTo>
                    <a:pt x="149" y="59"/>
                  </a:lnTo>
                  <a:lnTo>
                    <a:pt x="159" y="53"/>
                  </a:lnTo>
                  <a:lnTo>
                    <a:pt x="167" y="47"/>
                  </a:lnTo>
                  <a:lnTo>
                    <a:pt x="177" y="42"/>
                  </a:lnTo>
                  <a:lnTo>
                    <a:pt x="177" y="42"/>
                  </a:lnTo>
                  <a:lnTo>
                    <a:pt x="187" y="37"/>
                  </a:lnTo>
                  <a:lnTo>
                    <a:pt x="197" y="32"/>
                  </a:lnTo>
                  <a:lnTo>
                    <a:pt x="207" y="28"/>
                  </a:lnTo>
                  <a:lnTo>
                    <a:pt x="207" y="28"/>
                  </a:lnTo>
                  <a:lnTo>
                    <a:pt x="217" y="23"/>
                  </a:lnTo>
                  <a:lnTo>
                    <a:pt x="228" y="20"/>
                  </a:lnTo>
                  <a:lnTo>
                    <a:pt x="238" y="16"/>
                  </a:lnTo>
                  <a:lnTo>
                    <a:pt x="238" y="16"/>
                  </a:lnTo>
                  <a:lnTo>
                    <a:pt x="248" y="13"/>
                  </a:lnTo>
                  <a:lnTo>
                    <a:pt x="260" y="10"/>
                  </a:lnTo>
                  <a:lnTo>
                    <a:pt x="272" y="8"/>
                  </a:lnTo>
                  <a:lnTo>
                    <a:pt x="272" y="8"/>
                  </a:lnTo>
                  <a:lnTo>
                    <a:pt x="281" y="5"/>
                  </a:lnTo>
                  <a:lnTo>
                    <a:pt x="293" y="4"/>
                  </a:lnTo>
                  <a:lnTo>
                    <a:pt x="305" y="2"/>
                  </a:lnTo>
                  <a:lnTo>
                    <a:pt x="305" y="2"/>
                  </a:lnTo>
                  <a:lnTo>
                    <a:pt x="316" y="2"/>
                  </a:lnTo>
                  <a:lnTo>
                    <a:pt x="328" y="0"/>
                  </a:lnTo>
                  <a:lnTo>
                    <a:pt x="339" y="0"/>
                  </a:lnTo>
                  <a:lnTo>
                    <a:pt x="339" y="0"/>
                  </a:lnTo>
                  <a:lnTo>
                    <a:pt x="351" y="0"/>
                  </a:lnTo>
                  <a:lnTo>
                    <a:pt x="362" y="2"/>
                  </a:lnTo>
                  <a:lnTo>
                    <a:pt x="374" y="2"/>
                  </a:lnTo>
                  <a:lnTo>
                    <a:pt x="374" y="2"/>
                  </a:lnTo>
                  <a:lnTo>
                    <a:pt x="386" y="4"/>
                  </a:lnTo>
                  <a:lnTo>
                    <a:pt x="397" y="5"/>
                  </a:lnTo>
                  <a:lnTo>
                    <a:pt x="407" y="8"/>
                  </a:lnTo>
                  <a:lnTo>
                    <a:pt x="407" y="8"/>
                  </a:lnTo>
                  <a:lnTo>
                    <a:pt x="419" y="10"/>
                  </a:lnTo>
                  <a:lnTo>
                    <a:pt x="430" y="13"/>
                  </a:lnTo>
                  <a:lnTo>
                    <a:pt x="440" y="16"/>
                  </a:lnTo>
                  <a:lnTo>
                    <a:pt x="440" y="16"/>
                  </a:lnTo>
                  <a:lnTo>
                    <a:pt x="452" y="20"/>
                  </a:lnTo>
                  <a:lnTo>
                    <a:pt x="462" y="23"/>
                  </a:lnTo>
                  <a:lnTo>
                    <a:pt x="472" y="28"/>
                  </a:lnTo>
                  <a:lnTo>
                    <a:pt x="472" y="28"/>
                  </a:lnTo>
                  <a:lnTo>
                    <a:pt x="482" y="32"/>
                  </a:lnTo>
                  <a:lnTo>
                    <a:pt x="492" y="37"/>
                  </a:lnTo>
                  <a:lnTo>
                    <a:pt x="501" y="42"/>
                  </a:lnTo>
                  <a:lnTo>
                    <a:pt x="501" y="42"/>
                  </a:lnTo>
                  <a:lnTo>
                    <a:pt x="511" y="47"/>
                  </a:lnTo>
                  <a:lnTo>
                    <a:pt x="521" y="53"/>
                  </a:lnTo>
                  <a:lnTo>
                    <a:pt x="530" y="59"/>
                  </a:lnTo>
                  <a:lnTo>
                    <a:pt x="530" y="59"/>
                  </a:lnTo>
                  <a:lnTo>
                    <a:pt x="540" y="64"/>
                  </a:lnTo>
                  <a:lnTo>
                    <a:pt x="548" y="71"/>
                  </a:lnTo>
                  <a:lnTo>
                    <a:pt x="556" y="79"/>
                  </a:lnTo>
                  <a:lnTo>
                    <a:pt x="556" y="79"/>
                  </a:lnTo>
                  <a:lnTo>
                    <a:pt x="564" y="85"/>
                  </a:lnTo>
                  <a:lnTo>
                    <a:pt x="573" y="93"/>
                  </a:lnTo>
                  <a:lnTo>
                    <a:pt x="579" y="99"/>
                  </a:lnTo>
                  <a:lnTo>
                    <a:pt x="579" y="99"/>
                  </a:lnTo>
                  <a:lnTo>
                    <a:pt x="588" y="107"/>
                  </a:lnTo>
                  <a:lnTo>
                    <a:pt x="596" y="115"/>
                  </a:lnTo>
                  <a:lnTo>
                    <a:pt x="602" y="125"/>
                  </a:lnTo>
                  <a:lnTo>
                    <a:pt x="602" y="125"/>
                  </a:lnTo>
                  <a:lnTo>
                    <a:pt x="609" y="133"/>
                  </a:lnTo>
                  <a:lnTo>
                    <a:pt x="616" y="141"/>
                  </a:lnTo>
                  <a:lnTo>
                    <a:pt x="622" y="150"/>
                  </a:lnTo>
                  <a:lnTo>
                    <a:pt x="622" y="150"/>
                  </a:lnTo>
                  <a:lnTo>
                    <a:pt x="627" y="160"/>
                  </a:lnTo>
                  <a:lnTo>
                    <a:pt x="634" y="168"/>
                  </a:lnTo>
                  <a:lnTo>
                    <a:pt x="639" y="177"/>
                  </a:lnTo>
                  <a:lnTo>
                    <a:pt x="639" y="177"/>
                  </a:lnTo>
                  <a:lnTo>
                    <a:pt x="644" y="187"/>
                  </a:lnTo>
                  <a:lnTo>
                    <a:pt x="649" y="198"/>
                  </a:lnTo>
                  <a:lnTo>
                    <a:pt x="652" y="208"/>
                  </a:lnTo>
                  <a:lnTo>
                    <a:pt x="652" y="208"/>
                  </a:lnTo>
                  <a:lnTo>
                    <a:pt x="657" y="217"/>
                  </a:lnTo>
                  <a:lnTo>
                    <a:pt x="660" y="228"/>
                  </a:lnTo>
                  <a:lnTo>
                    <a:pt x="664" y="238"/>
                  </a:lnTo>
                  <a:lnTo>
                    <a:pt x="664" y="238"/>
                  </a:lnTo>
                  <a:lnTo>
                    <a:pt x="667" y="249"/>
                  </a:lnTo>
                  <a:lnTo>
                    <a:pt x="670" y="260"/>
                  </a:lnTo>
                  <a:lnTo>
                    <a:pt x="672" y="272"/>
                  </a:lnTo>
                  <a:lnTo>
                    <a:pt x="672" y="272"/>
                  </a:lnTo>
                  <a:lnTo>
                    <a:pt x="675" y="283"/>
                  </a:lnTo>
                  <a:lnTo>
                    <a:pt x="677" y="294"/>
                  </a:lnTo>
                  <a:lnTo>
                    <a:pt x="677" y="305"/>
                  </a:lnTo>
                  <a:lnTo>
                    <a:pt x="677" y="305"/>
                  </a:lnTo>
                  <a:lnTo>
                    <a:pt x="679" y="316"/>
                  </a:lnTo>
                  <a:lnTo>
                    <a:pt x="680" y="327"/>
                  </a:lnTo>
                  <a:lnTo>
                    <a:pt x="680" y="340"/>
                  </a:lnTo>
                  <a:lnTo>
                    <a:pt x="680" y="340"/>
                  </a:lnTo>
                  <a:lnTo>
                    <a:pt x="680" y="351"/>
                  </a:lnTo>
                  <a:lnTo>
                    <a:pt x="679" y="362"/>
                  </a:lnTo>
                  <a:lnTo>
                    <a:pt x="677" y="374"/>
                  </a:lnTo>
                  <a:lnTo>
                    <a:pt x="677" y="374"/>
                  </a:lnTo>
                  <a:lnTo>
                    <a:pt x="677" y="386"/>
                  </a:lnTo>
                  <a:lnTo>
                    <a:pt x="675" y="397"/>
                  </a:lnTo>
                  <a:lnTo>
                    <a:pt x="672" y="409"/>
                  </a:lnTo>
                  <a:lnTo>
                    <a:pt x="672" y="409"/>
                  </a:lnTo>
                  <a:lnTo>
                    <a:pt x="670" y="420"/>
                  </a:lnTo>
                  <a:lnTo>
                    <a:pt x="667" y="429"/>
                  </a:lnTo>
                  <a:lnTo>
                    <a:pt x="664" y="441"/>
                  </a:lnTo>
                  <a:lnTo>
                    <a:pt x="664" y="441"/>
                  </a:lnTo>
                  <a:lnTo>
                    <a:pt x="660" y="452"/>
                  </a:lnTo>
                  <a:lnTo>
                    <a:pt x="657" y="461"/>
                  </a:lnTo>
                  <a:lnTo>
                    <a:pt x="652" y="472"/>
                  </a:lnTo>
                  <a:lnTo>
                    <a:pt x="652" y="472"/>
                  </a:lnTo>
                  <a:lnTo>
                    <a:pt x="649" y="482"/>
                  </a:lnTo>
                  <a:lnTo>
                    <a:pt x="644" y="492"/>
                  </a:lnTo>
                  <a:lnTo>
                    <a:pt x="639" y="501"/>
                  </a:lnTo>
                  <a:lnTo>
                    <a:pt x="639" y="501"/>
                  </a:lnTo>
                  <a:lnTo>
                    <a:pt x="634" y="511"/>
                  </a:lnTo>
                  <a:lnTo>
                    <a:pt x="627" y="520"/>
                  </a:lnTo>
                  <a:lnTo>
                    <a:pt x="622" y="530"/>
                  </a:lnTo>
                  <a:lnTo>
                    <a:pt x="622" y="530"/>
                  </a:lnTo>
                  <a:lnTo>
                    <a:pt x="616" y="539"/>
                  </a:lnTo>
                  <a:lnTo>
                    <a:pt x="609" y="547"/>
                  </a:lnTo>
                  <a:lnTo>
                    <a:pt x="602" y="555"/>
                  </a:lnTo>
                  <a:lnTo>
                    <a:pt x="602" y="555"/>
                  </a:lnTo>
                  <a:lnTo>
                    <a:pt x="596" y="565"/>
                  </a:lnTo>
                  <a:lnTo>
                    <a:pt x="588" y="573"/>
                  </a:lnTo>
                  <a:lnTo>
                    <a:pt x="579" y="579"/>
                  </a:lnTo>
                  <a:lnTo>
                    <a:pt x="579" y="579"/>
                  </a:lnTo>
                  <a:lnTo>
                    <a:pt x="573" y="587"/>
                  </a:lnTo>
                  <a:lnTo>
                    <a:pt x="564" y="595"/>
                  </a:lnTo>
                  <a:lnTo>
                    <a:pt x="556" y="602"/>
                  </a:lnTo>
                  <a:lnTo>
                    <a:pt x="556" y="602"/>
                  </a:lnTo>
                  <a:lnTo>
                    <a:pt x="548" y="610"/>
                  </a:lnTo>
                  <a:lnTo>
                    <a:pt x="540" y="616"/>
                  </a:lnTo>
                  <a:lnTo>
                    <a:pt x="530" y="621"/>
                  </a:lnTo>
                  <a:lnTo>
                    <a:pt x="530" y="621"/>
                  </a:lnTo>
                  <a:lnTo>
                    <a:pt x="521" y="627"/>
                  </a:lnTo>
                  <a:lnTo>
                    <a:pt x="511" y="633"/>
                  </a:lnTo>
                  <a:lnTo>
                    <a:pt x="501" y="638"/>
                  </a:lnTo>
                  <a:lnTo>
                    <a:pt x="501" y="638"/>
                  </a:lnTo>
                  <a:lnTo>
                    <a:pt x="492" y="643"/>
                  </a:lnTo>
                  <a:lnTo>
                    <a:pt x="482" y="648"/>
                  </a:lnTo>
                  <a:lnTo>
                    <a:pt x="472" y="653"/>
                  </a:lnTo>
                  <a:lnTo>
                    <a:pt x="472" y="653"/>
                  </a:lnTo>
                  <a:lnTo>
                    <a:pt x="462" y="657"/>
                  </a:lnTo>
                  <a:lnTo>
                    <a:pt x="452" y="661"/>
                  </a:lnTo>
                  <a:lnTo>
                    <a:pt x="440" y="664"/>
                  </a:lnTo>
                  <a:lnTo>
                    <a:pt x="440" y="664"/>
                  </a:lnTo>
                  <a:lnTo>
                    <a:pt x="430" y="667"/>
                  </a:lnTo>
                  <a:lnTo>
                    <a:pt x="419" y="670"/>
                  </a:lnTo>
                  <a:lnTo>
                    <a:pt x="407" y="672"/>
                  </a:lnTo>
                  <a:lnTo>
                    <a:pt x="407" y="672"/>
                  </a:lnTo>
                  <a:lnTo>
                    <a:pt x="397" y="675"/>
                  </a:lnTo>
                  <a:lnTo>
                    <a:pt x="386" y="677"/>
                  </a:lnTo>
                  <a:lnTo>
                    <a:pt x="374" y="678"/>
                  </a:lnTo>
                  <a:lnTo>
                    <a:pt x="374" y="678"/>
                  </a:lnTo>
                  <a:lnTo>
                    <a:pt x="362" y="678"/>
                  </a:lnTo>
                  <a:lnTo>
                    <a:pt x="351" y="680"/>
                  </a:lnTo>
                  <a:lnTo>
                    <a:pt x="339" y="680"/>
                  </a:lnTo>
                  <a:lnTo>
                    <a:pt x="339" y="680"/>
                  </a:lnTo>
                  <a:lnTo>
                    <a:pt x="328" y="680"/>
                  </a:lnTo>
                  <a:lnTo>
                    <a:pt x="316" y="678"/>
                  </a:lnTo>
                  <a:lnTo>
                    <a:pt x="305" y="678"/>
                  </a:lnTo>
                  <a:lnTo>
                    <a:pt x="305" y="678"/>
                  </a:lnTo>
                  <a:lnTo>
                    <a:pt x="293" y="677"/>
                  </a:lnTo>
                  <a:lnTo>
                    <a:pt x="281" y="675"/>
                  </a:lnTo>
                  <a:lnTo>
                    <a:pt x="272" y="672"/>
                  </a:lnTo>
                  <a:lnTo>
                    <a:pt x="272" y="672"/>
                  </a:lnTo>
                  <a:lnTo>
                    <a:pt x="260" y="670"/>
                  </a:lnTo>
                  <a:lnTo>
                    <a:pt x="248" y="667"/>
                  </a:lnTo>
                  <a:lnTo>
                    <a:pt x="238" y="664"/>
                  </a:lnTo>
                  <a:lnTo>
                    <a:pt x="238" y="664"/>
                  </a:lnTo>
                  <a:lnTo>
                    <a:pt x="228" y="661"/>
                  </a:lnTo>
                  <a:lnTo>
                    <a:pt x="217" y="657"/>
                  </a:lnTo>
                  <a:lnTo>
                    <a:pt x="207" y="653"/>
                  </a:lnTo>
                  <a:lnTo>
                    <a:pt x="207" y="653"/>
                  </a:lnTo>
                  <a:lnTo>
                    <a:pt x="197" y="648"/>
                  </a:lnTo>
                  <a:lnTo>
                    <a:pt x="187" y="643"/>
                  </a:lnTo>
                  <a:lnTo>
                    <a:pt x="177" y="638"/>
                  </a:lnTo>
                  <a:lnTo>
                    <a:pt x="177" y="638"/>
                  </a:lnTo>
                  <a:lnTo>
                    <a:pt x="167" y="633"/>
                  </a:lnTo>
                  <a:lnTo>
                    <a:pt x="159" y="627"/>
                  </a:lnTo>
                  <a:lnTo>
                    <a:pt x="149" y="621"/>
                  </a:lnTo>
                  <a:lnTo>
                    <a:pt x="149" y="621"/>
                  </a:lnTo>
                  <a:lnTo>
                    <a:pt x="141" y="616"/>
                  </a:lnTo>
                  <a:lnTo>
                    <a:pt x="133" y="610"/>
                  </a:lnTo>
                  <a:lnTo>
                    <a:pt x="124" y="602"/>
                  </a:lnTo>
                  <a:lnTo>
                    <a:pt x="124" y="602"/>
                  </a:lnTo>
                  <a:lnTo>
                    <a:pt x="116" y="595"/>
                  </a:lnTo>
                  <a:lnTo>
                    <a:pt x="108" y="587"/>
                  </a:lnTo>
                  <a:lnTo>
                    <a:pt x="99" y="579"/>
                  </a:lnTo>
                  <a:lnTo>
                    <a:pt x="99" y="579"/>
                  </a:lnTo>
                  <a:lnTo>
                    <a:pt x="91" y="573"/>
                  </a:lnTo>
                  <a:lnTo>
                    <a:pt x="85" y="565"/>
                  </a:lnTo>
                  <a:lnTo>
                    <a:pt x="78" y="555"/>
                  </a:lnTo>
                  <a:lnTo>
                    <a:pt x="78" y="555"/>
                  </a:lnTo>
                  <a:lnTo>
                    <a:pt x="71" y="547"/>
                  </a:lnTo>
                  <a:lnTo>
                    <a:pt x="65" y="539"/>
                  </a:lnTo>
                  <a:lnTo>
                    <a:pt x="58" y="530"/>
                  </a:lnTo>
                  <a:lnTo>
                    <a:pt x="58" y="530"/>
                  </a:lnTo>
                  <a:lnTo>
                    <a:pt x="51" y="520"/>
                  </a:lnTo>
                  <a:lnTo>
                    <a:pt x="46" y="511"/>
                  </a:lnTo>
                  <a:lnTo>
                    <a:pt x="42" y="501"/>
                  </a:lnTo>
                  <a:lnTo>
                    <a:pt x="42" y="501"/>
                  </a:lnTo>
                  <a:lnTo>
                    <a:pt x="37" y="492"/>
                  </a:lnTo>
                  <a:lnTo>
                    <a:pt x="32" y="482"/>
                  </a:lnTo>
                  <a:lnTo>
                    <a:pt x="27" y="472"/>
                  </a:lnTo>
                  <a:lnTo>
                    <a:pt x="27" y="472"/>
                  </a:lnTo>
                  <a:lnTo>
                    <a:pt x="23" y="461"/>
                  </a:lnTo>
                  <a:lnTo>
                    <a:pt x="18" y="452"/>
                  </a:lnTo>
                  <a:lnTo>
                    <a:pt x="15" y="441"/>
                  </a:lnTo>
                  <a:lnTo>
                    <a:pt x="15" y="441"/>
                  </a:lnTo>
                  <a:lnTo>
                    <a:pt x="12" y="429"/>
                  </a:lnTo>
                  <a:lnTo>
                    <a:pt x="10" y="420"/>
                  </a:lnTo>
                  <a:lnTo>
                    <a:pt x="7" y="409"/>
                  </a:lnTo>
                  <a:lnTo>
                    <a:pt x="7" y="409"/>
                  </a:lnTo>
                  <a:lnTo>
                    <a:pt x="5" y="397"/>
                  </a:lnTo>
                  <a:lnTo>
                    <a:pt x="3" y="386"/>
                  </a:lnTo>
                  <a:lnTo>
                    <a:pt x="2" y="375"/>
                  </a:lnTo>
                  <a:lnTo>
                    <a:pt x="2" y="375"/>
                  </a:lnTo>
                  <a:lnTo>
                    <a:pt x="0" y="362"/>
                  </a:lnTo>
                  <a:lnTo>
                    <a:pt x="0" y="351"/>
                  </a:lnTo>
                  <a:lnTo>
                    <a:pt x="0" y="340"/>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68" name="Freeform 16"/>
            <p:cNvSpPr>
              <a:spLocks/>
            </p:cNvSpPr>
            <p:nvPr/>
          </p:nvSpPr>
          <p:spPr bwMode="auto">
            <a:xfrm>
              <a:off x="1618" y="2455"/>
              <a:ext cx="339" cy="339"/>
            </a:xfrm>
            <a:custGeom>
              <a:avLst/>
              <a:gdLst/>
              <a:ahLst/>
              <a:cxnLst>
                <a:cxn ang="0">
                  <a:pos x="2" y="303"/>
                </a:cxn>
                <a:cxn ang="0">
                  <a:pos x="8" y="258"/>
                </a:cxn>
                <a:cxn ang="0">
                  <a:pos x="22" y="217"/>
                </a:cxn>
                <a:cxn ang="0">
                  <a:pos x="40" y="177"/>
                </a:cxn>
                <a:cxn ang="0">
                  <a:pos x="58" y="148"/>
                </a:cxn>
                <a:cxn ang="0">
                  <a:pos x="83" y="115"/>
                </a:cxn>
                <a:cxn ang="0">
                  <a:pos x="114" y="83"/>
                </a:cxn>
                <a:cxn ang="0">
                  <a:pos x="149" y="57"/>
                </a:cxn>
                <a:cxn ang="0">
                  <a:pos x="177" y="40"/>
                </a:cxn>
                <a:cxn ang="0">
                  <a:pos x="217" y="22"/>
                </a:cxn>
                <a:cxn ang="0">
                  <a:pos x="258" y="8"/>
                </a:cxn>
                <a:cxn ang="0">
                  <a:pos x="303" y="2"/>
                </a:cxn>
                <a:cxn ang="0">
                  <a:pos x="338" y="0"/>
                </a:cxn>
                <a:cxn ang="0">
                  <a:pos x="384" y="2"/>
                </a:cxn>
                <a:cxn ang="0">
                  <a:pos x="429" y="11"/>
                </a:cxn>
                <a:cxn ang="0">
                  <a:pos x="472" y="26"/>
                </a:cxn>
                <a:cxn ang="0">
                  <a:pos x="501" y="40"/>
                </a:cxn>
                <a:cxn ang="0">
                  <a:pos x="538" y="64"/>
                </a:cxn>
                <a:cxn ang="0">
                  <a:pos x="571" y="91"/>
                </a:cxn>
                <a:cxn ang="0">
                  <a:pos x="601" y="123"/>
                </a:cxn>
                <a:cxn ang="0">
                  <a:pos x="621" y="148"/>
                </a:cxn>
                <a:cxn ang="0">
                  <a:pos x="642" y="187"/>
                </a:cxn>
                <a:cxn ang="0">
                  <a:pos x="660" y="226"/>
                </a:cxn>
                <a:cxn ang="0">
                  <a:pos x="672" y="270"/>
                </a:cxn>
                <a:cxn ang="0">
                  <a:pos x="677" y="303"/>
                </a:cxn>
                <a:cxn ang="0">
                  <a:pos x="679" y="349"/>
                </a:cxn>
                <a:cxn ang="0">
                  <a:pos x="674" y="395"/>
                </a:cxn>
                <a:cxn ang="0">
                  <a:pos x="664" y="439"/>
                </a:cxn>
                <a:cxn ang="0">
                  <a:pos x="652" y="470"/>
                </a:cxn>
                <a:cxn ang="0">
                  <a:pos x="632" y="510"/>
                </a:cxn>
                <a:cxn ang="0">
                  <a:pos x="607" y="545"/>
                </a:cxn>
                <a:cxn ang="0">
                  <a:pos x="579" y="579"/>
                </a:cxn>
                <a:cxn ang="0">
                  <a:pos x="554" y="601"/>
                </a:cxn>
                <a:cxn ang="0">
                  <a:pos x="520" y="627"/>
                </a:cxn>
                <a:cxn ang="0">
                  <a:pos x="482" y="647"/>
                </a:cxn>
                <a:cxn ang="0">
                  <a:pos x="440" y="663"/>
                </a:cxn>
                <a:cxn ang="0">
                  <a:pos x="407" y="671"/>
                </a:cxn>
                <a:cxn ang="0">
                  <a:pos x="363" y="678"/>
                </a:cxn>
                <a:cxn ang="0">
                  <a:pos x="315" y="678"/>
                </a:cxn>
                <a:cxn ang="0">
                  <a:pos x="270" y="671"/>
                </a:cxn>
                <a:cxn ang="0">
                  <a:pos x="237" y="663"/>
                </a:cxn>
                <a:cxn ang="0">
                  <a:pos x="197" y="647"/>
                </a:cxn>
                <a:cxn ang="0">
                  <a:pos x="157" y="627"/>
                </a:cxn>
                <a:cxn ang="0">
                  <a:pos x="123" y="601"/>
                </a:cxn>
                <a:cxn ang="0">
                  <a:pos x="99" y="579"/>
                </a:cxn>
                <a:cxn ang="0">
                  <a:pos x="70" y="545"/>
                </a:cxn>
                <a:cxn ang="0">
                  <a:pos x="45" y="510"/>
                </a:cxn>
                <a:cxn ang="0">
                  <a:pos x="27" y="470"/>
                </a:cxn>
                <a:cxn ang="0">
                  <a:pos x="15" y="439"/>
                </a:cxn>
                <a:cxn ang="0">
                  <a:pos x="3" y="395"/>
                </a:cxn>
                <a:cxn ang="0">
                  <a:pos x="0" y="349"/>
                </a:cxn>
              </a:cxnLst>
              <a:rect l="0" t="0" r="r" b="b"/>
              <a:pathLst>
                <a:path w="679" h="678">
                  <a:moveTo>
                    <a:pt x="0" y="338"/>
                  </a:moveTo>
                  <a:lnTo>
                    <a:pt x="0" y="327"/>
                  </a:lnTo>
                  <a:lnTo>
                    <a:pt x="0" y="314"/>
                  </a:lnTo>
                  <a:lnTo>
                    <a:pt x="2" y="303"/>
                  </a:lnTo>
                  <a:lnTo>
                    <a:pt x="2" y="303"/>
                  </a:lnTo>
                  <a:lnTo>
                    <a:pt x="2" y="292"/>
                  </a:lnTo>
                  <a:lnTo>
                    <a:pt x="3" y="281"/>
                  </a:lnTo>
                  <a:lnTo>
                    <a:pt x="7" y="270"/>
                  </a:lnTo>
                  <a:lnTo>
                    <a:pt x="7" y="270"/>
                  </a:lnTo>
                  <a:lnTo>
                    <a:pt x="8" y="258"/>
                  </a:lnTo>
                  <a:lnTo>
                    <a:pt x="12" y="247"/>
                  </a:lnTo>
                  <a:lnTo>
                    <a:pt x="15" y="238"/>
                  </a:lnTo>
                  <a:lnTo>
                    <a:pt x="15" y="238"/>
                  </a:lnTo>
                  <a:lnTo>
                    <a:pt x="18" y="226"/>
                  </a:lnTo>
                  <a:lnTo>
                    <a:pt x="22" y="217"/>
                  </a:lnTo>
                  <a:lnTo>
                    <a:pt x="27" y="206"/>
                  </a:lnTo>
                  <a:lnTo>
                    <a:pt x="27" y="206"/>
                  </a:lnTo>
                  <a:lnTo>
                    <a:pt x="30" y="196"/>
                  </a:lnTo>
                  <a:lnTo>
                    <a:pt x="35" y="187"/>
                  </a:lnTo>
                  <a:lnTo>
                    <a:pt x="40" y="177"/>
                  </a:lnTo>
                  <a:lnTo>
                    <a:pt x="40" y="177"/>
                  </a:lnTo>
                  <a:lnTo>
                    <a:pt x="45" y="167"/>
                  </a:lnTo>
                  <a:lnTo>
                    <a:pt x="51" y="158"/>
                  </a:lnTo>
                  <a:lnTo>
                    <a:pt x="58" y="148"/>
                  </a:lnTo>
                  <a:lnTo>
                    <a:pt x="58" y="148"/>
                  </a:lnTo>
                  <a:lnTo>
                    <a:pt x="63" y="140"/>
                  </a:lnTo>
                  <a:lnTo>
                    <a:pt x="70" y="131"/>
                  </a:lnTo>
                  <a:lnTo>
                    <a:pt x="76" y="123"/>
                  </a:lnTo>
                  <a:lnTo>
                    <a:pt x="76" y="123"/>
                  </a:lnTo>
                  <a:lnTo>
                    <a:pt x="83" y="115"/>
                  </a:lnTo>
                  <a:lnTo>
                    <a:pt x="91" y="107"/>
                  </a:lnTo>
                  <a:lnTo>
                    <a:pt x="99" y="99"/>
                  </a:lnTo>
                  <a:lnTo>
                    <a:pt x="99" y="99"/>
                  </a:lnTo>
                  <a:lnTo>
                    <a:pt x="106" y="91"/>
                  </a:lnTo>
                  <a:lnTo>
                    <a:pt x="114" y="83"/>
                  </a:lnTo>
                  <a:lnTo>
                    <a:pt x="123" y="77"/>
                  </a:lnTo>
                  <a:lnTo>
                    <a:pt x="123" y="77"/>
                  </a:lnTo>
                  <a:lnTo>
                    <a:pt x="131" y="70"/>
                  </a:lnTo>
                  <a:lnTo>
                    <a:pt x="139" y="64"/>
                  </a:lnTo>
                  <a:lnTo>
                    <a:pt x="149" y="57"/>
                  </a:lnTo>
                  <a:lnTo>
                    <a:pt x="149" y="57"/>
                  </a:lnTo>
                  <a:lnTo>
                    <a:pt x="157" y="51"/>
                  </a:lnTo>
                  <a:lnTo>
                    <a:pt x="167" y="45"/>
                  </a:lnTo>
                  <a:lnTo>
                    <a:pt x="177" y="40"/>
                  </a:lnTo>
                  <a:lnTo>
                    <a:pt x="177" y="40"/>
                  </a:lnTo>
                  <a:lnTo>
                    <a:pt x="187" y="35"/>
                  </a:lnTo>
                  <a:lnTo>
                    <a:pt x="197" y="30"/>
                  </a:lnTo>
                  <a:lnTo>
                    <a:pt x="207" y="26"/>
                  </a:lnTo>
                  <a:lnTo>
                    <a:pt x="207" y="26"/>
                  </a:lnTo>
                  <a:lnTo>
                    <a:pt x="217" y="22"/>
                  </a:lnTo>
                  <a:lnTo>
                    <a:pt x="227" y="18"/>
                  </a:lnTo>
                  <a:lnTo>
                    <a:pt x="237" y="14"/>
                  </a:lnTo>
                  <a:lnTo>
                    <a:pt x="237" y="14"/>
                  </a:lnTo>
                  <a:lnTo>
                    <a:pt x="248" y="11"/>
                  </a:lnTo>
                  <a:lnTo>
                    <a:pt x="258" y="8"/>
                  </a:lnTo>
                  <a:lnTo>
                    <a:pt x="270" y="6"/>
                  </a:lnTo>
                  <a:lnTo>
                    <a:pt x="270" y="6"/>
                  </a:lnTo>
                  <a:lnTo>
                    <a:pt x="281" y="3"/>
                  </a:lnTo>
                  <a:lnTo>
                    <a:pt x="293" y="2"/>
                  </a:lnTo>
                  <a:lnTo>
                    <a:pt x="303" y="2"/>
                  </a:lnTo>
                  <a:lnTo>
                    <a:pt x="303" y="2"/>
                  </a:lnTo>
                  <a:lnTo>
                    <a:pt x="315" y="0"/>
                  </a:lnTo>
                  <a:lnTo>
                    <a:pt x="326" y="0"/>
                  </a:lnTo>
                  <a:lnTo>
                    <a:pt x="338" y="0"/>
                  </a:lnTo>
                  <a:lnTo>
                    <a:pt x="338" y="0"/>
                  </a:lnTo>
                  <a:lnTo>
                    <a:pt x="351" y="0"/>
                  </a:lnTo>
                  <a:lnTo>
                    <a:pt x="363" y="0"/>
                  </a:lnTo>
                  <a:lnTo>
                    <a:pt x="372" y="2"/>
                  </a:lnTo>
                  <a:lnTo>
                    <a:pt x="372" y="2"/>
                  </a:lnTo>
                  <a:lnTo>
                    <a:pt x="384" y="2"/>
                  </a:lnTo>
                  <a:lnTo>
                    <a:pt x="396" y="3"/>
                  </a:lnTo>
                  <a:lnTo>
                    <a:pt x="407" y="6"/>
                  </a:lnTo>
                  <a:lnTo>
                    <a:pt x="407" y="6"/>
                  </a:lnTo>
                  <a:lnTo>
                    <a:pt x="419" y="8"/>
                  </a:lnTo>
                  <a:lnTo>
                    <a:pt x="429" y="11"/>
                  </a:lnTo>
                  <a:lnTo>
                    <a:pt x="440" y="14"/>
                  </a:lnTo>
                  <a:lnTo>
                    <a:pt x="440" y="14"/>
                  </a:lnTo>
                  <a:lnTo>
                    <a:pt x="450" y="18"/>
                  </a:lnTo>
                  <a:lnTo>
                    <a:pt x="460" y="22"/>
                  </a:lnTo>
                  <a:lnTo>
                    <a:pt x="472" y="26"/>
                  </a:lnTo>
                  <a:lnTo>
                    <a:pt x="472" y="26"/>
                  </a:lnTo>
                  <a:lnTo>
                    <a:pt x="482" y="30"/>
                  </a:lnTo>
                  <a:lnTo>
                    <a:pt x="492" y="35"/>
                  </a:lnTo>
                  <a:lnTo>
                    <a:pt x="501" y="40"/>
                  </a:lnTo>
                  <a:lnTo>
                    <a:pt x="501" y="40"/>
                  </a:lnTo>
                  <a:lnTo>
                    <a:pt x="510" y="45"/>
                  </a:lnTo>
                  <a:lnTo>
                    <a:pt x="520" y="51"/>
                  </a:lnTo>
                  <a:lnTo>
                    <a:pt x="528" y="57"/>
                  </a:lnTo>
                  <a:lnTo>
                    <a:pt x="528" y="57"/>
                  </a:lnTo>
                  <a:lnTo>
                    <a:pt x="538" y="64"/>
                  </a:lnTo>
                  <a:lnTo>
                    <a:pt x="546" y="70"/>
                  </a:lnTo>
                  <a:lnTo>
                    <a:pt x="554" y="77"/>
                  </a:lnTo>
                  <a:lnTo>
                    <a:pt x="554" y="77"/>
                  </a:lnTo>
                  <a:lnTo>
                    <a:pt x="563" y="83"/>
                  </a:lnTo>
                  <a:lnTo>
                    <a:pt x="571" y="91"/>
                  </a:lnTo>
                  <a:lnTo>
                    <a:pt x="579" y="99"/>
                  </a:lnTo>
                  <a:lnTo>
                    <a:pt x="579" y="99"/>
                  </a:lnTo>
                  <a:lnTo>
                    <a:pt x="588" y="107"/>
                  </a:lnTo>
                  <a:lnTo>
                    <a:pt x="594" y="115"/>
                  </a:lnTo>
                  <a:lnTo>
                    <a:pt x="601" y="123"/>
                  </a:lnTo>
                  <a:lnTo>
                    <a:pt x="601" y="123"/>
                  </a:lnTo>
                  <a:lnTo>
                    <a:pt x="607" y="131"/>
                  </a:lnTo>
                  <a:lnTo>
                    <a:pt x="614" y="140"/>
                  </a:lnTo>
                  <a:lnTo>
                    <a:pt x="621" y="148"/>
                  </a:lnTo>
                  <a:lnTo>
                    <a:pt x="621" y="148"/>
                  </a:lnTo>
                  <a:lnTo>
                    <a:pt x="627" y="158"/>
                  </a:lnTo>
                  <a:lnTo>
                    <a:pt x="632" y="167"/>
                  </a:lnTo>
                  <a:lnTo>
                    <a:pt x="637" y="177"/>
                  </a:lnTo>
                  <a:lnTo>
                    <a:pt x="637" y="177"/>
                  </a:lnTo>
                  <a:lnTo>
                    <a:pt x="642" y="187"/>
                  </a:lnTo>
                  <a:lnTo>
                    <a:pt x="647" y="196"/>
                  </a:lnTo>
                  <a:lnTo>
                    <a:pt x="652" y="206"/>
                  </a:lnTo>
                  <a:lnTo>
                    <a:pt x="652" y="206"/>
                  </a:lnTo>
                  <a:lnTo>
                    <a:pt x="655" y="217"/>
                  </a:lnTo>
                  <a:lnTo>
                    <a:pt x="660" y="226"/>
                  </a:lnTo>
                  <a:lnTo>
                    <a:pt x="664" y="238"/>
                  </a:lnTo>
                  <a:lnTo>
                    <a:pt x="664" y="238"/>
                  </a:lnTo>
                  <a:lnTo>
                    <a:pt x="667" y="247"/>
                  </a:lnTo>
                  <a:lnTo>
                    <a:pt x="669" y="258"/>
                  </a:lnTo>
                  <a:lnTo>
                    <a:pt x="672" y="270"/>
                  </a:lnTo>
                  <a:lnTo>
                    <a:pt x="672" y="270"/>
                  </a:lnTo>
                  <a:lnTo>
                    <a:pt x="674" y="281"/>
                  </a:lnTo>
                  <a:lnTo>
                    <a:pt x="675" y="292"/>
                  </a:lnTo>
                  <a:lnTo>
                    <a:pt x="677" y="303"/>
                  </a:lnTo>
                  <a:lnTo>
                    <a:pt x="677" y="303"/>
                  </a:lnTo>
                  <a:lnTo>
                    <a:pt x="679" y="314"/>
                  </a:lnTo>
                  <a:lnTo>
                    <a:pt x="679" y="327"/>
                  </a:lnTo>
                  <a:lnTo>
                    <a:pt x="679" y="338"/>
                  </a:lnTo>
                  <a:lnTo>
                    <a:pt x="679" y="338"/>
                  </a:lnTo>
                  <a:lnTo>
                    <a:pt x="679" y="349"/>
                  </a:lnTo>
                  <a:lnTo>
                    <a:pt x="679" y="362"/>
                  </a:lnTo>
                  <a:lnTo>
                    <a:pt x="677" y="373"/>
                  </a:lnTo>
                  <a:lnTo>
                    <a:pt x="677" y="373"/>
                  </a:lnTo>
                  <a:lnTo>
                    <a:pt x="675" y="384"/>
                  </a:lnTo>
                  <a:lnTo>
                    <a:pt x="674" y="395"/>
                  </a:lnTo>
                  <a:lnTo>
                    <a:pt x="672" y="407"/>
                  </a:lnTo>
                  <a:lnTo>
                    <a:pt x="672" y="407"/>
                  </a:lnTo>
                  <a:lnTo>
                    <a:pt x="669" y="418"/>
                  </a:lnTo>
                  <a:lnTo>
                    <a:pt x="667" y="429"/>
                  </a:lnTo>
                  <a:lnTo>
                    <a:pt x="664" y="439"/>
                  </a:lnTo>
                  <a:lnTo>
                    <a:pt x="664" y="439"/>
                  </a:lnTo>
                  <a:lnTo>
                    <a:pt x="660" y="450"/>
                  </a:lnTo>
                  <a:lnTo>
                    <a:pt x="655" y="461"/>
                  </a:lnTo>
                  <a:lnTo>
                    <a:pt x="652" y="470"/>
                  </a:lnTo>
                  <a:lnTo>
                    <a:pt x="652" y="470"/>
                  </a:lnTo>
                  <a:lnTo>
                    <a:pt x="647" y="480"/>
                  </a:lnTo>
                  <a:lnTo>
                    <a:pt x="642" y="491"/>
                  </a:lnTo>
                  <a:lnTo>
                    <a:pt x="637" y="501"/>
                  </a:lnTo>
                  <a:lnTo>
                    <a:pt x="637" y="501"/>
                  </a:lnTo>
                  <a:lnTo>
                    <a:pt x="632" y="510"/>
                  </a:lnTo>
                  <a:lnTo>
                    <a:pt x="627" y="520"/>
                  </a:lnTo>
                  <a:lnTo>
                    <a:pt x="621" y="528"/>
                  </a:lnTo>
                  <a:lnTo>
                    <a:pt x="621" y="528"/>
                  </a:lnTo>
                  <a:lnTo>
                    <a:pt x="614" y="537"/>
                  </a:lnTo>
                  <a:lnTo>
                    <a:pt x="607" y="545"/>
                  </a:lnTo>
                  <a:lnTo>
                    <a:pt x="601" y="555"/>
                  </a:lnTo>
                  <a:lnTo>
                    <a:pt x="601" y="555"/>
                  </a:lnTo>
                  <a:lnTo>
                    <a:pt x="594" y="563"/>
                  </a:lnTo>
                  <a:lnTo>
                    <a:pt x="588" y="571"/>
                  </a:lnTo>
                  <a:lnTo>
                    <a:pt x="579" y="579"/>
                  </a:lnTo>
                  <a:lnTo>
                    <a:pt x="579" y="579"/>
                  </a:lnTo>
                  <a:lnTo>
                    <a:pt x="571" y="587"/>
                  </a:lnTo>
                  <a:lnTo>
                    <a:pt x="563" y="593"/>
                  </a:lnTo>
                  <a:lnTo>
                    <a:pt x="554" y="601"/>
                  </a:lnTo>
                  <a:lnTo>
                    <a:pt x="554" y="601"/>
                  </a:lnTo>
                  <a:lnTo>
                    <a:pt x="546" y="608"/>
                  </a:lnTo>
                  <a:lnTo>
                    <a:pt x="538" y="614"/>
                  </a:lnTo>
                  <a:lnTo>
                    <a:pt x="528" y="620"/>
                  </a:lnTo>
                  <a:lnTo>
                    <a:pt x="528" y="620"/>
                  </a:lnTo>
                  <a:lnTo>
                    <a:pt x="520" y="627"/>
                  </a:lnTo>
                  <a:lnTo>
                    <a:pt x="510" y="631"/>
                  </a:lnTo>
                  <a:lnTo>
                    <a:pt x="501" y="636"/>
                  </a:lnTo>
                  <a:lnTo>
                    <a:pt x="501" y="636"/>
                  </a:lnTo>
                  <a:lnTo>
                    <a:pt x="492" y="643"/>
                  </a:lnTo>
                  <a:lnTo>
                    <a:pt x="482" y="647"/>
                  </a:lnTo>
                  <a:lnTo>
                    <a:pt x="472" y="651"/>
                  </a:lnTo>
                  <a:lnTo>
                    <a:pt x="472" y="651"/>
                  </a:lnTo>
                  <a:lnTo>
                    <a:pt x="460" y="655"/>
                  </a:lnTo>
                  <a:lnTo>
                    <a:pt x="450" y="659"/>
                  </a:lnTo>
                  <a:lnTo>
                    <a:pt x="440" y="663"/>
                  </a:lnTo>
                  <a:lnTo>
                    <a:pt x="440" y="663"/>
                  </a:lnTo>
                  <a:lnTo>
                    <a:pt x="429" y="667"/>
                  </a:lnTo>
                  <a:lnTo>
                    <a:pt x="419" y="668"/>
                  </a:lnTo>
                  <a:lnTo>
                    <a:pt x="407" y="671"/>
                  </a:lnTo>
                  <a:lnTo>
                    <a:pt x="407" y="671"/>
                  </a:lnTo>
                  <a:lnTo>
                    <a:pt x="396" y="673"/>
                  </a:lnTo>
                  <a:lnTo>
                    <a:pt x="384" y="674"/>
                  </a:lnTo>
                  <a:lnTo>
                    <a:pt x="372" y="676"/>
                  </a:lnTo>
                  <a:lnTo>
                    <a:pt x="372" y="676"/>
                  </a:lnTo>
                  <a:lnTo>
                    <a:pt x="363" y="678"/>
                  </a:lnTo>
                  <a:lnTo>
                    <a:pt x="351" y="678"/>
                  </a:lnTo>
                  <a:lnTo>
                    <a:pt x="338" y="678"/>
                  </a:lnTo>
                  <a:lnTo>
                    <a:pt x="338" y="678"/>
                  </a:lnTo>
                  <a:lnTo>
                    <a:pt x="326" y="678"/>
                  </a:lnTo>
                  <a:lnTo>
                    <a:pt x="315" y="678"/>
                  </a:lnTo>
                  <a:lnTo>
                    <a:pt x="303" y="676"/>
                  </a:lnTo>
                  <a:lnTo>
                    <a:pt x="303" y="676"/>
                  </a:lnTo>
                  <a:lnTo>
                    <a:pt x="293" y="674"/>
                  </a:lnTo>
                  <a:lnTo>
                    <a:pt x="281" y="673"/>
                  </a:lnTo>
                  <a:lnTo>
                    <a:pt x="270" y="671"/>
                  </a:lnTo>
                  <a:lnTo>
                    <a:pt x="270" y="671"/>
                  </a:lnTo>
                  <a:lnTo>
                    <a:pt x="258" y="668"/>
                  </a:lnTo>
                  <a:lnTo>
                    <a:pt x="248" y="667"/>
                  </a:lnTo>
                  <a:lnTo>
                    <a:pt x="237" y="663"/>
                  </a:lnTo>
                  <a:lnTo>
                    <a:pt x="237" y="663"/>
                  </a:lnTo>
                  <a:lnTo>
                    <a:pt x="227" y="659"/>
                  </a:lnTo>
                  <a:lnTo>
                    <a:pt x="217" y="655"/>
                  </a:lnTo>
                  <a:lnTo>
                    <a:pt x="207" y="651"/>
                  </a:lnTo>
                  <a:lnTo>
                    <a:pt x="207" y="651"/>
                  </a:lnTo>
                  <a:lnTo>
                    <a:pt x="197" y="647"/>
                  </a:lnTo>
                  <a:lnTo>
                    <a:pt x="187" y="643"/>
                  </a:lnTo>
                  <a:lnTo>
                    <a:pt x="177" y="636"/>
                  </a:lnTo>
                  <a:lnTo>
                    <a:pt x="177" y="636"/>
                  </a:lnTo>
                  <a:lnTo>
                    <a:pt x="167" y="631"/>
                  </a:lnTo>
                  <a:lnTo>
                    <a:pt x="157" y="627"/>
                  </a:lnTo>
                  <a:lnTo>
                    <a:pt x="149" y="620"/>
                  </a:lnTo>
                  <a:lnTo>
                    <a:pt x="149" y="620"/>
                  </a:lnTo>
                  <a:lnTo>
                    <a:pt x="139" y="614"/>
                  </a:lnTo>
                  <a:lnTo>
                    <a:pt x="131" y="608"/>
                  </a:lnTo>
                  <a:lnTo>
                    <a:pt x="123" y="601"/>
                  </a:lnTo>
                  <a:lnTo>
                    <a:pt x="123" y="601"/>
                  </a:lnTo>
                  <a:lnTo>
                    <a:pt x="114" y="593"/>
                  </a:lnTo>
                  <a:lnTo>
                    <a:pt x="106" y="587"/>
                  </a:lnTo>
                  <a:lnTo>
                    <a:pt x="99" y="579"/>
                  </a:lnTo>
                  <a:lnTo>
                    <a:pt x="99" y="579"/>
                  </a:lnTo>
                  <a:lnTo>
                    <a:pt x="91" y="571"/>
                  </a:lnTo>
                  <a:lnTo>
                    <a:pt x="83" y="563"/>
                  </a:lnTo>
                  <a:lnTo>
                    <a:pt x="76" y="555"/>
                  </a:lnTo>
                  <a:lnTo>
                    <a:pt x="76" y="555"/>
                  </a:lnTo>
                  <a:lnTo>
                    <a:pt x="70" y="545"/>
                  </a:lnTo>
                  <a:lnTo>
                    <a:pt x="63" y="537"/>
                  </a:lnTo>
                  <a:lnTo>
                    <a:pt x="58" y="528"/>
                  </a:lnTo>
                  <a:lnTo>
                    <a:pt x="58" y="528"/>
                  </a:lnTo>
                  <a:lnTo>
                    <a:pt x="51" y="520"/>
                  </a:lnTo>
                  <a:lnTo>
                    <a:pt x="45" y="510"/>
                  </a:lnTo>
                  <a:lnTo>
                    <a:pt x="40" y="501"/>
                  </a:lnTo>
                  <a:lnTo>
                    <a:pt x="40" y="501"/>
                  </a:lnTo>
                  <a:lnTo>
                    <a:pt x="35" y="491"/>
                  </a:lnTo>
                  <a:lnTo>
                    <a:pt x="30" y="480"/>
                  </a:lnTo>
                  <a:lnTo>
                    <a:pt x="27" y="470"/>
                  </a:lnTo>
                  <a:lnTo>
                    <a:pt x="27" y="470"/>
                  </a:lnTo>
                  <a:lnTo>
                    <a:pt x="22" y="461"/>
                  </a:lnTo>
                  <a:lnTo>
                    <a:pt x="18" y="450"/>
                  </a:lnTo>
                  <a:lnTo>
                    <a:pt x="15" y="439"/>
                  </a:lnTo>
                  <a:lnTo>
                    <a:pt x="15" y="439"/>
                  </a:lnTo>
                  <a:lnTo>
                    <a:pt x="12" y="429"/>
                  </a:lnTo>
                  <a:lnTo>
                    <a:pt x="8" y="418"/>
                  </a:lnTo>
                  <a:lnTo>
                    <a:pt x="7" y="407"/>
                  </a:lnTo>
                  <a:lnTo>
                    <a:pt x="7" y="407"/>
                  </a:lnTo>
                  <a:lnTo>
                    <a:pt x="3" y="395"/>
                  </a:lnTo>
                  <a:lnTo>
                    <a:pt x="2" y="384"/>
                  </a:lnTo>
                  <a:lnTo>
                    <a:pt x="2" y="373"/>
                  </a:lnTo>
                  <a:lnTo>
                    <a:pt x="2" y="373"/>
                  </a:lnTo>
                  <a:lnTo>
                    <a:pt x="0" y="362"/>
                  </a:lnTo>
                  <a:lnTo>
                    <a:pt x="0" y="349"/>
                  </a:lnTo>
                  <a:lnTo>
                    <a:pt x="0" y="338"/>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69" name="Freeform 17"/>
            <p:cNvSpPr>
              <a:spLocks/>
            </p:cNvSpPr>
            <p:nvPr/>
          </p:nvSpPr>
          <p:spPr bwMode="auto">
            <a:xfrm>
              <a:off x="1963" y="1864"/>
              <a:ext cx="340" cy="339"/>
            </a:xfrm>
            <a:custGeom>
              <a:avLst/>
              <a:gdLst/>
              <a:ahLst/>
              <a:cxnLst>
                <a:cxn ang="0">
                  <a:pos x="1" y="305"/>
                </a:cxn>
                <a:cxn ang="0">
                  <a:pos x="10" y="260"/>
                </a:cxn>
                <a:cxn ang="0">
                  <a:pos x="23" y="217"/>
                </a:cxn>
                <a:cxn ang="0">
                  <a:pos x="41" y="177"/>
                </a:cxn>
                <a:cxn ang="0">
                  <a:pos x="58" y="150"/>
                </a:cxn>
                <a:cxn ang="0">
                  <a:pos x="84" y="115"/>
                </a:cxn>
                <a:cxn ang="0">
                  <a:pos x="116" y="85"/>
                </a:cxn>
                <a:cxn ang="0">
                  <a:pos x="150" y="57"/>
                </a:cxn>
                <a:cxn ang="0">
                  <a:pos x="177" y="42"/>
                </a:cxn>
                <a:cxn ang="0">
                  <a:pos x="218" y="22"/>
                </a:cxn>
                <a:cxn ang="0">
                  <a:pos x="259" y="10"/>
                </a:cxn>
                <a:cxn ang="0">
                  <a:pos x="304" y="2"/>
                </a:cxn>
                <a:cxn ang="0">
                  <a:pos x="339" y="0"/>
                </a:cxn>
                <a:cxn ang="0">
                  <a:pos x="385" y="3"/>
                </a:cxn>
                <a:cxn ang="0">
                  <a:pos x="430" y="13"/>
                </a:cxn>
                <a:cxn ang="0">
                  <a:pos x="471" y="27"/>
                </a:cxn>
                <a:cxn ang="0">
                  <a:pos x="501" y="42"/>
                </a:cxn>
                <a:cxn ang="0">
                  <a:pos x="539" y="64"/>
                </a:cxn>
                <a:cxn ang="0">
                  <a:pos x="572" y="93"/>
                </a:cxn>
                <a:cxn ang="0">
                  <a:pos x="602" y="124"/>
                </a:cxn>
                <a:cxn ang="0">
                  <a:pos x="622" y="150"/>
                </a:cxn>
                <a:cxn ang="0">
                  <a:pos x="643" y="187"/>
                </a:cxn>
                <a:cxn ang="0">
                  <a:pos x="660" y="228"/>
                </a:cxn>
                <a:cxn ang="0">
                  <a:pos x="673" y="271"/>
                </a:cxn>
                <a:cxn ang="0">
                  <a:pos x="678" y="305"/>
                </a:cxn>
                <a:cxn ang="0">
                  <a:pos x="680" y="351"/>
                </a:cxn>
                <a:cxn ang="0">
                  <a:pos x="675" y="397"/>
                </a:cxn>
                <a:cxn ang="0">
                  <a:pos x="663" y="440"/>
                </a:cxn>
                <a:cxn ang="0">
                  <a:pos x="653" y="472"/>
                </a:cxn>
                <a:cxn ang="0">
                  <a:pos x="633" y="510"/>
                </a:cxn>
                <a:cxn ang="0">
                  <a:pos x="609" y="547"/>
                </a:cxn>
                <a:cxn ang="0">
                  <a:pos x="580" y="579"/>
                </a:cxn>
                <a:cxn ang="0">
                  <a:pos x="556" y="601"/>
                </a:cxn>
                <a:cxn ang="0">
                  <a:pos x="521" y="627"/>
                </a:cxn>
                <a:cxn ang="0">
                  <a:pos x="481" y="647"/>
                </a:cxn>
                <a:cxn ang="0">
                  <a:pos x="440" y="663"/>
                </a:cxn>
                <a:cxn ang="0">
                  <a:pos x="408" y="671"/>
                </a:cxn>
                <a:cxn ang="0">
                  <a:pos x="362" y="678"/>
                </a:cxn>
                <a:cxn ang="0">
                  <a:pos x="316" y="678"/>
                </a:cxn>
                <a:cxn ang="0">
                  <a:pos x="271" y="671"/>
                </a:cxn>
                <a:cxn ang="0">
                  <a:pos x="238" y="663"/>
                </a:cxn>
                <a:cxn ang="0">
                  <a:pos x="197" y="647"/>
                </a:cxn>
                <a:cxn ang="0">
                  <a:pos x="159" y="627"/>
                </a:cxn>
                <a:cxn ang="0">
                  <a:pos x="124" y="601"/>
                </a:cxn>
                <a:cxn ang="0">
                  <a:pos x="99" y="579"/>
                </a:cxn>
                <a:cxn ang="0">
                  <a:pos x="71" y="547"/>
                </a:cxn>
                <a:cxn ang="0">
                  <a:pos x="46" y="510"/>
                </a:cxn>
                <a:cxn ang="0">
                  <a:pos x="26" y="472"/>
                </a:cxn>
                <a:cxn ang="0">
                  <a:pos x="16" y="440"/>
                </a:cxn>
                <a:cxn ang="0">
                  <a:pos x="5" y="397"/>
                </a:cxn>
                <a:cxn ang="0">
                  <a:pos x="0" y="351"/>
                </a:cxn>
              </a:cxnLst>
              <a:rect l="0" t="0" r="r" b="b"/>
              <a:pathLst>
                <a:path w="680" h="679">
                  <a:moveTo>
                    <a:pt x="0" y="340"/>
                  </a:moveTo>
                  <a:lnTo>
                    <a:pt x="0" y="327"/>
                  </a:lnTo>
                  <a:lnTo>
                    <a:pt x="1" y="316"/>
                  </a:lnTo>
                  <a:lnTo>
                    <a:pt x="1" y="305"/>
                  </a:lnTo>
                  <a:lnTo>
                    <a:pt x="1" y="305"/>
                  </a:lnTo>
                  <a:lnTo>
                    <a:pt x="3" y="293"/>
                  </a:lnTo>
                  <a:lnTo>
                    <a:pt x="5" y="282"/>
                  </a:lnTo>
                  <a:lnTo>
                    <a:pt x="6" y="271"/>
                  </a:lnTo>
                  <a:lnTo>
                    <a:pt x="6" y="271"/>
                  </a:lnTo>
                  <a:lnTo>
                    <a:pt x="10" y="260"/>
                  </a:lnTo>
                  <a:lnTo>
                    <a:pt x="13" y="249"/>
                  </a:lnTo>
                  <a:lnTo>
                    <a:pt x="16" y="238"/>
                  </a:lnTo>
                  <a:lnTo>
                    <a:pt x="16" y="238"/>
                  </a:lnTo>
                  <a:lnTo>
                    <a:pt x="18" y="228"/>
                  </a:lnTo>
                  <a:lnTo>
                    <a:pt x="23" y="217"/>
                  </a:lnTo>
                  <a:lnTo>
                    <a:pt x="26" y="207"/>
                  </a:lnTo>
                  <a:lnTo>
                    <a:pt x="26" y="207"/>
                  </a:lnTo>
                  <a:lnTo>
                    <a:pt x="31" y="198"/>
                  </a:lnTo>
                  <a:lnTo>
                    <a:pt x="36" y="187"/>
                  </a:lnTo>
                  <a:lnTo>
                    <a:pt x="41" y="177"/>
                  </a:lnTo>
                  <a:lnTo>
                    <a:pt x="41" y="177"/>
                  </a:lnTo>
                  <a:lnTo>
                    <a:pt x="46" y="167"/>
                  </a:lnTo>
                  <a:lnTo>
                    <a:pt x="53" y="159"/>
                  </a:lnTo>
                  <a:lnTo>
                    <a:pt x="58" y="150"/>
                  </a:lnTo>
                  <a:lnTo>
                    <a:pt x="58" y="150"/>
                  </a:lnTo>
                  <a:lnTo>
                    <a:pt x="64" y="140"/>
                  </a:lnTo>
                  <a:lnTo>
                    <a:pt x="71" y="132"/>
                  </a:lnTo>
                  <a:lnTo>
                    <a:pt x="78" y="124"/>
                  </a:lnTo>
                  <a:lnTo>
                    <a:pt x="78" y="124"/>
                  </a:lnTo>
                  <a:lnTo>
                    <a:pt x="84" y="115"/>
                  </a:lnTo>
                  <a:lnTo>
                    <a:pt x="92" y="107"/>
                  </a:lnTo>
                  <a:lnTo>
                    <a:pt x="99" y="99"/>
                  </a:lnTo>
                  <a:lnTo>
                    <a:pt x="99" y="99"/>
                  </a:lnTo>
                  <a:lnTo>
                    <a:pt x="107" y="93"/>
                  </a:lnTo>
                  <a:lnTo>
                    <a:pt x="116" y="85"/>
                  </a:lnTo>
                  <a:lnTo>
                    <a:pt x="124" y="78"/>
                  </a:lnTo>
                  <a:lnTo>
                    <a:pt x="124" y="78"/>
                  </a:lnTo>
                  <a:lnTo>
                    <a:pt x="132" y="70"/>
                  </a:lnTo>
                  <a:lnTo>
                    <a:pt x="140" y="64"/>
                  </a:lnTo>
                  <a:lnTo>
                    <a:pt x="150" y="57"/>
                  </a:lnTo>
                  <a:lnTo>
                    <a:pt x="150" y="57"/>
                  </a:lnTo>
                  <a:lnTo>
                    <a:pt x="159" y="53"/>
                  </a:lnTo>
                  <a:lnTo>
                    <a:pt x="169" y="46"/>
                  </a:lnTo>
                  <a:lnTo>
                    <a:pt x="177" y="42"/>
                  </a:lnTo>
                  <a:lnTo>
                    <a:pt x="177" y="42"/>
                  </a:lnTo>
                  <a:lnTo>
                    <a:pt x="187" y="37"/>
                  </a:lnTo>
                  <a:lnTo>
                    <a:pt x="197" y="32"/>
                  </a:lnTo>
                  <a:lnTo>
                    <a:pt x="207" y="27"/>
                  </a:lnTo>
                  <a:lnTo>
                    <a:pt x="207" y="27"/>
                  </a:lnTo>
                  <a:lnTo>
                    <a:pt x="218" y="22"/>
                  </a:lnTo>
                  <a:lnTo>
                    <a:pt x="228" y="19"/>
                  </a:lnTo>
                  <a:lnTo>
                    <a:pt x="238" y="16"/>
                  </a:lnTo>
                  <a:lnTo>
                    <a:pt x="238" y="16"/>
                  </a:lnTo>
                  <a:lnTo>
                    <a:pt x="250" y="13"/>
                  </a:lnTo>
                  <a:lnTo>
                    <a:pt x="259" y="10"/>
                  </a:lnTo>
                  <a:lnTo>
                    <a:pt x="271" y="8"/>
                  </a:lnTo>
                  <a:lnTo>
                    <a:pt x="271" y="8"/>
                  </a:lnTo>
                  <a:lnTo>
                    <a:pt x="283" y="5"/>
                  </a:lnTo>
                  <a:lnTo>
                    <a:pt x="293" y="3"/>
                  </a:lnTo>
                  <a:lnTo>
                    <a:pt x="304" y="2"/>
                  </a:lnTo>
                  <a:lnTo>
                    <a:pt x="304" y="2"/>
                  </a:lnTo>
                  <a:lnTo>
                    <a:pt x="316" y="2"/>
                  </a:lnTo>
                  <a:lnTo>
                    <a:pt x="327" y="0"/>
                  </a:lnTo>
                  <a:lnTo>
                    <a:pt x="339" y="0"/>
                  </a:lnTo>
                  <a:lnTo>
                    <a:pt x="339" y="0"/>
                  </a:lnTo>
                  <a:lnTo>
                    <a:pt x="350" y="0"/>
                  </a:lnTo>
                  <a:lnTo>
                    <a:pt x="362" y="2"/>
                  </a:lnTo>
                  <a:lnTo>
                    <a:pt x="374" y="2"/>
                  </a:lnTo>
                  <a:lnTo>
                    <a:pt x="374" y="2"/>
                  </a:lnTo>
                  <a:lnTo>
                    <a:pt x="385" y="3"/>
                  </a:lnTo>
                  <a:lnTo>
                    <a:pt x="397" y="5"/>
                  </a:lnTo>
                  <a:lnTo>
                    <a:pt x="408" y="8"/>
                  </a:lnTo>
                  <a:lnTo>
                    <a:pt x="408" y="8"/>
                  </a:lnTo>
                  <a:lnTo>
                    <a:pt x="418" y="10"/>
                  </a:lnTo>
                  <a:lnTo>
                    <a:pt x="430" y="13"/>
                  </a:lnTo>
                  <a:lnTo>
                    <a:pt x="440" y="16"/>
                  </a:lnTo>
                  <a:lnTo>
                    <a:pt x="440" y="16"/>
                  </a:lnTo>
                  <a:lnTo>
                    <a:pt x="451" y="19"/>
                  </a:lnTo>
                  <a:lnTo>
                    <a:pt x="461" y="22"/>
                  </a:lnTo>
                  <a:lnTo>
                    <a:pt x="471" y="27"/>
                  </a:lnTo>
                  <a:lnTo>
                    <a:pt x="471" y="27"/>
                  </a:lnTo>
                  <a:lnTo>
                    <a:pt x="481" y="32"/>
                  </a:lnTo>
                  <a:lnTo>
                    <a:pt x="491" y="37"/>
                  </a:lnTo>
                  <a:lnTo>
                    <a:pt x="501" y="42"/>
                  </a:lnTo>
                  <a:lnTo>
                    <a:pt x="501" y="42"/>
                  </a:lnTo>
                  <a:lnTo>
                    <a:pt x="511" y="46"/>
                  </a:lnTo>
                  <a:lnTo>
                    <a:pt x="521" y="53"/>
                  </a:lnTo>
                  <a:lnTo>
                    <a:pt x="529" y="57"/>
                  </a:lnTo>
                  <a:lnTo>
                    <a:pt x="529" y="57"/>
                  </a:lnTo>
                  <a:lnTo>
                    <a:pt x="539" y="64"/>
                  </a:lnTo>
                  <a:lnTo>
                    <a:pt x="547" y="70"/>
                  </a:lnTo>
                  <a:lnTo>
                    <a:pt x="556" y="78"/>
                  </a:lnTo>
                  <a:lnTo>
                    <a:pt x="556" y="78"/>
                  </a:lnTo>
                  <a:lnTo>
                    <a:pt x="564" y="85"/>
                  </a:lnTo>
                  <a:lnTo>
                    <a:pt x="572" y="93"/>
                  </a:lnTo>
                  <a:lnTo>
                    <a:pt x="580" y="99"/>
                  </a:lnTo>
                  <a:lnTo>
                    <a:pt x="580" y="99"/>
                  </a:lnTo>
                  <a:lnTo>
                    <a:pt x="587" y="107"/>
                  </a:lnTo>
                  <a:lnTo>
                    <a:pt x="595" y="115"/>
                  </a:lnTo>
                  <a:lnTo>
                    <a:pt x="602" y="124"/>
                  </a:lnTo>
                  <a:lnTo>
                    <a:pt x="602" y="124"/>
                  </a:lnTo>
                  <a:lnTo>
                    <a:pt x="609" y="132"/>
                  </a:lnTo>
                  <a:lnTo>
                    <a:pt x="615" y="140"/>
                  </a:lnTo>
                  <a:lnTo>
                    <a:pt x="622" y="150"/>
                  </a:lnTo>
                  <a:lnTo>
                    <a:pt x="622" y="150"/>
                  </a:lnTo>
                  <a:lnTo>
                    <a:pt x="627" y="159"/>
                  </a:lnTo>
                  <a:lnTo>
                    <a:pt x="633" y="167"/>
                  </a:lnTo>
                  <a:lnTo>
                    <a:pt x="638" y="177"/>
                  </a:lnTo>
                  <a:lnTo>
                    <a:pt x="638" y="177"/>
                  </a:lnTo>
                  <a:lnTo>
                    <a:pt x="643" y="187"/>
                  </a:lnTo>
                  <a:lnTo>
                    <a:pt x="648" y="198"/>
                  </a:lnTo>
                  <a:lnTo>
                    <a:pt x="653" y="207"/>
                  </a:lnTo>
                  <a:lnTo>
                    <a:pt x="653" y="207"/>
                  </a:lnTo>
                  <a:lnTo>
                    <a:pt x="657" y="217"/>
                  </a:lnTo>
                  <a:lnTo>
                    <a:pt x="660" y="228"/>
                  </a:lnTo>
                  <a:lnTo>
                    <a:pt x="663" y="238"/>
                  </a:lnTo>
                  <a:lnTo>
                    <a:pt x="663" y="238"/>
                  </a:lnTo>
                  <a:lnTo>
                    <a:pt x="666" y="249"/>
                  </a:lnTo>
                  <a:lnTo>
                    <a:pt x="670" y="260"/>
                  </a:lnTo>
                  <a:lnTo>
                    <a:pt x="673" y="271"/>
                  </a:lnTo>
                  <a:lnTo>
                    <a:pt x="673" y="271"/>
                  </a:lnTo>
                  <a:lnTo>
                    <a:pt x="675" y="282"/>
                  </a:lnTo>
                  <a:lnTo>
                    <a:pt x="676" y="293"/>
                  </a:lnTo>
                  <a:lnTo>
                    <a:pt x="678" y="305"/>
                  </a:lnTo>
                  <a:lnTo>
                    <a:pt x="678" y="305"/>
                  </a:lnTo>
                  <a:lnTo>
                    <a:pt x="678" y="316"/>
                  </a:lnTo>
                  <a:lnTo>
                    <a:pt x="680" y="327"/>
                  </a:lnTo>
                  <a:lnTo>
                    <a:pt x="680" y="340"/>
                  </a:lnTo>
                  <a:lnTo>
                    <a:pt x="680" y="340"/>
                  </a:lnTo>
                  <a:lnTo>
                    <a:pt x="680" y="351"/>
                  </a:lnTo>
                  <a:lnTo>
                    <a:pt x="678" y="362"/>
                  </a:lnTo>
                  <a:lnTo>
                    <a:pt x="678" y="373"/>
                  </a:lnTo>
                  <a:lnTo>
                    <a:pt x="678" y="373"/>
                  </a:lnTo>
                  <a:lnTo>
                    <a:pt x="676" y="386"/>
                  </a:lnTo>
                  <a:lnTo>
                    <a:pt x="675" y="397"/>
                  </a:lnTo>
                  <a:lnTo>
                    <a:pt x="673" y="408"/>
                  </a:lnTo>
                  <a:lnTo>
                    <a:pt x="673" y="408"/>
                  </a:lnTo>
                  <a:lnTo>
                    <a:pt x="670" y="419"/>
                  </a:lnTo>
                  <a:lnTo>
                    <a:pt x="666" y="429"/>
                  </a:lnTo>
                  <a:lnTo>
                    <a:pt x="663" y="440"/>
                  </a:lnTo>
                  <a:lnTo>
                    <a:pt x="663" y="440"/>
                  </a:lnTo>
                  <a:lnTo>
                    <a:pt x="660" y="451"/>
                  </a:lnTo>
                  <a:lnTo>
                    <a:pt x="657" y="461"/>
                  </a:lnTo>
                  <a:lnTo>
                    <a:pt x="653" y="472"/>
                  </a:lnTo>
                  <a:lnTo>
                    <a:pt x="653" y="472"/>
                  </a:lnTo>
                  <a:lnTo>
                    <a:pt x="648" y="482"/>
                  </a:lnTo>
                  <a:lnTo>
                    <a:pt x="643" y="491"/>
                  </a:lnTo>
                  <a:lnTo>
                    <a:pt x="638" y="501"/>
                  </a:lnTo>
                  <a:lnTo>
                    <a:pt x="638" y="501"/>
                  </a:lnTo>
                  <a:lnTo>
                    <a:pt x="633" y="510"/>
                  </a:lnTo>
                  <a:lnTo>
                    <a:pt x="627" y="520"/>
                  </a:lnTo>
                  <a:lnTo>
                    <a:pt x="622" y="529"/>
                  </a:lnTo>
                  <a:lnTo>
                    <a:pt x="622" y="529"/>
                  </a:lnTo>
                  <a:lnTo>
                    <a:pt x="615" y="539"/>
                  </a:lnTo>
                  <a:lnTo>
                    <a:pt x="609" y="547"/>
                  </a:lnTo>
                  <a:lnTo>
                    <a:pt x="602" y="555"/>
                  </a:lnTo>
                  <a:lnTo>
                    <a:pt x="602" y="555"/>
                  </a:lnTo>
                  <a:lnTo>
                    <a:pt x="595" y="564"/>
                  </a:lnTo>
                  <a:lnTo>
                    <a:pt x="587" y="572"/>
                  </a:lnTo>
                  <a:lnTo>
                    <a:pt x="580" y="579"/>
                  </a:lnTo>
                  <a:lnTo>
                    <a:pt x="580" y="579"/>
                  </a:lnTo>
                  <a:lnTo>
                    <a:pt x="572" y="587"/>
                  </a:lnTo>
                  <a:lnTo>
                    <a:pt x="564" y="595"/>
                  </a:lnTo>
                  <a:lnTo>
                    <a:pt x="556" y="601"/>
                  </a:lnTo>
                  <a:lnTo>
                    <a:pt x="556" y="601"/>
                  </a:lnTo>
                  <a:lnTo>
                    <a:pt x="547" y="609"/>
                  </a:lnTo>
                  <a:lnTo>
                    <a:pt x="539" y="615"/>
                  </a:lnTo>
                  <a:lnTo>
                    <a:pt x="529" y="620"/>
                  </a:lnTo>
                  <a:lnTo>
                    <a:pt x="529" y="620"/>
                  </a:lnTo>
                  <a:lnTo>
                    <a:pt x="521" y="627"/>
                  </a:lnTo>
                  <a:lnTo>
                    <a:pt x="511" y="633"/>
                  </a:lnTo>
                  <a:lnTo>
                    <a:pt x="501" y="638"/>
                  </a:lnTo>
                  <a:lnTo>
                    <a:pt x="501" y="638"/>
                  </a:lnTo>
                  <a:lnTo>
                    <a:pt x="491" y="643"/>
                  </a:lnTo>
                  <a:lnTo>
                    <a:pt x="481" y="647"/>
                  </a:lnTo>
                  <a:lnTo>
                    <a:pt x="471" y="652"/>
                  </a:lnTo>
                  <a:lnTo>
                    <a:pt x="471" y="652"/>
                  </a:lnTo>
                  <a:lnTo>
                    <a:pt x="461" y="657"/>
                  </a:lnTo>
                  <a:lnTo>
                    <a:pt x="451" y="660"/>
                  </a:lnTo>
                  <a:lnTo>
                    <a:pt x="440" y="663"/>
                  </a:lnTo>
                  <a:lnTo>
                    <a:pt x="440" y="663"/>
                  </a:lnTo>
                  <a:lnTo>
                    <a:pt x="430" y="666"/>
                  </a:lnTo>
                  <a:lnTo>
                    <a:pt x="418" y="670"/>
                  </a:lnTo>
                  <a:lnTo>
                    <a:pt x="408" y="671"/>
                  </a:lnTo>
                  <a:lnTo>
                    <a:pt x="408" y="671"/>
                  </a:lnTo>
                  <a:lnTo>
                    <a:pt x="397" y="674"/>
                  </a:lnTo>
                  <a:lnTo>
                    <a:pt x="385" y="676"/>
                  </a:lnTo>
                  <a:lnTo>
                    <a:pt x="374" y="678"/>
                  </a:lnTo>
                  <a:lnTo>
                    <a:pt x="374" y="678"/>
                  </a:lnTo>
                  <a:lnTo>
                    <a:pt x="362" y="678"/>
                  </a:lnTo>
                  <a:lnTo>
                    <a:pt x="350" y="679"/>
                  </a:lnTo>
                  <a:lnTo>
                    <a:pt x="339" y="679"/>
                  </a:lnTo>
                  <a:lnTo>
                    <a:pt x="339" y="679"/>
                  </a:lnTo>
                  <a:lnTo>
                    <a:pt x="327" y="679"/>
                  </a:lnTo>
                  <a:lnTo>
                    <a:pt x="316" y="678"/>
                  </a:lnTo>
                  <a:lnTo>
                    <a:pt x="304" y="678"/>
                  </a:lnTo>
                  <a:lnTo>
                    <a:pt x="304" y="678"/>
                  </a:lnTo>
                  <a:lnTo>
                    <a:pt x="293" y="676"/>
                  </a:lnTo>
                  <a:lnTo>
                    <a:pt x="283" y="674"/>
                  </a:lnTo>
                  <a:lnTo>
                    <a:pt x="271" y="671"/>
                  </a:lnTo>
                  <a:lnTo>
                    <a:pt x="271" y="671"/>
                  </a:lnTo>
                  <a:lnTo>
                    <a:pt x="259" y="670"/>
                  </a:lnTo>
                  <a:lnTo>
                    <a:pt x="250" y="666"/>
                  </a:lnTo>
                  <a:lnTo>
                    <a:pt x="238" y="663"/>
                  </a:lnTo>
                  <a:lnTo>
                    <a:pt x="238" y="663"/>
                  </a:lnTo>
                  <a:lnTo>
                    <a:pt x="228" y="660"/>
                  </a:lnTo>
                  <a:lnTo>
                    <a:pt x="218" y="657"/>
                  </a:lnTo>
                  <a:lnTo>
                    <a:pt x="207" y="652"/>
                  </a:lnTo>
                  <a:lnTo>
                    <a:pt x="207" y="652"/>
                  </a:lnTo>
                  <a:lnTo>
                    <a:pt x="197" y="647"/>
                  </a:lnTo>
                  <a:lnTo>
                    <a:pt x="187" y="643"/>
                  </a:lnTo>
                  <a:lnTo>
                    <a:pt x="177" y="638"/>
                  </a:lnTo>
                  <a:lnTo>
                    <a:pt x="177" y="638"/>
                  </a:lnTo>
                  <a:lnTo>
                    <a:pt x="169" y="633"/>
                  </a:lnTo>
                  <a:lnTo>
                    <a:pt x="159" y="627"/>
                  </a:lnTo>
                  <a:lnTo>
                    <a:pt x="150" y="620"/>
                  </a:lnTo>
                  <a:lnTo>
                    <a:pt x="150" y="620"/>
                  </a:lnTo>
                  <a:lnTo>
                    <a:pt x="140" y="615"/>
                  </a:lnTo>
                  <a:lnTo>
                    <a:pt x="132" y="609"/>
                  </a:lnTo>
                  <a:lnTo>
                    <a:pt x="124" y="601"/>
                  </a:lnTo>
                  <a:lnTo>
                    <a:pt x="124" y="601"/>
                  </a:lnTo>
                  <a:lnTo>
                    <a:pt x="116" y="595"/>
                  </a:lnTo>
                  <a:lnTo>
                    <a:pt x="107" y="587"/>
                  </a:lnTo>
                  <a:lnTo>
                    <a:pt x="99" y="579"/>
                  </a:lnTo>
                  <a:lnTo>
                    <a:pt x="99" y="579"/>
                  </a:lnTo>
                  <a:lnTo>
                    <a:pt x="92" y="572"/>
                  </a:lnTo>
                  <a:lnTo>
                    <a:pt x="84" y="564"/>
                  </a:lnTo>
                  <a:lnTo>
                    <a:pt x="78" y="555"/>
                  </a:lnTo>
                  <a:lnTo>
                    <a:pt x="78" y="555"/>
                  </a:lnTo>
                  <a:lnTo>
                    <a:pt x="71" y="547"/>
                  </a:lnTo>
                  <a:lnTo>
                    <a:pt x="64" y="539"/>
                  </a:lnTo>
                  <a:lnTo>
                    <a:pt x="58" y="529"/>
                  </a:lnTo>
                  <a:lnTo>
                    <a:pt x="58" y="529"/>
                  </a:lnTo>
                  <a:lnTo>
                    <a:pt x="53" y="520"/>
                  </a:lnTo>
                  <a:lnTo>
                    <a:pt x="46" y="510"/>
                  </a:lnTo>
                  <a:lnTo>
                    <a:pt x="41" y="501"/>
                  </a:lnTo>
                  <a:lnTo>
                    <a:pt x="41" y="501"/>
                  </a:lnTo>
                  <a:lnTo>
                    <a:pt x="36" y="491"/>
                  </a:lnTo>
                  <a:lnTo>
                    <a:pt x="31" y="482"/>
                  </a:lnTo>
                  <a:lnTo>
                    <a:pt x="26" y="472"/>
                  </a:lnTo>
                  <a:lnTo>
                    <a:pt x="26" y="472"/>
                  </a:lnTo>
                  <a:lnTo>
                    <a:pt x="23" y="461"/>
                  </a:lnTo>
                  <a:lnTo>
                    <a:pt x="18" y="451"/>
                  </a:lnTo>
                  <a:lnTo>
                    <a:pt x="16" y="440"/>
                  </a:lnTo>
                  <a:lnTo>
                    <a:pt x="16" y="440"/>
                  </a:lnTo>
                  <a:lnTo>
                    <a:pt x="13" y="429"/>
                  </a:lnTo>
                  <a:lnTo>
                    <a:pt x="10" y="419"/>
                  </a:lnTo>
                  <a:lnTo>
                    <a:pt x="6" y="408"/>
                  </a:lnTo>
                  <a:lnTo>
                    <a:pt x="6" y="408"/>
                  </a:lnTo>
                  <a:lnTo>
                    <a:pt x="5" y="397"/>
                  </a:lnTo>
                  <a:lnTo>
                    <a:pt x="3" y="386"/>
                  </a:lnTo>
                  <a:lnTo>
                    <a:pt x="1" y="373"/>
                  </a:lnTo>
                  <a:lnTo>
                    <a:pt x="1" y="373"/>
                  </a:lnTo>
                  <a:lnTo>
                    <a:pt x="1" y="362"/>
                  </a:lnTo>
                  <a:lnTo>
                    <a:pt x="0" y="351"/>
                  </a:lnTo>
                  <a:lnTo>
                    <a:pt x="0" y="340"/>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70" name="Line 18"/>
            <p:cNvSpPr>
              <a:spLocks noChangeShapeType="1"/>
            </p:cNvSpPr>
            <p:nvPr/>
          </p:nvSpPr>
          <p:spPr bwMode="auto">
            <a:xfrm>
              <a:off x="2003" y="1524"/>
              <a:ext cx="913" cy="1"/>
            </a:xfrm>
            <a:prstGeom prst="line">
              <a:avLst/>
            </a:pr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71" name="Freeform 19"/>
            <p:cNvSpPr>
              <a:spLocks/>
            </p:cNvSpPr>
            <p:nvPr/>
          </p:nvSpPr>
          <p:spPr bwMode="auto">
            <a:xfrm>
              <a:off x="2848" y="1490"/>
              <a:ext cx="68" cy="34"/>
            </a:xfrm>
            <a:custGeom>
              <a:avLst/>
              <a:gdLst/>
              <a:ahLst/>
              <a:cxnLst>
                <a:cxn ang="0">
                  <a:pos x="138" y="67"/>
                </a:cxn>
                <a:cxn ang="0">
                  <a:pos x="0" y="0"/>
                </a:cxn>
                <a:cxn ang="0">
                  <a:pos x="0" y="67"/>
                </a:cxn>
                <a:cxn ang="0">
                  <a:pos x="138" y="67"/>
                </a:cxn>
              </a:cxnLst>
              <a:rect l="0" t="0" r="r" b="b"/>
              <a:pathLst>
                <a:path w="138" h="67">
                  <a:moveTo>
                    <a:pt x="138" y="67"/>
                  </a:moveTo>
                  <a:lnTo>
                    <a:pt x="0" y="0"/>
                  </a:lnTo>
                  <a:lnTo>
                    <a:pt x="0" y="67"/>
                  </a:lnTo>
                  <a:lnTo>
                    <a:pt x="138" y="67"/>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72" name="Freeform 20"/>
            <p:cNvSpPr>
              <a:spLocks/>
            </p:cNvSpPr>
            <p:nvPr/>
          </p:nvSpPr>
          <p:spPr bwMode="auto">
            <a:xfrm>
              <a:off x="2848" y="1524"/>
              <a:ext cx="68" cy="33"/>
            </a:xfrm>
            <a:custGeom>
              <a:avLst/>
              <a:gdLst/>
              <a:ahLst/>
              <a:cxnLst>
                <a:cxn ang="0">
                  <a:pos x="138" y="0"/>
                </a:cxn>
                <a:cxn ang="0">
                  <a:pos x="0" y="67"/>
                </a:cxn>
                <a:cxn ang="0">
                  <a:pos x="0" y="0"/>
                </a:cxn>
                <a:cxn ang="0">
                  <a:pos x="138" y="0"/>
                </a:cxn>
              </a:cxnLst>
              <a:rect l="0" t="0" r="r" b="b"/>
              <a:pathLst>
                <a:path w="138" h="67">
                  <a:moveTo>
                    <a:pt x="138" y="0"/>
                  </a:moveTo>
                  <a:lnTo>
                    <a:pt x="0" y="67"/>
                  </a:lnTo>
                  <a:lnTo>
                    <a:pt x="0" y="0"/>
                  </a:lnTo>
                  <a:lnTo>
                    <a:pt x="138" y="0"/>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73" name="Line 21"/>
            <p:cNvSpPr>
              <a:spLocks noChangeShapeType="1"/>
            </p:cNvSpPr>
            <p:nvPr/>
          </p:nvSpPr>
          <p:spPr bwMode="auto">
            <a:xfrm>
              <a:off x="2323" y="2015"/>
              <a:ext cx="1233" cy="4"/>
            </a:xfrm>
            <a:prstGeom prst="line">
              <a:avLst/>
            </a:pr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74" name="Freeform 22"/>
            <p:cNvSpPr>
              <a:spLocks/>
            </p:cNvSpPr>
            <p:nvPr/>
          </p:nvSpPr>
          <p:spPr bwMode="auto">
            <a:xfrm>
              <a:off x="3486" y="1985"/>
              <a:ext cx="70" cy="34"/>
            </a:xfrm>
            <a:custGeom>
              <a:avLst/>
              <a:gdLst/>
              <a:ahLst/>
              <a:cxnLst>
                <a:cxn ang="0">
                  <a:pos x="139" y="67"/>
                </a:cxn>
                <a:cxn ang="0">
                  <a:pos x="0" y="0"/>
                </a:cxn>
                <a:cxn ang="0">
                  <a:pos x="0" y="65"/>
                </a:cxn>
                <a:cxn ang="0">
                  <a:pos x="139" y="67"/>
                </a:cxn>
              </a:cxnLst>
              <a:rect l="0" t="0" r="r" b="b"/>
              <a:pathLst>
                <a:path w="139" h="67">
                  <a:moveTo>
                    <a:pt x="139" y="67"/>
                  </a:moveTo>
                  <a:lnTo>
                    <a:pt x="0" y="0"/>
                  </a:lnTo>
                  <a:lnTo>
                    <a:pt x="0" y="65"/>
                  </a:lnTo>
                  <a:lnTo>
                    <a:pt x="139" y="67"/>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75" name="Freeform 23"/>
            <p:cNvSpPr>
              <a:spLocks/>
            </p:cNvSpPr>
            <p:nvPr/>
          </p:nvSpPr>
          <p:spPr bwMode="auto">
            <a:xfrm>
              <a:off x="3486" y="2018"/>
              <a:ext cx="70" cy="34"/>
            </a:xfrm>
            <a:custGeom>
              <a:avLst/>
              <a:gdLst/>
              <a:ahLst/>
              <a:cxnLst>
                <a:cxn ang="0">
                  <a:pos x="139" y="2"/>
                </a:cxn>
                <a:cxn ang="0">
                  <a:pos x="0" y="67"/>
                </a:cxn>
                <a:cxn ang="0">
                  <a:pos x="0" y="0"/>
                </a:cxn>
                <a:cxn ang="0">
                  <a:pos x="139" y="2"/>
                </a:cxn>
              </a:cxnLst>
              <a:rect l="0" t="0" r="r" b="b"/>
              <a:pathLst>
                <a:path w="139" h="67">
                  <a:moveTo>
                    <a:pt x="139" y="2"/>
                  </a:moveTo>
                  <a:lnTo>
                    <a:pt x="0" y="67"/>
                  </a:lnTo>
                  <a:lnTo>
                    <a:pt x="0" y="0"/>
                  </a:lnTo>
                  <a:lnTo>
                    <a:pt x="139" y="2"/>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76" name="Line 24"/>
            <p:cNvSpPr>
              <a:spLocks noChangeShapeType="1"/>
            </p:cNvSpPr>
            <p:nvPr/>
          </p:nvSpPr>
          <p:spPr bwMode="auto">
            <a:xfrm>
              <a:off x="1929" y="2601"/>
              <a:ext cx="940" cy="1"/>
            </a:xfrm>
            <a:prstGeom prst="line">
              <a:avLst/>
            </a:prstGeom>
            <a:no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77" name="Freeform 25"/>
            <p:cNvSpPr>
              <a:spLocks/>
            </p:cNvSpPr>
            <p:nvPr/>
          </p:nvSpPr>
          <p:spPr bwMode="auto">
            <a:xfrm>
              <a:off x="2800" y="2567"/>
              <a:ext cx="69" cy="34"/>
            </a:xfrm>
            <a:custGeom>
              <a:avLst/>
              <a:gdLst/>
              <a:ahLst/>
              <a:cxnLst>
                <a:cxn ang="0">
                  <a:pos x="139" y="67"/>
                </a:cxn>
                <a:cxn ang="0">
                  <a:pos x="0" y="0"/>
                </a:cxn>
                <a:cxn ang="0">
                  <a:pos x="0" y="67"/>
                </a:cxn>
                <a:cxn ang="0">
                  <a:pos x="139" y="67"/>
                </a:cxn>
              </a:cxnLst>
              <a:rect l="0" t="0" r="r" b="b"/>
              <a:pathLst>
                <a:path w="139" h="67">
                  <a:moveTo>
                    <a:pt x="139" y="67"/>
                  </a:moveTo>
                  <a:lnTo>
                    <a:pt x="0" y="0"/>
                  </a:lnTo>
                  <a:lnTo>
                    <a:pt x="0" y="67"/>
                  </a:lnTo>
                  <a:lnTo>
                    <a:pt x="139" y="67"/>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78" name="Freeform 26"/>
            <p:cNvSpPr>
              <a:spLocks/>
            </p:cNvSpPr>
            <p:nvPr/>
          </p:nvSpPr>
          <p:spPr bwMode="auto">
            <a:xfrm>
              <a:off x="2800" y="2601"/>
              <a:ext cx="69" cy="33"/>
            </a:xfrm>
            <a:custGeom>
              <a:avLst/>
              <a:gdLst/>
              <a:ahLst/>
              <a:cxnLst>
                <a:cxn ang="0">
                  <a:pos x="139" y="0"/>
                </a:cxn>
                <a:cxn ang="0">
                  <a:pos x="0" y="67"/>
                </a:cxn>
                <a:cxn ang="0">
                  <a:pos x="0" y="0"/>
                </a:cxn>
                <a:cxn ang="0">
                  <a:pos x="139" y="0"/>
                </a:cxn>
              </a:cxnLst>
              <a:rect l="0" t="0" r="r" b="b"/>
              <a:pathLst>
                <a:path w="139" h="67">
                  <a:moveTo>
                    <a:pt x="139" y="0"/>
                  </a:moveTo>
                  <a:lnTo>
                    <a:pt x="0" y="67"/>
                  </a:lnTo>
                  <a:lnTo>
                    <a:pt x="0" y="0"/>
                  </a:lnTo>
                  <a:lnTo>
                    <a:pt x="139" y="0"/>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79" name="Freeform 27"/>
            <p:cNvSpPr>
              <a:spLocks/>
            </p:cNvSpPr>
            <p:nvPr/>
          </p:nvSpPr>
          <p:spPr bwMode="auto">
            <a:xfrm>
              <a:off x="2934" y="1348"/>
              <a:ext cx="340" cy="339"/>
            </a:xfrm>
            <a:custGeom>
              <a:avLst/>
              <a:gdLst/>
              <a:ahLst/>
              <a:cxnLst>
                <a:cxn ang="0">
                  <a:pos x="2" y="305"/>
                </a:cxn>
                <a:cxn ang="0">
                  <a:pos x="10" y="260"/>
                </a:cxn>
                <a:cxn ang="0">
                  <a:pos x="24" y="217"/>
                </a:cxn>
                <a:cxn ang="0">
                  <a:pos x="42" y="177"/>
                </a:cxn>
                <a:cxn ang="0">
                  <a:pos x="58" y="150"/>
                </a:cxn>
                <a:cxn ang="0">
                  <a:pos x="85" y="115"/>
                </a:cxn>
                <a:cxn ang="0">
                  <a:pos x="116" y="85"/>
                </a:cxn>
                <a:cxn ang="0">
                  <a:pos x="149" y="59"/>
                </a:cxn>
                <a:cxn ang="0">
                  <a:pos x="177" y="42"/>
                </a:cxn>
                <a:cxn ang="0">
                  <a:pos x="217" y="23"/>
                </a:cxn>
                <a:cxn ang="0">
                  <a:pos x="260" y="10"/>
                </a:cxn>
                <a:cxn ang="0">
                  <a:pos x="305" y="2"/>
                </a:cxn>
                <a:cxn ang="0">
                  <a:pos x="340" y="0"/>
                </a:cxn>
                <a:cxn ang="0">
                  <a:pos x="386" y="4"/>
                </a:cxn>
                <a:cxn ang="0">
                  <a:pos x="431" y="13"/>
                </a:cxn>
                <a:cxn ang="0">
                  <a:pos x="472" y="28"/>
                </a:cxn>
                <a:cxn ang="0">
                  <a:pos x="502" y="42"/>
                </a:cxn>
                <a:cxn ang="0">
                  <a:pos x="540" y="64"/>
                </a:cxn>
                <a:cxn ang="0">
                  <a:pos x="573" y="93"/>
                </a:cxn>
                <a:cxn ang="0">
                  <a:pos x="603" y="125"/>
                </a:cxn>
                <a:cxn ang="0">
                  <a:pos x="623" y="150"/>
                </a:cxn>
                <a:cxn ang="0">
                  <a:pos x="644" y="187"/>
                </a:cxn>
                <a:cxn ang="0">
                  <a:pos x="661" y="228"/>
                </a:cxn>
                <a:cxn ang="0">
                  <a:pos x="672" y="272"/>
                </a:cxn>
                <a:cxn ang="0">
                  <a:pos x="679" y="305"/>
                </a:cxn>
                <a:cxn ang="0">
                  <a:pos x="680" y="351"/>
                </a:cxn>
                <a:cxn ang="0">
                  <a:pos x="675" y="397"/>
                </a:cxn>
                <a:cxn ang="0">
                  <a:pos x="664" y="441"/>
                </a:cxn>
                <a:cxn ang="0">
                  <a:pos x="652" y="472"/>
                </a:cxn>
                <a:cxn ang="0">
                  <a:pos x="634" y="511"/>
                </a:cxn>
                <a:cxn ang="0">
                  <a:pos x="609" y="547"/>
                </a:cxn>
                <a:cxn ang="0">
                  <a:pos x="581" y="579"/>
                </a:cxn>
                <a:cxn ang="0">
                  <a:pos x="556" y="602"/>
                </a:cxn>
                <a:cxn ang="0">
                  <a:pos x="522" y="627"/>
                </a:cxn>
                <a:cxn ang="0">
                  <a:pos x="482" y="648"/>
                </a:cxn>
                <a:cxn ang="0">
                  <a:pos x="441" y="664"/>
                </a:cxn>
                <a:cxn ang="0">
                  <a:pos x="409" y="672"/>
                </a:cxn>
                <a:cxn ang="0">
                  <a:pos x="363" y="678"/>
                </a:cxn>
                <a:cxn ang="0">
                  <a:pos x="316" y="678"/>
                </a:cxn>
                <a:cxn ang="0">
                  <a:pos x="272" y="672"/>
                </a:cxn>
                <a:cxn ang="0">
                  <a:pos x="239" y="664"/>
                </a:cxn>
                <a:cxn ang="0">
                  <a:pos x="197" y="648"/>
                </a:cxn>
                <a:cxn ang="0">
                  <a:pos x="159" y="627"/>
                </a:cxn>
                <a:cxn ang="0">
                  <a:pos x="125" y="602"/>
                </a:cxn>
                <a:cxn ang="0">
                  <a:pos x="100" y="579"/>
                </a:cxn>
                <a:cxn ang="0">
                  <a:pos x="72" y="547"/>
                </a:cxn>
                <a:cxn ang="0">
                  <a:pos x="47" y="511"/>
                </a:cxn>
                <a:cxn ang="0">
                  <a:pos x="27" y="472"/>
                </a:cxn>
                <a:cxn ang="0">
                  <a:pos x="15" y="441"/>
                </a:cxn>
                <a:cxn ang="0">
                  <a:pos x="5" y="397"/>
                </a:cxn>
                <a:cxn ang="0">
                  <a:pos x="0" y="351"/>
                </a:cxn>
              </a:cxnLst>
              <a:rect l="0" t="0" r="r" b="b"/>
              <a:pathLst>
                <a:path w="680" h="680">
                  <a:moveTo>
                    <a:pt x="0" y="340"/>
                  </a:moveTo>
                  <a:lnTo>
                    <a:pt x="0" y="327"/>
                  </a:lnTo>
                  <a:lnTo>
                    <a:pt x="2" y="316"/>
                  </a:lnTo>
                  <a:lnTo>
                    <a:pt x="2" y="305"/>
                  </a:lnTo>
                  <a:lnTo>
                    <a:pt x="2" y="305"/>
                  </a:lnTo>
                  <a:lnTo>
                    <a:pt x="4" y="294"/>
                  </a:lnTo>
                  <a:lnTo>
                    <a:pt x="5" y="283"/>
                  </a:lnTo>
                  <a:lnTo>
                    <a:pt x="7" y="272"/>
                  </a:lnTo>
                  <a:lnTo>
                    <a:pt x="7" y="272"/>
                  </a:lnTo>
                  <a:lnTo>
                    <a:pt x="10" y="260"/>
                  </a:lnTo>
                  <a:lnTo>
                    <a:pt x="12" y="249"/>
                  </a:lnTo>
                  <a:lnTo>
                    <a:pt x="15" y="238"/>
                  </a:lnTo>
                  <a:lnTo>
                    <a:pt x="15" y="238"/>
                  </a:lnTo>
                  <a:lnTo>
                    <a:pt x="19" y="228"/>
                  </a:lnTo>
                  <a:lnTo>
                    <a:pt x="24" y="217"/>
                  </a:lnTo>
                  <a:lnTo>
                    <a:pt x="27" y="208"/>
                  </a:lnTo>
                  <a:lnTo>
                    <a:pt x="27" y="208"/>
                  </a:lnTo>
                  <a:lnTo>
                    <a:pt x="32" y="198"/>
                  </a:lnTo>
                  <a:lnTo>
                    <a:pt x="37" y="187"/>
                  </a:lnTo>
                  <a:lnTo>
                    <a:pt x="42" y="177"/>
                  </a:lnTo>
                  <a:lnTo>
                    <a:pt x="42" y="177"/>
                  </a:lnTo>
                  <a:lnTo>
                    <a:pt x="47" y="168"/>
                  </a:lnTo>
                  <a:lnTo>
                    <a:pt x="52" y="160"/>
                  </a:lnTo>
                  <a:lnTo>
                    <a:pt x="58" y="150"/>
                  </a:lnTo>
                  <a:lnTo>
                    <a:pt x="58" y="150"/>
                  </a:lnTo>
                  <a:lnTo>
                    <a:pt x="65" y="141"/>
                  </a:lnTo>
                  <a:lnTo>
                    <a:pt x="72" y="133"/>
                  </a:lnTo>
                  <a:lnTo>
                    <a:pt x="78" y="125"/>
                  </a:lnTo>
                  <a:lnTo>
                    <a:pt x="78" y="125"/>
                  </a:lnTo>
                  <a:lnTo>
                    <a:pt x="85" y="115"/>
                  </a:lnTo>
                  <a:lnTo>
                    <a:pt x="93" y="107"/>
                  </a:lnTo>
                  <a:lnTo>
                    <a:pt x="100" y="99"/>
                  </a:lnTo>
                  <a:lnTo>
                    <a:pt x="100" y="99"/>
                  </a:lnTo>
                  <a:lnTo>
                    <a:pt x="108" y="93"/>
                  </a:lnTo>
                  <a:lnTo>
                    <a:pt x="116" y="85"/>
                  </a:lnTo>
                  <a:lnTo>
                    <a:pt x="125" y="79"/>
                  </a:lnTo>
                  <a:lnTo>
                    <a:pt x="125" y="79"/>
                  </a:lnTo>
                  <a:lnTo>
                    <a:pt x="133" y="71"/>
                  </a:lnTo>
                  <a:lnTo>
                    <a:pt x="141" y="64"/>
                  </a:lnTo>
                  <a:lnTo>
                    <a:pt x="149" y="59"/>
                  </a:lnTo>
                  <a:lnTo>
                    <a:pt x="149" y="59"/>
                  </a:lnTo>
                  <a:lnTo>
                    <a:pt x="159" y="53"/>
                  </a:lnTo>
                  <a:lnTo>
                    <a:pt x="169" y="47"/>
                  </a:lnTo>
                  <a:lnTo>
                    <a:pt x="177" y="42"/>
                  </a:lnTo>
                  <a:lnTo>
                    <a:pt x="177" y="42"/>
                  </a:lnTo>
                  <a:lnTo>
                    <a:pt x="187" y="37"/>
                  </a:lnTo>
                  <a:lnTo>
                    <a:pt x="197" y="32"/>
                  </a:lnTo>
                  <a:lnTo>
                    <a:pt x="207" y="28"/>
                  </a:lnTo>
                  <a:lnTo>
                    <a:pt x="207" y="28"/>
                  </a:lnTo>
                  <a:lnTo>
                    <a:pt x="217" y="23"/>
                  </a:lnTo>
                  <a:lnTo>
                    <a:pt x="229" y="20"/>
                  </a:lnTo>
                  <a:lnTo>
                    <a:pt x="239" y="16"/>
                  </a:lnTo>
                  <a:lnTo>
                    <a:pt x="239" y="16"/>
                  </a:lnTo>
                  <a:lnTo>
                    <a:pt x="250" y="13"/>
                  </a:lnTo>
                  <a:lnTo>
                    <a:pt x="260" y="10"/>
                  </a:lnTo>
                  <a:lnTo>
                    <a:pt x="272" y="8"/>
                  </a:lnTo>
                  <a:lnTo>
                    <a:pt x="272" y="8"/>
                  </a:lnTo>
                  <a:lnTo>
                    <a:pt x="282" y="5"/>
                  </a:lnTo>
                  <a:lnTo>
                    <a:pt x="293" y="4"/>
                  </a:lnTo>
                  <a:lnTo>
                    <a:pt x="305" y="2"/>
                  </a:lnTo>
                  <a:lnTo>
                    <a:pt x="305" y="2"/>
                  </a:lnTo>
                  <a:lnTo>
                    <a:pt x="316" y="2"/>
                  </a:lnTo>
                  <a:lnTo>
                    <a:pt x="328" y="0"/>
                  </a:lnTo>
                  <a:lnTo>
                    <a:pt x="340" y="0"/>
                  </a:lnTo>
                  <a:lnTo>
                    <a:pt x="340" y="0"/>
                  </a:lnTo>
                  <a:lnTo>
                    <a:pt x="351" y="0"/>
                  </a:lnTo>
                  <a:lnTo>
                    <a:pt x="363" y="2"/>
                  </a:lnTo>
                  <a:lnTo>
                    <a:pt x="374" y="2"/>
                  </a:lnTo>
                  <a:lnTo>
                    <a:pt x="374" y="2"/>
                  </a:lnTo>
                  <a:lnTo>
                    <a:pt x="386" y="4"/>
                  </a:lnTo>
                  <a:lnTo>
                    <a:pt x="398" y="5"/>
                  </a:lnTo>
                  <a:lnTo>
                    <a:pt x="409" y="8"/>
                  </a:lnTo>
                  <a:lnTo>
                    <a:pt x="409" y="8"/>
                  </a:lnTo>
                  <a:lnTo>
                    <a:pt x="419" y="10"/>
                  </a:lnTo>
                  <a:lnTo>
                    <a:pt x="431" y="13"/>
                  </a:lnTo>
                  <a:lnTo>
                    <a:pt x="441" y="16"/>
                  </a:lnTo>
                  <a:lnTo>
                    <a:pt x="441" y="16"/>
                  </a:lnTo>
                  <a:lnTo>
                    <a:pt x="452" y="20"/>
                  </a:lnTo>
                  <a:lnTo>
                    <a:pt x="462" y="23"/>
                  </a:lnTo>
                  <a:lnTo>
                    <a:pt x="472" y="28"/>
                  </a:lnTo>
                  <a:lnTo>
                    <a:pt x="472" y="28"/>
                  </a:lnTo>
                  <a:lnTo>
                    <a:pt x="482" y="32"/>
                  </a:lnTo>
                  <a:lnTo>
                    <a:pt x="492" y="37"/>
                  </a:lnTo>
                  <a:lnTo>
                    <a:pt x="502" y="42"/>
                  </a:lnTo>
                  <a:lnTo>
                    <a:pt x="502" y="42"/>
                  </a:lnTo>
                  <a:lnTo>
                    <a:pt x="512" y="47"/>
                  </a:lnTo>
                  <a:lnTo>
                    <a:pt x="522" y="53"/>
                  </a:lnTo>
                  <a:lnTo>
                    <a:pt x="530" y="59"/>
                  </a:lnTo>
                  <a:lnTo>
                    <a:pt x="530" y="59"/>
                  </a:lnTo>
                  <a:lnTo>
                    <a:pt x="540" y="64"/>
                  </a:lnTo>
                  <a:lnTo>
                    <a:pt x="548" y="71"/>
                  </a:lnTo>
                  <a:lnTo>
                    <a:pt x="556" y="79"/>
                  </a:lnTo>
                  <a:lnTo>
                    <a:pt x="556" y="79"/>
                  </a:lnTo>
                  <a:lnTo>
                    <a:pt x="565" y="85"/>
                  </a:lnTo>
                  <a:lnTo>
                    <a:pt x="573" y="93"/>
                  </a:lnTo>
                  <a:lnTo>
                    <a:pt x="581" y="99"/>
                  </a:lnTo>
                  <a:lnTo>
                    <a:pt x="581" y="99"/>
                  </a:lnTo>
                  <a:lnTo>
                    <a:pt x="588" y="107"/>
                  </a:lnTo>
                  <a:lnTo>
                    <a:pt x="596" y="115"/>
                  </a:lnTo>
                  <a:lnTo>
                    <a:pt x="603" y="125"/>
                  </a:lnTo>
                  <a:lnTo>
                    <a:pt x="603" y="125"/>
                  </a:lnTo>
                  <a:lnTo>
                    <a:pt x="609" y="133"/>
                  </a:lnTo>
                  <a:lnTo>
                    <a:pt x="616" y="141"/>
                  </a:lnTo>
                  <a:lnTo>
                    <a:pt x="623" y="150"/>
                  </a:lnTo>
                  <a:lnTo>
                    <a:pt x="623" y="150"/>
                  </a:lnTo>
                  <a:lnTo>
                    <a:pt x="627" y="160"/>
                  </a:lnTo>
                  <a:lnTo>
                    <a:pt x="634" y="168"/>
                  </a:lnTo>
                  <a:lnTo>
                    <a:pt x="639" y="177"/>
                  </a:lnTo>
                  <a:lnTo>
                    <a:pt x="639" y="177"/>
                  </a:lnTo>
                  <a:lnTo>
                    <a:pt x="644" y="187"/>
                  </a:lnTo>
                  <a:lnTo>
                    <a:pt x="649" y="198"/>
                  </a:lnTo>
                  <a:lnTo>
                    <a:pt x="652" y="208"/>
                  </a:lnTo>
                  <a:lnTo>
                    <a:pt x="652" y="208"/>
                  </a:lnTo>
                  <a:lnTo>
                    <a:pt x="657" y="217"/>
                  </a:lnTo>
                  <a:lnTo>
                    <a:pt x="661" y="228"/>
                  </a:lnTo>
                  <a:lnTo>
                    <a:pt x="664" y="238"/>
                  </a:lnTo>
                  <a:lnTo>
                    <a:pt x="664" y="238"/>
                  </a:lnTo>
                  <a:lnTo>
                    <a:pt x="667" y="249"/>
                  </a:lnTo>
                  <a:lnTo>
                    <a:pt x="671" y="260"/>
                  </a:lnTo>
                  <a:lnTo>
                    <a:pt x="672" y="272"/>
                  </a:lnTo>
                  <a:lnTo>
                    <a:pt x="672" y="272"/>
                  </a:lnTo>
                  <a:lnTo>
                    <a:pt x="675" y="283"/>
                  </a:lnTo>
                  <a:lnTo>
                    <a:pt x="677" y="294"/>
                  </a:lnTo>
                  <a:lnTo>
                    <a:pt x="679" y="305"/>
                  </a:lnTo>
                  <a:lnTo>
                    <a:pt x="679" y="305"/>
                  </a:lnTo>
                  <a:lnTo>
                    <a:pt x="679" y="316"/>
                  </a:lnTo>
                  <a:lnTo>
                    <a:pt x="680" y="327"/>
                  </a:lnTo>
                  <a:lnTo>
                    <a:pt x="680" y="340"/>
                  </a:lnTo>
                  <a:lnTo>
                    <a:pt x="680" y="340"/>
                  </a:lnTo>
                  <a:lnTo>
                    <a:pt x="680" y="351"/>
                  </a:lnTo>
                  <a:lnTo>
                    <a:pt x="679" y="362"/>
                  </a:lnTo>
                  <a:lnTo>
                    <a:pt x="679" y="374"/>
                  </a:lnTo>
                  <a:lnTo>
                    <a:pt x="679" y="374"/>
                  </a:lnTo>
                  <a:lnTo>
                    <a:pt x="677" y="386"/>
                  </a:lnTo>
                  <a:lnTo>
                    <a:pt x="675" y="397"/>
                  </a:lnTo>
                  <a:lnTo>
                    <a:pt x="672" y="409"/>
                  </a:lnTo>
                  <a:lnTo>
                    <a:pt x="672" y="409"/>
                  </a:lnTo>
                  <a:lnTo>
                    <a:pt x="671" y="420"/>
                  </a:lnTo>
                  <a:lnTo>
                    <a:pt x="667" y="429"/>
                  </a:lnTo>
                  <a:lnTo>
                    <a:pt x="664" y="441"/>
                  </a:lnTo>
                  <a:lnTo>
                    <a:pt x="664" y="441"/>
                  </a:lnTo>
                  <a:lnTo>
                    <a:pt x="661" y="452"/>
                  </a:lnTo>
                  <a:lnTo>
                    <a:pt x="657" y="461"/>
                  </a:lnTo>
                  <a:lnTo>
                    <a:pt x="652" y="472"/>
                  </a:lnTo>
                  <a:lnTo>
                    <a:pt x="652" y="472"/>
                  </a:lnTo>
                  <a:lnTo>
                    <a:pt x="649" y="482"/>
                  </a:lnTo>
                  <a:lnTo>
                    <a:pt x="644" y="492"/>
                  </a:lnTo>
                  <a:lnTo>
                    <a:pt x="639" y="501"/>
                  </a:lnTo>
                  <a:lnTo>
                    <a:pt x="639" y="501"/>
                  </a:lnTo>
                  <a:lnTo>
                    <a:pt x="634" y="511"/>
                  </a:lnTo>
                  <a:lnTo>
                    <a:pt x="627" y="520"/>
                  </a:lnTo>
                  <a:lnTo>
                    <a:pt x="623" y="530"/>
                  </a:lnTo>
                  <a:lnTo>
                    <a:pt x="623" y="530"/>
                  </a:lnTo>
                  <a:lnTo>
                    <a:pt x="616" y="539"/>
                  </a:lnTo>
                  <a:lnTo>
                    <a:pt x="609" y="547"/>
                  </a:lnTo>
                  <a:lnTo>
                    <a:pt x="603" y="555"/>
                  </a:lnTo>
                  <a:lnTo>
                    <a:pt x="603" y="555"/>
                  </a:lnTo>
                  <a:lnTo>
                    <a:pt x="596" y="565"/>
                  </a:lnTo>
                  <a:lnTo>
                    <a:pt x="588" y="573"/>
                  </a:lnTo>
                  <a:lnTo>
                    <a:pt x="581" y="579"/>
                  </a:lnTo>
                  <a:lnTo>
                    <a:pt x="581" y="579"/>
                  </a:lnTo>
                  <a:lnTo>
                    <a:pt x="573" y="587"/>
                  </a:lnTo>
                  <a:lnTo>
                    <a:pt x="565" y="595"/>
                  </a:lnTo>
                  <a:lnTo>
                    <a:pt x="556" y="602"/>
                  </a:lnTo>
                  <a:lnTo>
                    <a:pt x="556" y="602"/>
                  </a:lnTo>
                  <a:lnTo>
                    <a:pt x="548" y="610"/>
                  </a:lnTo>
                  <a:lnTo>
                    <a:pt x="540" y="616"/>
                  </a:lnTo>
                  <a:lnTo>
                    <a:pt x="530" y="621"/>
                  </a:lnTo>
                  <a:lnTo>
                    <a:pt x="530" y="621"/>
                  </a:lnTo>
                  <a:lnTo>
                    <a:pt x="522" y="627"/>
                  </a:lnTo>
                  <a:lnTo>
                    <a:pt x="512" y="633"/>
                  </a:lnTo>
                  <a:lnTo>
                    <a:pt x="502" y="638"/>
                  </a:lnTo>
                  <a:lnTo>
                    <a:pt x="502" y="638"/>
                  </a:lnTo>
                  <a:lnTo>
                    <a:pt x="492" y="643"/>
                  </a:lnTo>
                  <a:lnTo>
                    <a:pt x="482" y="648"/>
                  </a:lnTo>
                  <a:lnTo>
                    <a:pt x="472" y="653"/>
                  </a:lnTo>
                  <a:lnTo>
                    <a:pt x="472" y="653"/>
                  </a:lnTo>
                  <a:lnTo>
                    <a:pt x="462" y="657"/>
                  </a:lnTo>
                  <a:lnTo>
                    <a:pt x="452" y="661"/>
                  </a:lnTo>
                  <a:lnTo>
                    <a:pt x="441" y="664"/>
                  </a:lnTo>
                  <a:lnTo>
                    <a:pt x="441" y="664"/>
                  </a:lnTo>
                  <a:lnTo>
                    <a:pt x="431" y="667"/>
                  </a:lnTo>
                  <a:lnTo>
                    <a:pt x="419" y="670"/>
                  </a:lnTo>
                  <a:lnTo>
                    <a:pt x="409" y="672"/>
                  </a:lnTo>
                  <a:lnTo>
                    <a:pt x="409" y="672"/>
                  </a:lnTo>
                  <a:lnTo>
                    <a:pt x="398" y="675"/>
                  </a:lnTo>
                  <a:lnTo>
                    <a:pt x="386" y="677"/>
                  </a:lnTo>
                  <a:lnTo>
                    <a:pt x="374" y="678"/>
                  </a:lnTo>
                  <a:lnTo>
                    <a:pt x="374" y="678"/>
                  </a:lnTo>
                  <a:lnTo>
                    <a:pt x="363" y="678"/>
                  </a:lnTo>
                  <a:lnTo>
                    <a:pt x="351" y="680"/>
                  </a:lnTo>
                  <a:lnTo>
                    <a:pt x="340" y="680"/>
                  </a:lnTo>
                  <a:lnTo>
                    <a:pt x="340" y="680"/>
                  </a:lnTo>
                  <a:lnTo>
                    <a:pt x="328" y="680"/>
                  </a:lnTo>
                  <a:lnTo>
                    <a:pt x="316" y="678"/>
                  </a:lnTo>
                  <a:lnTo>
                    <a:pt x="305" y="678"/>
                  </a:lnTo>
                  <a:lnTo>
                    <a:pt x="305" y="678"/>
                  </a:lnTo>
                  <a:lnTo>
                    <a:pt x="293" y="677"/>
                  </a:lnTo>
                  <a:lnTo>
                    <a:pt x="282" y="675"/>
                  </a:lnTo>
                  <a:lnTo>
                    <a:pt x="272" y="672"/>
                  </a:lnTo>
                  <a:lnTo>
                    <a:pt x="272" y="672"/>
                  </a:lnTo>
                  <a:lnTo>
                    <a:pt x="260" y="670"/>
                  </a:lnTo>
                  <a:lnTo>
                    <a:pt x="250" y="667"/>
                  </a:lnTo>
                  <a:lnTo>
                    <a:pt x="239" y="664"/>
                  </a:lnTo>
                  <a:lnTo>
                    <a:pt x="239" y="664"/>
                  </a:lnTo>
                  <a:lnTo>
                    <a:pt x="229" y="661"/>
                  </a:lnTo>
                  <a:lnTo>
                    <a:pt x="217" y="657"/>
                  </a:lnTo>
                  <a:lnTo>
                    <a:pt x="207" y="653"/>
                  </a:lnTo>
                  <a:lnTo>
                    <a:pt x="207" y="653"/>
                  </a:lnTo>
                  <a:lnTo>
                    <a:pt x="197" y="648"/>
                  </a:lnTo>
                  <a:lnTo>
                    <a:pt x="187" y="643"/>
                  </a:lnTo>
                  <a:lnTo>
                    <a:pt x="177" y="638"/>
                  </a:lnTo>
                  <a:lnTo>
                    <a:pt x="177" y="638"/>
                  </a:lnTo>
                  <a:lnTo>
                    <a:pt x="169" y="633"/>
                  </a:lnTo>
                  <a:lnTo>
                    <a:pt x="159" y="627"/>
                  </a:lnTo>
                  <a:lnTo>
                    <a:pt x="149" y="621"/>
                  </a:lnTo>
                  <a:lnTo>
                    <a:pt x="149" y="621"/>
                  </a:lnTo>
                  <a:lnTo>
                    <a:pt x="141" y="616"/>
                  </a:lnTo>
                  <a:lnTo>
                    <a:pt x="133" y="610"/>
                  </a:lnTo>
                  <a:lnTo>
                    <a:pt x="125" y="602"/>
                  </a:lnTo>
                  <a:lnTo>
                    <a:pt x="125" y="602"/>
                  </a:lnTo>
                  <a:lnTo>
                    <a:pt x="116" y="595"/>
                  </a:lnTo>
                  <a:lnTo>
                    <a:pt x="108" y="587"/>
                  </a:lnTo>
                  <a:lnTo>
                    <a:pt x="100" y="579"/>
                  </a:lnTo>
                  <a:lnTo>
                    <a:pt x="100" y="579"/>
                  </a:lnTo>
                  <a:lnTo>
                    <a:pt x="93" y="573"/>
                  </a:lnTo>
                  <a:lnTo>
                    <a:pt x="85" y="565"/>
                  </a:lnTo>
                  <a:lnTo>
                    <a:pt x="78" y="555"/>
                  </a:lnTo>
                  <a:lnTo>
                    <a:pt x="78" y="555"/>
                  </a:lnTo>
                  <a:lnTo>
                    <a:pt x="72" y="547"/>
                  </a:lnTo>
                  <a:lnTo>
                    <a:pt x="65" y="539"/>
                  </a:lnTo>
                  <a:lnTo>
                    <a:pt x="58" y="530"/>
                  </a:lnTo>
                  <a:lnTo>
                    <a:pt x="58" y="530"/>
                  </a:lnTo>
                  <a:lnTo>
                    <a:pt x="52" y="520"/>
                  </a:lnTo>
                  <a:lnTo>
                    <a:pt x="47" y="511"/>
                  </a:lnTo>
                  <a:lnTo>
                    <a:pt x="42" y="501"/>
                  </a:lnTo>
                  <a:lnTo>
                    <a:pt x="42" y="501"/>
                  </a:lnTo>
                  <a:lnTo>
                    <a:pt x="37" y="492"/>
                  </a:lnTo>
                  <a:lnTo>
                    <a:pt x="32" y="482"/>
                  </a:lnTo>
                  <a:lnTo>
                    <a:pt x="27" y="472"/>
                  </a:lnTo>
                  <a:lnTo>
                    <a:pt x="27" y="472"/>
                  </a:lnTo>
                  <a:lnTo>
                    <a:pt x="24" y="461"/>
                  </a:lnTo>
                  <a:lnTo>
                    <a:pt x="19" y="452"/>
                  </a:lnTo>
                  <a:lnTo>
                    <a:pt x="15" y="441"/>
                  </a:lnTo>
                  <a:lnTo>
                    <a:pt x="15" y="441"/>
                  </a:lnTo>
                  <a:lnTo>
                    <a:pt x="12" y="429"/>
                  </a:lnTo>
                  <a:lnTo>
                    <a:pt x="10" y="420"/>
                  </a:lnTo>
                  <a:lnTo>
                    <a:pt x="7" y="409"/>
                  </a:lnTo>
                  <a:lnTo>
                    <a:pt x="7" y="409"/>
                  </a:lnTo>
                  <a:lnTo>
                    <a:pt x="5" y="397"/>
                  </a:lnTo>
                  <a:lnTo>
                    <a:pt x="4" y="386"/>
                  </a:lnTo>
                  <a:lnTo>
                    <a:pt x="2" y="375"/>
                  </a:lnTo>
                  <a:lnTo>
                    <a:pt x="2" y="375"/>
                  </a:lnTo>
                  <a:lnTo>
                    <a:pt x="2" y="362"/>
                  </a:lnTo>
                  <a:lnTo>
                    <a:pt x="0" y="351"/>
                  </a:lnTo>
                  <a:lnTo>
                    <a:pt x="0" y="340"/>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80" name="Freeform 28"/>
            <p:cNvSpPr>
              <a:spLocks/>
            </p:cNvSpPr>
            <p:nvPr/>
          </p:nvSpPr>
          <p:spPr bwMode="auto">
            <a:xfrm>
              <a:off x="3569" y="1868"/>
              <a:ext cx="340" cy="339"/>
            </a:xfrm>
            <a:custGeom>
              <a:avLst/>
              <a:gdLst/>
              <a:ahLst/>
              <a:cxnLst>
                <a:cxn ang="0">
                  <a:pos x="2" y="303"/>
                </a:cxn>
                <a:cxn ang="0">
                  <a:pos x="10" y="258"/>
                </a:cxn>
                <a:cxn ang="0">
                  <a:pos x="23" y="216"/>
                </a:cxn>
                <a:cxn ang="0">
                  <a:pos x="41" y="177"/>
                </a:cxn>
                <a:cxn ang="0">
                  <a:pos x="58" y="148"/>
                </a:cxn>
                <a:cxn ang="0">
                  <a:pos x="84" y="114"/>
                </a:cxn>
                <a:cxn ang="0">
                  <a:pos x="116" y="84"/>
                </a:cxn>
                <a:cxn ang="0">
                  <a:pos x="151" y="57"/>
                </a:cxn>
                <a:cxn ang="0">
                  <a:pos x="177" y="39"/>
                </a:cxn>
                <a:cxn ang="0">
                  <a:pos x="217" y="22"/>
                </a:cxn>
                <a:cxn ang="0">
                  <a:pos x="260" y="8"/>
                </a:cxn>
                <a:cxn ang="0">
                  <a:pos x="305" y="1"/>
                </a:cxn>
                <a:cxn ang="0">
                  <a:pos x="339" y="0"/>
                </a:cxn>
                <a:cxn ang="0">
                  <a:pos x="386" y="3"/>
                </a:cxn>
                <a:cxn ang="0">
                  <a:pos x="430" y="11"/>
                </a:cxn>
                <a:cxn ang="0">
                  <a:pos x="472" y="25"/>
                </a:cxn>
                <a:cxn ang="0">
                  <a:pos x="501" y="39"/>
                </a:cxn>
                <a:cxn ang="0">
                  <a:pos x="539" y="63"/>
                </a:cxn>
                <a:cxn ang="0">
                  <a:pos x="573" y="90"/>
                </a:cxn>
                <a:cxn ang="0">
                  <a:pos x="602" y="122"/>
                </a:cxn>
                <a:cxn ang="0">
                  <a:pos x="622" y="148"/>
                </a:cxn>
                <a:cxn ang="0">
                  <a:pos x="644" y="186"/>
                </a:cxn>
                <a:cxn ang="0">
                  <a:pos x="660" y="226"/>
                </a:cxn>
                <a:cxn ang="0">
                  <a:pos x="672" y="269"/>
                </a:cxn>
                <a:cxn ang="0">
                  <a:pos x="678" y="303"/>
                </a:cxn>
                <a:cxn ang="0">
                  <a:pos x="680" y="350"/>
                </a:cxn>
                <a:cxn ang="0">
                  <a:pos x="675" y="395"/>
                </a:cxn>
                <a:cxn ang="0">
                  <a:pos x="664" y="440"/>
                </a:cxn>
                <a:cxn ang="0">
                  <a:pos x="654" y="470"/>
                </a:cxn>
                <a:cxn ang="0">
                  <a:pos x="634" y="510"/>
                </a:cxn>
                <a:cxn ang="0">
                  <a:pos x="609" y="546"/>
                </a:cxn>
                <a:cxn ang="0">
                  <a:pos x="581" y="578"/>
                </a:cxn>
                <a:cxn ang="0">
                  <a:pos x="556" y="601"/>
                </a:cxn>
                <a:cxn ang="0">
                  <a:pos x="521" y="626"/>
                </a:cxn>
                <a:cxn ang="0">
                  <a:pos x="482" y="647"/>
                </a:cxn>
                <a:cxn ang="0">
                  <a:pos x="440" y="663"/>
                </a:cxn>
                <a:cxn ang="0">
                  <a:pos x="409" y="671"/>
                </a:cxn>
                <a:cxn ang="0">
                  <a:pos x="362" y="677"/>
                </a:cxn>
                <a:cxn ang="0">
                  <a:pos x="316" y="677"/>
                </a:cxn>
                <a:cxn ang="0">
                  <a:pos x="271" y="671"/>
                </a:cxn>
                <a:cxn ang="0">
                  <a:pos x="238" y="663"/>
                </a:cxn>
                <a:cxn ang="0">
                  <a:pos x="197" y="647"/>
                </a:cxn>
                <a:cxn ang="0">
                  <a:pos x="159" y="626"/>
                </a:cxn>
                <a:cxn ang="0">
                  <a:pos x="124" y="601"/>
                </a:cxn>
                <a:cxn ang="0">
                  <a:pos x="99" y="578"/>
                </a:cxn>
                <a:cxn ang="0">
                  <a:pos x="71" y="546"/>
                </a:cxn>
                <a:cxn ang="0">
                  <a:pos x="46" y="510"/>
                </a:cxn>
                <a:cxn ang="0">
                  <a:pos x="27" y="470"/>
                </a:cxn>
                <a:cxn ang="0">
                  <a:pos x="15" y="440"/>
                </a:cxn>
                <a:cxn ang="0">
                  <a:pos x="5" y="395"/>
                </a:cxn>
                <a:cxn ang="0">
                  <a:pos x="0" y="350"/>
                </a:cxn>
              </a:cxnLst>
              <a:rect l="0" t="0" r="r" b="b"/>
              <a:pathLst>
                <a:path w="680" h="677">
                  <a:moveTo>
                    <a:pt x="0" y="338"/>
                  </a:moveTo>
                  <a:lnTo>
                    <a:pt x="0" y="326"/>
                  </a:lnTo>
                  <a:lnTo>
                    <a:pt x="2" y="315"/>
                  </a:lnTo>
                  <a:lnTo>
                    <a:pt x="2" y="303"/>
                  </a:lnTo>
                  <a:lnTo>
                    <a:pt x="2" y="303"/>
                  </a:lnTo>
                  <a:lnTo>
                    <a:pt x="3" y="291"/>
                  </a:lnTo>
                  <a:lnTo>
                    <a:pt x="5" y="280"/>
                  </a:lnTo>
                  <a:lnTo>
                    <a:pt x="7" y="269"/>
                  </a:lnTo>
                  <a:lnTo>
                    <a:pt x="7" y="269"/>
                  </a:lnTo>
                  <a:lnTo>
                    <a:pt x="10" y="258"/>
                  </a:lnTo>
                  <a:lnTo>
                    <a:pt x="12" y="248"/>
                  </a:lnTo>
                  <a:lnTo>
                    <a:pt x="15" y="237"/>
                  </a:lnTo>
                  <a:lnTo>
                    <a:pt x="15" y="237"/>
                  </a:lnTo>
                  <a:lnTo>
                    <a:pt x="18" y="226"/>
                  </a:lnTo>
                  <a:lnTo>
                    <a:pt x="23" y="216"/>
                  </a:lnTo>
                  <a:lnTo>
                    <a:pt x="27" y="205"/>
                  </a:lnTo>
                  <a:lnTo>
                    <a:pt x="27" y="205"/>
                  </a:lnTo>
                  <a:lnTo>
                    <a:pt x="32" y="196"/>
                  </a:lnTo>
                  <a:lnTo>
                    <a:pt x="36" y="186"/>
                  </a:lnTo>
                  <a:lnTo>
                    <a:pt x="41" y="177"/>
                  </a:lnTo>
                  <a:lnTo>
                    <a:pt x="41" y="177"/>
                  </a:lnTo>
                  <a:lnTo>
                    <a:pt x="46" y="167"/>
                  </a:lnTo>
                  <a:lnTo>
                    <a:pt x="53" y="157"/>
                  </a:lnTo>
                  <a:lnTo>
                    <a:pt x="58" y="148"/>
                  </a:lnTo>
                  <a:lnTo>
                    <a:pt x="58" y="148"/>
                  </a:lnTo>
                  <a:lnTo>
                    <a:pt x="65" y="140"/>
                  </a:lnTo>
                  <a:lnTo>
                    <a:pt x="71" y="130"/>
                  </a:lnTo>
                  <a:lnTo>
                    <a:pt x="78" y="122"/>
                  </a:lnTo>
                  <a:lnTo>
                    <a:pt x="78" y="122"/>
                  </a:lnTo>
                  <a:lnTo>
                    <a:pt x="84" y="114"/>
                  </a:lnTo>
                  <a:lnTo>
                    <a:pt x="93" y="106"/>
                  </a:lnTo>
                  <a:lnTo>
                    <a:pt x="99" y="98"/>
                  </a:lnTo>
                  <a:lnTo>
                    <a:pt x="99" y="98"/>
                  </a:lnTo>
                  <a:lnTo>
                    <a:pt x="108" y="90"/>
                  </a:lnTo>
                  <a:lnTo>
                    <a:pt x="116" y="84"/>
                  </a:lnTo>
                  <a:lnTo>
                    <a:pt x="124" y="76"/>
                  </a:lnTo>
                  <a:lnTo>
                    <a:pt x="124" y="76"/>
                  </a:lnTo>
                  <a:lnTo>
                    <a:pt x="132" y="70"/>
                  </a:lnTo>
                  <a:lnTo>
                    <a:pt x="141" y="63"/>
                  </a:lnTo>
                  <a:lnTo>
                    <a:pt x="151" y="57"/>
                  </a:lnTo>
                  <a:lnTo>
                    <a:pt x="151" y="57"/>
                  </a:lnTo>
                  <a:lnTo>
                    <a:pt x="159" y="51"/>
                  </a:lnTo>
                  <a:lnTo>
                    <a:pt x="169" y="46"/>
                  </a:lnTo>
                  <a:lnTo>
                    <a:pt x="177" y="39"/>
                  </a:lnTo>
                  <a:lnTo>
                    <a:pt x="177" y="39"/>
                  </a:lnTo>
                  <a:lnTo>
                    <a:pt x="187" y="35"/>
                  </a:lnTo>
                  <a:lnTo>
                    <a:pt x="197" y="30"/>
                  </a:lnTo>
                  <a:lnTo>
                    <a:pt x="207" y="25"/>
                  </a:lnTo>
                  <a:lnTo>
                    <a:pt x="207" y="25"/>
                  </a:lnTo>
                  <a:lnTo>
                    <a:pt x="217" y="22"/>
                  </a:lnTo>
                  <a:lnTo>
                    <a:pt x="228" y="17"/>
                  </a:lnTo>
                  <a:lnTo>
                    <a:pt x="238" y="14"/>
                  </a:lnTo>
                  <a:lnTo>
                    <a:pt x="238" y="14"/>
                  </a:lnTo>
                  <a:lnTo>
                    <a:pt x="250" y="11"/>
                  </a:lnTo>
                  <a:lnTo>
                    <a:pt x="260" y="8"/>
                  </a:lnTo>
                  <a:lnTo>
                    <a:pt x="271" y="6"/>
                  </a:lnTo>
                  <a:lnTo>
                    <a:pt x="271" y="6"/>
                  </a:lnTo>
                  <a:lnTo>
                    <a:pt x="281" y="4"/>
                  </a:lnTo>
                  <a:lnTo>
                    <a:pt x="293" y="3"/>
                  </a:lnTo>
                  <a:lnTo>
                    <a:pt x="305" y="1"/>
                  </a:lnTo>
                  <a:lnTo>
                    <a:pt x="305" y="1"/>
                  </a:lnTo>
                  <a:lnTo>
                    <a:pt x="316" y="0"/>
                  </a:lnTo>
                  <a:lnTo>
                    <a:pt x="328" y="0"/>
                  </a:lnTo>
                  <a:lnTo>
                    <a:pt x="339" y="0"/>
                  </a:lnTo>
                  <a:lnTo>
                    <a:pt x="339" y="0"/>
                  </a:lnTo>
                  <a:lnTo>
                    <a:pt x="351" y="0"/>
                  </a:lnTo>
                  <a:lnTo>
                    <a:pt x="362" y="0"/>
                  </a:lnTo>
                  <a:lnTo>
                    <a:pt x="374" y="1"/>
                  </a:lnTo>
                  <a:lnTo>
                    <a:pt x="374" y="1"/>
                  </a:lnTo>
                  <a:lnTo>
                    <a:pt x="386" y="3"/>
                  </a:lnTo>
                  <a:lnTo>
                    <a:pt x="397" y="4"/>
                  </a:lnTo>
                  <a:lnTo>
                    <a:pt x="409" y="6"/>
                  </a:lnTo>
                  <a:lnTo>
                    <a:pt x="409" y="6"/>
                  </a:lnTo>
                  <a:lnTo>
                    <a:pt x="419" y="8"/>
                  </a:lnTo>
                  <a:lnTo>
                    <a:pt x="430" y="11"/>
                  </a:lnTo>
                  <a:lnTo>
                    <a:pt x="440" y="14"/>
                  </a:lnTo>
                  <a:lnTo>
                    <a:pt x="440" y="14"/>
                  </a:lnTo>
                  <a:lnTo>
                    <a:pt x="452" y="17"/>
                  </a:lnTo>
                  <a:lnTo>
                    <a:pt x="462" y="22"/>
                  </a:lnTo>
                  <a:lnTo>
                    <a:pt x="472" y="25"/>
                  </a:lnTo>
                  <a:lnTo>
                    <a:pt x="472" y="25"/>
                  </a:lnTo>
                  <a:lnTo>
                    <a:pt x="482" y="30"/>
                  </a:lnTo>
                  <a:lnTo>
                    <a:pt x="491" y="35"/>
                  </a:lnTo>
                  <a:lnTo>
                    <a:pt x="501" y="39"/>
                  </a:lnTo>
                  <a:lnTo>
                    <a:pt x="501" y="39"/>
                  </a:lnTo>
                  <a:lnTo>
                    <a:pt x="511" y="46"/>
                  </a:lnTo>
                  <a:lnTo>
                    <a:pt x="521" y="51"/>
                  </a:lnTo>
                  <a:lnTo>
                    <a:pt x="530" y="57"/>
                  </a:lnTo>
                  <a:lnTo>
                    <a:pt x="530" y="57"/>
                  </a:lnTo>
                  <a:lnTo>
                    <a:pt x="539" y="63"/>
                  </a:lnTo>
                  <a:lnTo>
                    <a:pt x="548" y="70"/>
                  </a:lnTo>
                  <a:lnTo>
                    <a:pt x="556" y="76"/>
                  </a:lnTo>
                  <a:lnTo>
                    <a:pt x="556" y="76"/>
                  </a:lnTo>
                  <a:lnTo>
                    <a:pt x="564" y="84"/>
                  </a:lnTo>
                  <a:lnTo>
                    <a:pt x="573" y="90"/>
                  </a:lnTo>
                  <a:lnTo>
                    <a:pt x="581" y="98"/>
                  </a:lnTo>
                  <a:lnTo>
                    <a:pt x="581" y="98"/>
                  </a:lnTo>
                  <a:lnTo>
                    <a:pt x="587" y="106"/>
                  </a:lnTo>
                  <a:lnTo>
                    <a:pt x="596" y="114"/>
                  </a:lnTo>
                  <a:lnTo>
                    <a:pt x="602" y="122"/>
                  </a:lnTo>
                  <a:lnTo>
                    <a:pt x="602" y="122"/>
                  </a:lnTo>
                  <a:lnTo>
                    <a:pt x="609" y="130"/>
                  </a:lnTo>
                  <a:lnTo>
                    <a:pt x="616" y="140"/>
                  </a:lnTo>
                  <a:lnTo>
                    <a:pt x="622" y="148"/>
                  </a:lnTo>
                  <a:lnTo>
                    <a:pt x="622" y="148"/>
                  </a:lnTo>
                  <a:lnTo>
                    <a:pt x="627" y="157"/>
                  </a:lnTo>
                  <a:lnTo>
                    <a:pt x="634" y="167"/>
                  </a:lnTo>
                  <a:lnTo>
                    <a:pt x="639" y="177"/>
                  </a:lnTo>
                  <a:lnTo>
                    <a:pt x="639" y="177"/>
                  </a:lnTo>
                  <a:lnTo>
                    <a:pt x="644" y="186"/>
                  </a:lnTo>
                  <a:lnTo>
                    <a:pt x="649" y="196"/>
                  </a:lnTo>
                  <a:lnTo>
                    <a:pt x="654" y="205"/>
                  </a:lnTo>
                  <a:lnTo>
                    <a:pt x="654" y="205"/>
                  </a:lnTo>
                  <a:lnTo>
                    <a:pt x="657" y="216"/>
                  </a:lnTo>
                  <a:lnTo>
                    <a:pt x="660" y="226"/>
                  </a:lnTo>
                  <a:lnTo>
                    <a:pt x="664" y="237"/>
                  </a:lnTo>
                  <a:lnTo>
                    <a:pt x="664" y="237"/>
                  </a:lnTo>
                  <a:lnTo>
                    <a:pt x="667" y="248"/>
                  </a:lnTo>
                  <a:lnTo>
                    <a:pt x="670" y="258"/>
                  </a:lnTo>
                  <a:lnTo>
                    <a:pt x="672" y="269"/>
                  </a:lnTo>
                  <a:lnTo>
                    <a:pt x="672" y="269"/>
                  </a:lnTo>
                  <a:lnTo>
                    <a:pt x="675" y="280"/>
                  </a:lnTo>
                  <a:lnTo>
                    <a:pt x="677" y="291"/>
                  </a:lnTo>
                  <a:lnTo>
                    <a:pt x="678" y="303"/>
                  </a:lnTo>
                  <a:lnTo>
                    <a:pt x="678" y="303"/>
                  </a:lnTo>
                  <a:lnTo>
                    <a:pt x="678" y="315"/>
                  </a:lnTo>
                  <a:lnTo>
                    <a:pt x="680" y="326"/>
                  </a:lnTo>
                  <a:lnTo>
                    <a:pt x="680" y="338"/>
                  </a:lnTo>
                  <a:lnTo>
                    <a:pt x="680" y="338"/>
                  </a:lnTo>
                  <a:lnTo>
                    <a:pt x="680" y="350"/>
                  </a:lnTo>
                  <a:lnTo>
                    <a:pt x="678" y="362"/>
                  </a:lnTo>
                  <a:lnTo>
                    <a:pt x="678" y="373"/>
                  </a:lnTo>
                  <a:lnTo>
                    <a:pt x="678" y="373"/>
                  </a:lnTo>
                  <a:lnTo>
                    <a:pt x="677" y="384"/>
                  </a:lnTo>
                  <a:lnTo>
                    <a:pt x="675" y="395"/>
                  </a:lnTo>
                  <a:lnTo>
                    <a:pt x="672" y="406"/>
                  </a:lnTo>
                  <a:lnTo>
                    <a:pt x="672" y="406"/>
                  </a:lnTo>
                  <a:lnTo>
                    <a:pt x="670" y="417"/>
                  </a:lnTo>
                  <a:lnTo>
                    <a:pt x="667" y="429"/>
                  </a:lnTo>
                  <a:lnTo>
                    <a:pt x="664" y="440"/>
                  </a:lnTo>
                  <a:lnTo>
                    <a:pt x="664" y="440"/>
                  </a:lnTo>
                  <a:lnTo>
                    <a:pt x="660" y="449"/>
                  </a:lnTo>
                  <a:lnTo>
                    <a:pt x="657" y="460"/>
                  </a:lnTo>
                  <a:lnTo>
                    <a:pt x="654" y="470"/>
                  </a:lnTo>
                  <a:lnTo>
                    <a:pt x="654" y="470"/>
                  </a:lnTo>
                  <a:lnTo>
                    <a:pt x="649" y="481"/>
                  </a:lnTo>
                  <a:lnTo>
                    <a:pt x="644" y="491"/>
                  </a:lnTo>
                  <a:lnTo>
                    <a:pt x="639" y="500"/>
                  </a:lnTo>
                  <a:lnTo>
                    <a:pt x="639" y="500"/>
                  </a:lnTo>
                  <a:lnTo>
                    <a:pt x="634" y="510"/>
                  </a:lnTo>
                  <a:lnTo>
                    <a:pt x="627" y="519"/>
                  </a:lnTo>
                  <a:lnTo>
                    <a:pt x="622" y="527"/>
                  </a:lnTo>
                  <a:lnTo>
                    <a:pt x="622" y="527"/>
                  </a:lnTo>
                  <a:lnTo>
                    <a:pt x="616" y="537"/>
                  </a:lnTo>
                  <a:lnTo>
                    <a:pt x="609" y="546"/>
                  </a:lnTo>
                  <a:lnTo>
                    <a:pt x="602" y="554"/>
                  </a:lnTo>
                  <a:lnTo>
                    <a:pt x="602" y="554"/>
                  </a:lnTo>
                  <a:lnTo>
                    <a:pt x="596" y="562"/>
                  </a:lnTo>
                  <a:lnTo>
                    <a:pt x="587" y="570"/>
                  </a:lnTo>
                  <a:lnTo>
                    <a:pt x="581" y="578"/>
                  </a:lnTo>
                  <a:lnTo>
                    <a:pt x="581" y="578"/>
                  </a:lnTo>
                  <a:lnTo>
                    <a:pt x="573" y="586"/>
                  </a:lnTo>
                  <a:lnTo>
                    <a:pt x="564" y="593"/>
                  </a:lnTo>
                  <a:lnTo>
                    <a:pt x="556" y="601"/>
                  </a:lnTo>
                  <a:lnTo>
                    <a:pt x="556" y="601"/>
                  </a:lnTo>
                  <a:lnTo>
                    <a:pt x="548" y="607"/>
                  </a:lnTo>
                  <a:lnTo>
                    <a:pt x="539" y="613"/>
                  </a:lnTo>
                  <a:lnTo>
                    <a:pt x="530" y="620"/>
                  </a:lnTo>
                  <a:lnTo>
                    <a:pt x="530" y="620"/>
                  </a:lnTo>
                  <a:lnTo>
                    <a:pt x="521" y="626"/>
                  </a:lnTo>
                  <a:lnTo>
                    <a:pt x="511" y="631"/>
                  </a:lnTo>
                  <a:lnTo>
                    <a:pt x="501" y="637"/>
                  </a:lnTo>
                  <a:lnTo>
                    <a:pt x="501" y="637"/>
                  </a:lnTo>
                  <a:lnTo>
                    <a:pt x="491" y="642"/>
                  </a:lnTo>
                  <a:lnTo>
                    <a:pt x="482" y="647"/>
                  </a:lnTo>
                  <a:lnTo>
                    <a:pt x="472" y="652"/>
                  </a:lnTo>
                  <a:lnTo>
                    <a:pt x="472" y="652"/>
                  </a:lnTo>
                  <a:lnTo>
                    <a:pt x="462" y="655"/>
                  </a:lnTo>
                  <a:lnTo>
                    <a:pt x="452" y="660"/>
                  </a:lnTo>
                  <a:lnTo>
                    <a:pt x="440" y="663"/>
                  </a:lnTo>
                  <a:lnTo>
                    <a:pt x="440" y="663"/>
                  </a:lnTo>
                  <a:lnTo>
                    <a:pt x="430" y="666"/>
                  </a:lnTo>
                  <a:lnTo>
                    <a:pt x="419" y="669"/>
                  </a:lnTo>
                  <a:lnTo>
                    <a:pt x="409" y="671"/>
                  </a:lnTo>
                  <a:lnTo>
                    <a:pt x="409" y="671"/>
                  </a:lnTo>
                  <a:lnTo>
                    <a:pt x="397" y="672"/>
                  </a:lnTo>
                  <a:lnTo>
                    <a:pt x="386" y="674"/>
                  </a:lnTo>
                  <a:lnTo>
                    <a:pt x="374" y="676"/>
                  </a:lnTo>
                  <a:lnTo>
                    <a:pt x="374" y="676"/>
                  </a:lnTo>
                  <a:lnTo>
                    <a:pt x="362" y="677"/>
                  </a:lnTo>
                  <a:lnTo>
                    <a:pt x="351" y="677"/>
                  </a:lnTo>
                  <a:lnTo>
                    <a:pt x="339" y="677"/>
                  </a:lnTo>
                  <a:lnTo>
                    <a:pt x="339" y="677"/>
                  </a:lnTo>
                  <a:lnTo>
                    <a:pt x="328" y="677"/>
                  </a:lnTo>
                  <a:lnTo>
                    <a:pt x="316" y="677"/>
                  </a:lnTo>
                  <a:lnTo>
                    <a:pt x="305" y="676"/>
                  </a:lnTo>
                  <a:lnTo>
                    <a:pt x="305" y="676"/>
                  </a:lnTo>
                  <a:lnTo>
                    <a:pt x="293" y="674"/>
                  </a:lnTo>
                  <a:lnTo>
                    <a:pt x="281" y="672"/>
                  </a:lnTo>
                  <a:lnTo>
                    <a:pt x="271" y="671"/>
                  </a:lnTo>
                  <a:lnTo>
                    <a:pt x="271" y="671"/>
                  </a:lnTo>
                  <a:lnTo>
                    <a:pt x="260" y="669"/>
                  </a:lnTo>
                  <a:lnTo>
                    <a:pt x="250" y="666"/>
                  </a:lnTo>
                  <a:lnTo>
                    <a:pt x="238" y="663"/>
                  </a:lnTo>
                  <a:lnTo>
                    <a:pt x="238" y="663"/>
                  </a:lnTo>
                  <a:lnTo>
                    <a:pt x="228" y="660"/>
                  </a:lnTo>
                  <a:lnTo>
                    <a:pt x="217" y="655"/>
                  </a:lnTo>
                  <a:lnTo>
                    <a:pt x="207" y="652"/>
                  </a:lnTo>
                  <a:lnTo>
                    <a:pt x="207" y="652"/>
                  </a:lnTo>
                  <a:lnTo>
                    <a:pt x="197" y="647"/>
                  </a:lnTo>
                  <a:lnTo>
                    <a:pt x="187" y="642"/>
                  </a:lnTo>
                  <a:lnTo>
                    <a:pt x="177" y="637"/>
                  </a:lnTo>
                  <a:lnTo>
                    <a:pt x="177" y="637"/>
                  </a:lnTo>
                  <a:lnTo>
                    <a:pt x="169" y="631"/>
                  </a:lnTo>
                  <a:lnTo>
                    <a:pt x="159" y="626"/>
                  </a:lnTo>
                  <a:lnTo>
                    <a:pt x="151" y="620"/>
                  </a:lnTo>
                  <a:lnTo>
                    <a:pt x="151" y="620"/>
                  </a:lnTo>
                  <a:lnTo>
                    <a:pt x="141" y="613"/>
                  </a:lnTo>
                  <a:lnTo>
                    <a:pt x="132" y="607"/>
                  </a:lnTo>
                  <a:lnTo>
                    <a:pt x="124" y="601"/>
                  </a:lnTo>
                  <a:lnTo>
                    <a:pt x="124" y="601"/>
                  </a:lnTo>
                  <a:lnTo>
                    <a:pt x="116" y="593"/>
                  </a:lnTo>
                  <a:lnTo>
                    <a:pt x="108" y="586"/>
                  </a:lnTo>
                  <a:lnTo>
                    <a:pt x="99" y="578"/>
                  </a:lnTo>
                  <a:lnTo>
                    <a:pt x="99" y="578"/>
                  </a:lnTo>
                  <a:lnTo>
                    <a:pt x="93" y="570"/>
                  </a:lnTo>
                  <a:lnTo>
                    <a:pt x="84" y="562"/>
                  </a:lnTo>
                  <a:lnTo>
                    <a:pt x="78" y="554"/>
                  </a:lnTo>
                  <a:lnTo>
                    <a:pt x="78" y="554"/>
                  </a:lnTo>
                  <a:lnTo>
                    <a:pt x="71" y="546"/>
                  </a:lnTo>
                  <a:lnTo>
                    <a:pt x="65" y="537"/>
                  </a:lnTo>
                  <a:lnTo>
                    <a:pt x="58" y="527"/>
                  </a:lnTo>
                  <a:lnTo>
                    <a:pt x="58" y="527"/>
                  </a:lnTo>
                  <a:lnTo>
                    <a:pt x="53" y="519"/>
                  </a:lnTo>
                  <a:lnTo>
                    <a:pt x="46" y="510"/>
                  </a:lnTo>
                  <a:lnTo>
                    <a:pt x="41" y="500"/>
                  </a:lnTo>
                  <a:lnTo>
                    <a:pt x="41" y="500"/>
                  </a:lnTo>
                  <a:lnTo>
                    <a:pt x="36" y="491"/>
                  </a:lnTo>
                  <a:lnTo>
                    <a:pt x="32" y="481"/>
                  </a:lnTo>
                  <a:lnTo>
                    <a:pt x="27" y="470"/>
                  </a:lnTo>
                  <a:lnTo>
                    <a:pt x="27" y="470"/>
                  </a:lnTo>
                  <a:lnTo>
                    <a:pt x="23" y="460"/>
                  </a:lnTo>
                  <a:lnTo>
                    <a:pt x="18" y="449"/>
                  </a:lnTo>
                  <a:lnTo>
                    <a:pt x="15" y="440"/>
                  </a:lnTo>
                  <a:lnTo>
                    <a:pt x="15" y="440"/>
                  </a:lnTo>
                  <a:lnTo>
                    <a:pt x="12" y="429"/>
                  </a:lnTo>
                  <a:lnTo>
                    <a:pt x="10" y="417"/>
                  </a:lnTo>
                  <a:lnTo>
                    <a:pt x="7" y="406"/>
                  </a:lnTo>
                  <a:lnTo>
                    <a:pt x="7" y="406"/>
                  </a:lnTo>
                  <a:lnTo>
                    <a:pt x="5" y="395"/>
                  </a:lnTo>
                  <a:lnTo>
                    <a:pt x="3" y="384"/>
                  </a:lnTo>
                  <a:lnTo>
                    <a:pt x="2" y="373"/>
                  </a:lnTo>
                  <a:lnTo>
                    <a:pt x="2" y="373"/>
                  </a:lnTo>
                  <a:lnTo>
                    <a:pt x="2" y="362"/>
                  </a:lnTo>
                  <a:lnTo>
                    <a:pt x="0" y="350"/>
                  </a:lnTo>
                  <a:lnTo>
                    <a:pt x="0" y="338"/>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81" name="Freeform 29"/>
            <p:cNvSpPr>
              <a:spLocks/>
            </p:cNvSpPr>
            <p:nvPr/>
          </p:nvSpPr>
          <p:spPr bwMode="auto">
            <a:xfrm>
              <a:off x="2903" y="2454"/>
              <a:ext cx="339" cy="339"/>
            </a:xfrm>
            <a:custGeom>
              <a:avLst/>
              <a:gdLst/>
              <a:ahLst/>
              <a:cxnLst>
                <a:cxn ang="0">
                  <a:pos x="2" y="305"/>
                </a:cxn>
                <a:cxn ang="0">
                  <a:pos x="9" y="260"/>
                </a:cxn>
                <a:cxn ang="0">
                  <a:pos x="22" y="217"/>
                </a:cxn>
                <a:cxn ang="0">
                  <a:pos x="40" y="177"/>
                </a:cxn>
                <a:cxn ang="0">
                  <a:pos x="58" y="150"/>
                </a:cxn>
                <a:cxn ang="0">
                  <a:pos x="85" y="115"/>
                </a:cxn>
                <a:cxn ang="0">
                  <a:pos x="114" y="85"/>
                </a:cxn>
                <a:cxn ang="0">
                  <a:pos x="149" y="58"/>
                </a:cxn>
                <a:cxn ang="0">
                  <a:pos x="177" y="42"/>
                </a:cxn>
                <a:cxn ang="0">
                  <a:pos x="217" y="23"/>
                </a:cxn>
                <a:cxn ang="0">
                  <a:pos x="260" y="10"/>
                </a:cxn>
                <a:cxn ang="0">
                  <a:pos x="305" y="2"/>
                </a:cxn>
                <a:cxn ang="0">
                  <a:pos x="339" y="0"/>
                </a:cxn>
                <a:cxn ang="0">
                  <a:pos x="386" y="4"/>
                </a:cxn>
                <a:cxn ang="0">
                  <a:pos x="429" y="12"/>
                </a:cxn>
                <a:cxn ang="0">
                  <a:pos x="472" y="28"/>
                </a:cxn>
                <a:cxn ang="0">
                  <a:pos x="502" y="42"/>
                </a:cxn>
                <a:cxn ang="0">
                  <a:pos x="538" y="64"/>
                </a:cxn>
                <a:cxn ang="0">
                  <a:pos x="571" y="91"/>
                </a:cxn>
                <a:cxn ang="0">
                  <a:pos x="601" y="123"/>
                </a:cxn>
                <a:cxn ang="0">
                  <a:pos x="621" y="150"/>
                </a:cxn>
                <a:cxn ang="0">
                  <a:pos x="644" y="187"/>
                </a:cxn>
                <a:cxn ang="0">
                  <a:pos x="660" y="227"/>
                </a:cxn>
                <a:cxn ang="0">
                  <a:pos x="672" y="272"/>
                </a:cxn>
                <a:cxn ang="0">
                  <a:pos x="677" y="305"/>
                </a:cxn>
                <a:cxn ang="0">
                  <a:pos x="679" y="351"/>
                </a:cxn>
                <a:cxn ang="0">
                  <a:pos x="674" y="396"/>
                </a:cxn>
                <a:cxn ang="0">
                  <a:pos x="664" y="441"/>
                </a:cxn>
                <a:cxn ang="0">
                  <a:pos x="652" y="471"/>
                </a:cxn>
                <a:cxn ang="0">
                  <a:pos x="632" y="511"/>
                </a:cxn>
                <a:cxn ang="0">
                  <a:pos x="607" y="547"/>
                </a:cxn>
                <a:cxn ang="0">
                  <a:pos x="579" y="579"/>
                </a:cxn>
                <a:cxn ang="0">
                  <a:pos x="554" y="602"/>
                </a:cxn>
                <a:cxn ang="0">
                  <a:pos x="520" y="627"/>
                </a:cxn>
                <a:cxn ang="0">
                  <a:pos x="482" y="648"/>
                </a:cxn>
                <a:cxn ang="0">
                  <a:pos x="440" y="664"/>
                </a:cxn>
                <a:cxn ang="0">
                  <a:pos x="407" y="672"/>
                </a:cxn>
                <a:cxn ang="0">
                  <a:pos x="363" y="678"/>
                </a:cxn>
                <a:cxn ang="0">
                  <a:pos x="315" y="678"/>
                </a:cxn>
                <a:cxn ang="0">
                  <a:pos x="270" y="672"/>
                </a:cxn>
                <a:cxn ang="0">
                  <a:pos x="238" y="664"/>
                </a:cxn>
                <a:cxn ang="0">
                  <a:pos x="197" y="648"/>
                </a:cxn>
                <a:cxn ang="0">
                  <a:pos x="157" y="627"/>
                </a:cxn>
                <a:cxn ang="0">
                  <a:pos x="123" y="602"/>
                </a:cxn>
                <a:cxn ang="0">
                  <a:pos x="99" y="579"/>
                </a:cxn>
                <a:cxn ang="0">
                  <a:pos x="70" y="547"/>
                </a:cxn>
                <a:cxn ang="0">
                  <a:pos x="47" y="511"/>
                </a:cxn>
                <a:cxn ang="0">
                  <a:pos x="27" y="471"/>
                </a:cxn>
                <a:cxn ang="0">
                  <a:pos x="15" y="441"/>
                </a:cxn>
                <a:cxn ang="0">
                  <a:pos x="4" y="396"/>
                </a:cxn>
                <a:cxn ang="0">
                  <a:pos x="0" y="351"/>
                </a:cxn>
              </a:cxnLst>
              <a:rect l="0" t="0" r="r" b="b"/>
              <a:pathLst>
                <a:path w="679" h="678">
                  <a:moveTo>
                    <a:pt x="0" y="338"/>
                  </a:moveTo>
                  <a:lnTo>
                    <a:pt x="0" y="327"/>
                  </a:lnTo>
                  <a:lnTo>
                    <a:pt x="0" y="316"/>
                  </a:lnTo>
                  <a:lnTo>
                    <a:pt x="2" y="305"/>
                  </a:lnTo>
                  <a:lnTo>
                    <a:pt x="2" y="305"/>
                  </a:lnTo>
                  <a:lnTo>
                    <a:pt x="2" y="292"/>
                  </a:lnTo>
                  <a:lnTo>
                    <a:pt x="4" y="281"/>
                  </a:lnTo>
                  <a:lnTo>
                    <a:pt x="7" y="272"/>
                  </a:lnTo>
                  <a:lnTo>
                    <a:pt x="7" y="272"/>
                  </a:lnTo>
                  <a:lnTo>
                    <a:pt x="9" y="260"/>
                  </a:lnTo>
                  <a:lnTo>
                    <a:pt x="12" y="249"/>
                  </a:lnTo>
                  <a:lnTo>
                    <a:pt x="15" y="238"/>
                  </a:lnTo>
                  <a:lnTo>
                    <a:pt x="15" y="238"/>
                  </a:lnTo>
                  <a:lnTo>
                    <a:pt x="18" y="227"/>
                  </a:lnTo>
                  <a:lnTo>
                    <a:pt x="22" y="217"/>
                  </a:lnTo>
                  <a:lnTo>
                    <a:pt x="27" y="208"/>
                  </a:lnTo>
                  <a:lnTo>
                    <a:pt x="27" y="208"/>
                  </a:lnTo>
                  <a:lnTo>
                    <a:pt x="30" y="197"/>
                  </a:lnTo>
                  <a:lnTo>
                    <a:pt x="35" y="187"/>
                  </a:lnTo>
                  <a:lnTo>
                    <a:pt x="40" y="177"/>
                  </a:lnTo>
                  <a:lnTo>
                    <a:pt x="40" y="177"/>
                  </a:lnTo>
                  <a:lnTo>
                    <a:pt x="47" y="168"/>
                  </a:lnTo>
                  <a:lnTo>
                    <a:pt x="52" y="158"/>
                  </a:lnTo>
                  <a:lnTo>
                    <a:pt x="58" y="150"/>
                  </a:lnTo>
                  <a:lnTo>
                    <a:pt x="58" y="150"/>
                  </a:lnTo>
                  <a:lnTo>
                    <a:pt x="63" y="141"/>
                  </a:lnTo>
                  <a:lnTo>
                    <a:pt x="70" y="131"/>
                  </a:lnTo>
                  <a:lnTo>
                    <a:pt x="76" y="123"/>
                  </a:lnTo>
                  <a:lnTo>
                    <a:pt x="76" y="123"/>
                  </a:lnTo>
                  <a:lnTo>
                    <a:pt x="85" y="115"/>
                  </a:lnTo>
                  <a:lnTo>
                    <a:pt x="91" y="107"/>
                  </a:lnTo>
                  <a:lnTo>
                    <a:pt x="99" y="99"/>
                  </a:lnTo>
                  <a:lnTo>
                    <a:pt x="99" y="99"/>
                  </a:lnTo>
                  <a:lnTo>
                    <a:pt x="106" y="91"/>
                  </a:lnTo>
                  <a:lnTo>
                    <a:pt x="114" y="85"/>
                  </a:lnTo>
                  <a:lnTo>
                    <a:pt x="123" y="77"/>
                  </a:lnTo>
                  <a:lnTo>
                    <a:pt x="123" y="77"/>
                  </a:lnTo>
                  <a:lnTo>
                    <a:pt x="131" y="71"/>
                  </a:lnTo>
                  <a:lnTo>
                    <a:pt x="141" y="64"/>
                  </a:lnTo>
                  <a:lnTo>
                    <a:pt x="149" y="58"/>
                  </a:lnTo>
                  <a:lnTo>
                    <a:pt x="149" y="58"/>
                  </a:lnTo>
                  <a:lnTo>
                    <a:pt x="157" y="51"/>
                  </a:lnTo>
                  <a:lnTo>
                    <a:pt x="167" y="47"/>
                  </a:lnTo>
                  <a:lnTo>
                    <a:pt x="177" y="42"/>
                  </a:lnTo>
                  <a:lnTo>
                    <a:pt x="177" y="42"/>
                  </a:lnTo>
                  <a:lnTo>
                    <a:pt x="187" y="36"/>
                  </a:lnTo>
                  <a:lnTo>
                    <a:pt x="197" y="31"/>
                  </a:lnTo>
                  <a:lnTo>
                    <a:pt x="207" y="28"/>
                  </a:lnTo>
                  <a:lnTo>
                    <a:pt x="207" y="28"/>
                  </a:lnTo>
                  <a:lnTo>
                    <a:pt x="217" y="23"/>
                  </a:lnTo>
                  <a:lnTo>
                    <a:pt x="227" y="20"/>
                  </a:lnTo>
                  <a:lnTo>
                    <a:pt x="238" y="15"/>
                  </a:lnTo>
                  <a:lnTo>
                    <a:pt x="238" y="15"/>
                  </a:lnTo>
                  <a:lnTo>
                    <a:pt x="248" y="12"/>
                  </a:lnTo>
                  <a:lnTo>
                    <a:pt x="260" y="10"/>
                  </a:lnTo>
                  <a:lnTo>
                    <a:pt x="270" y="7"/>
                  </a:lnTo>
                  <a:lnTo>
                    <a:pt x="270" y="7"/>
                  </a:lnTo>
                  <a:lnTo>
                    <a:pt x="281" y="5"/>
                  </a:lnTo>
                  <a:lnTo>
                    <a:pt x="293" y="4"/>
                  </a:lnTo>
                  <a:lnTo>
                    <a:pt x="305" y="2"/>
                  </a:lnTo>
                  <a:lnTo>
                    <a:pt x="305" y="2"/>
                  </a:lnTo>
                  <a:lnTo>
                    <a:pt x="315" y="0"/>
                  </a:lnTo>
                  <a:lnTo>
                    <a:pt x="326" y="0"/>
                  </a:lnTo>
                  <a:lnTo>
                    <a:pt x="339" y="0"/>
                  </a:lnTo>
                  <a:lnTo>
                    <a:pt x="339" y="0"/>
                  </a:lnTo>
                  <a:lnTo>
                    <a:pt x="351" y="0"/>
                  </a:lnTo>
                  <a:lnTo>
                    <a:pt x="363" y="0"/>
                  </a:lnTo>
                  <a:lnTo>
                    <a:pt x="374" y="2"/>
                  </a:lnTo>
                  <a:lnTo>
                    <a:pt x="374" y="2"/>
                  </a:lnTo>
                  <a:lnTo>
                    <a:pt x="386" y="4"/>
                  </a:lnTo>
                  <a:lnTo>
                    <a:pt x="396" y="5"/>
                  </a:lnTo>
                  <a:lnTo>
                    <a:pt x="407" y="7"/>
                  </a:lnTo>
                  <a:lnTo>
                    <a:pt x="407" y="7"/>
                  </a:lnTo>
                  <a:lnTo>
                    <a:pt x="419" y="10"/>
                  </a:lnTo>
                  <a:lnTo>
                    <a:pt x="429" y="12"/>
                  </a:lnTo>
                  <a:lnTo>
                    <a:pt x="440" y="15"/>
                  </a:lnTo>
                  <a:lnTo>
                    <a:pt x="440" y="15"/>
                  </a:lnTo>
                  <a:lnTo>
                    <a:pt x="450" y="20"/>
                  </a:lnTo>
                  <a:lnTo>
                    <a:pt x="462" y="23"/>
                  </a:lnTo>
                  <a:lnTo>
                    <a:pt x="472" y="28"/>
                  </a:lnTo>
                  <a:lnTo>
                    <a:pt x="472" y="28"/>
                  </a:lnTo>
                  <a:lnTo>
                    <a:pt x="482" y="31"/>
                  </a:lnTo>
                  <a:lnTo>
                    <a:pt x="492" y="36"/>
                  </a:lnTo>
                  <a:lnTo>
                    <a:pt x="502" y="42"/>
                  </a:lnTo>
                  <a:lnTo>
                    <a:pt x="502" y="42"/>
                  </a:lnTo>
                  <a:lnTo>
                    <a:pt x="511" y="47"/>
                  </a:lnTo>
                  <a:lnTo>
                    <a:pt x="520" y="51"/>
                  </a:lnTo>
                  <a:lnTo>
                    <a:pt x="530" y="58"/>
                  </a:lnTo>
                  <a:lnTo>
                    <a:pt x="530" y="58"/>
                  </a:lnTo>
                  <a:lnTo>
                    <a:pt x="538" y="64"/>
                  </a:lnTo>
                  <a:lnTo>
                    <a:pt x="546" y="71"/>
                  </a:lnTo>
                  <a:lnTo>
                    <a:pt x="554" y="77"/>
                  </a:lnTo>
                  <a:lnTo>
                    <a:pt x="554" y="77"/>
                  </a:lnTo>
                  <a:lnTo>
                    <a:pt x="564" y="85"/>
                  </a:lnTo>
                  <a:lnTo>
                    <a:pt x="571" y="91"/>
                  </a:lnTo>
                  <a:lnTo>
                    <a:pt x="579" y="99"/>
                  </a:lnTo>
                  <a:lnTo>
                    <a:pt x="579" y="99"/>
                  </a:lnTo>
                  <a:lnTo>
                    <a:pt x="588" y="107"/>
                  </a:lnTo>
                  <a:lnTo>
                    <a:pt x="594" y="115"/>
                  </a:lnTo>
                  <a:lnTo>
                    <a:pt x="601" y="123"/>
                  </a:lnTo>
                  <a:lnTo>
                    <a:pt x="601" y="123"/>
                  </a:lnTo>
                  <a:lnTo>
                    <a:pt x="607" y="131"/>
                  </a:lnTo>
                  <a:lnTo>
                    <a:pt x="614" y="141"/>
                  </a:lnTo>
                  <a:lnTo>
                    <a:pt x="621" y="150"/>
                  </a:lnTo>
                  <a:lnTo>
                    <a:pt x="621" y="150"/>
                  </a:lnTo>
                  <a:lnTo>
                    <a:pt x="627" y="158"/>
                  </a:lnTo>
                  <a:lnTo>
                    <a:pt x="632" y="168"/>
                  </a:lnTo>
                  <a:lnTo>
                    <a:pt x="637" y="177"/>
                  </a:lnTo>
                  <a:lnTo>
                    <a:pt x="637" y="177"/>
                  </a:lnTo>
                  <a:lnTo>
                    <a:pt x="644" y="187"/>
                  </a:lnTo>
                  <a:lnTo>
                    <a:pt x="647" y="197"/>
                  </a:lnTo>
                  <a:lnTo>
                    <a:pt x="652" y="208"/>
                  </a:lnTo>
                  <a:lnTo>
                    <a:pt x="652" y="208"/>
                  </a:lnTo>
                  <a:lnTo>
                    <a:pt x="657" y="217"/>
                  </a:lnTo>
                  <a:lnTo>
                    <a:pt x="660" y="227"/>
                  </a:lnTo>
                  <a:lnTo>
                    <a:pt x="664" y="238"/>
                  </a:lnTo>
                  <a:lnTo>
                    <a:pt x="664" y="238"/>
                  </a:lnTo>
                  <a:lnTo>
                    <a:pt x="667" y="249"/>
                  </a:lnTo>
                  <a:lnTo>
                    <a:pt x="670" y="260"/>
                  </a:lnTo>
                  <a:lnTo>
                    <a:pt x="672" y="272"/>
                  </a:lnTo>
                  <a:lnTo>
                    <a:pt x="672" y="272"/>
                  </a:lnTo>
                  <a:lnTo>
                    <a:pt x="674" y="281"/>
                  </a:lnTo>
                  <a:lnTo>
                    <a:pt x="675" y="292"/>
                  </a:lnTo>
                  <a:lnTo>
                    <a:pt x="677" y="305"/>
                  </a:lnTo>
                  <a:lnTo>
                    <a:pt x="677" y="305"/>
                  </a:lnTo>
                  <a:lnTo>
                    <a:pt x="679" y="316"/>
                  </a:lnTo>
                  <a:lnTo>
                    <a:pt x="679" y="327"/>
                  </a:lnTo>
                  <a:lnTo>
                    <a:pt x="679" y="338"/>
                  </a:lnTo>
                  <a:lnTo>
                    <a:pt x="679" y="338"/>
                  </a:lnTo>
                  <a:lnTo>
                    <a:pt x="679" y="351"/>
                  </a:lnTo>
                  <a:lnTo>
                    <a:pt x="679" y="362"/>
                  </a:lnTo>
                  <a:lnTo>
                    <a:pt x="677" y="374"/>
                  </a:lnTo>
                  <a:lnTo>
                    <a:pt x="677" y="374"/>
                  </a:lnTo>
                  <a:lnTo>
                    <a:pt x="675" y="385"/>
                  </a:lnTo>
                  <a:lnTo>
                    <a:pt x="674" y="396"/>
                  </a:lnTo>
                  <a:lnTo>
                    <a:pt x="672" y="407"/>
                  </a:lnTo>
                  <a:lnTo>
                    <a:pt x="672" y="407"/>
                  </a:lnTo>
                  <a:lnTo>
                    <a:pt x="670" y="418"/>
                  </a:lnTo>
                  <a:lnTo>
                    <a:pt x="667" y="429"/>
                  </a:lnTo>
                  <a:lnTo>
                    <a:pt x="664" y="441"/>
                  </a:lnTo>
                  <a:lnTo>
                    <a:pt x="664" y="441"/>
                  </a:lnTo>
                  <a:lnTo>
                    <a:pt x="660" y="450"/>
                  </a:lnTo>
                  <a:lnTo>
                    <a:pt x="657" y="461"/>
                  </a:lnTo>
                  <a:lnTo>
                    <a:pt x="652" y="471"/>
                  </a:lnTo>
                  <a:lnTo>
                    <a:pt x="652" y="471"/>
                  </a:lnTo>
                  <a:lnTo>
                    <a:pt x="647" y="482"/>
                  </a:lnTo>
                  <a:lnTo>
                    <a:pt x="644" y="492"/>
                  </a:lnTo>
                  <a:lnTo>
                    <a:pt x="637" y="501"/>
                  </a:lnTo>
                  <a:lnTo>
                    <a:pt x="637" y="501"/>
                  </a:lnTo>
                  <a:lnTo>
                    <a:pt x="632" y="511"/>
                  </a:lnTo>
                  <a:lnTo>
                    <a:pt x="627" y="520"/>
                  </a:lnTo>
                  <a:lnTo>
                    <a:pt x="621" y="530"/>
                  </a:lnTo>
                  <a:lnTo>
                    <a:pt x="621" y="530"/>
                  </a:lnTo>
                  <a:lnTo>
                    <a:pt x="614" y="538"/>
                  </a:lnTo>
                  <a:lnTo>
                    <a:pt x="607" y="547"/>
                  </a:lnTo>
                  <a:lnTo>
                    <a:pt x="601" y="555"/>
                  </a:lnTo>
                  <a:lnTo>
                    <a:pt x="601" y="555"/>
                  </a:lnTo>
                  <a:lnTo>
                    <a:pt x="594" y="563"/>
                  </a:lnTo>
                  <a:lnTo>
                    <a:pt x="588" y="571"/>
                  </a:lnTo>
                  <a:lnTo>
                    <a:pt x="579" y="579"/>
                  </a:lnTo>
                  <a:lnTo>
                    <a:pt x="579" y="579"/>
                  </a:lnTo>
                  <a:lnTo>
                    <a:pt x="571" y="587"/>
                  </a:lnTo>
                  <a:lnTo>
                    <a:pt x="564" y="595"/>
                  </a:lnTo>
                  <a:lnTo>
                    <a:pt x="554" y="602"/>
                  </a:lnTo>
                  <a:lnTo>
                    <a:pt x="554" y="602"/>
                  </a:lnTo>
                  <a:lnTo>
                    <a:pt x="546" y="608"/>
                  </a:lnTo>
                  <a:lnTo>
                    <a:pt x="538" y="614"/>
                  </a:lnTo>
                  <a:lnTo>
                    <a:pt x="530" y="621"/>
                  </a:lnTo>
                  <a:lnTo>
                    <a:pt x="530" y="621"/>
                  </a:lnTo>
                  <a:lnTo>
                    <a:pt x="520" y="627"/>
                  </a:lnTo>
                  <a:lnTo>
                    <a:pt x="511" y="632"/>
                  </a:lnTo>
                  <a:lnTo>
                    <a:pt x="502" y="638"/>
                  </a:lnTo>
                  <a:lnTo>
                    <a:pt x="502" y="638"/>
                  </a:lnTo>
                  <a:lnTo>
                    <a:pt x="492" y="643"/>
                  </a:lnTo>
                  <a:lnTo>
                    <a:pt x="482" y="648"/>
                  </a:lnTo>
                  <a:lnTo>
                    <a:pt x="472" y="653"/>
                  </a:lnTo>
                  <a:lnTo>
                    <a:pt x="472" y="653"/>
                  </a:lnTo>
                  <a:lnTo>
                    <a:pt x="462" y="656"/>
                  </a:lnTo>
                  <a:lnTo>
                    <a:pt x="450" y="661"/>
                  </a:lnTo>
                  <a:lnTo>
                    <a:pt x="440" y="664"/>
                  </a:lnTo>
                  <a:lnTo>
                    <a:pt x="440" y="664"/>
                  </a:lnTo>
                  <a:lnTo>
                    <a:pt x="429" y="667"/>
                  </a:lnTo>
                  <a:lnTo>
                    <a:pt x="419" y="670"/>
                  </a:lnTo>
                  <a:lnTo>
                    <a:pt x="407" y="672"/>
                  </a:lnTo>
                  <a:lnTo>
                    <a:pt x="407" y="672"/>
                  </a:lnTo>
                  <a:lnTo>
                    <a:pt x="396" y="675"/>
                  </a:lnTo>
                  <a:lnTo>
                    <a:pt x="386" y="676"/>
                  </a:lnTo>
                  <a:lnTo>
                    <a:pt x="374" y="676"/>
                  </a:lnTo>
                  <a:lnTo>
                    <a:pt x="374" y="676"/>
                  </a:lnTo>
                  <a:lnTo>
                    <a:pt x="363" y="678"/>
                  </a:lnTo>
                  <a:lnTo>
                    <a:pt x="351" y="678"/>
                  </a:lnTo>
                  <a:lnTo>
                    <a:pt x="339" y="678"/>
                  </a:lnTo>
                  <a:lnTo>
                    <a:pt x="339" y="678"/>
                  </a:lnTo>
                  <a:lnTo>
                    <a:pt x="326" y="678"/>
                  </a:lnTo>
                  <a:lnTo>
                    <a:pt x="315" y="678"/>
                  </a:lnTo>
                  <a:lnTo>
                    <a:pt x="305" y="676"/>
                  </a:lnTo>
                  <a:lnTo>
                    <a:pt x="305" y="676"/>
                  </a:lnTo>
                  <a:lnTo>
                    <a:pt x="293" y="676"/>
                  </a:lnTo>
                  <a:lnTo>
                    <a:pt x="281" y="675"/>
                  </a:lnTo>
                  <a:lnTo>
                    <a:pt x="270" y="672"/>
                  </a:lnTo>
                  <a:lnTo>
                    <a:pt x="270" y="672"/>
                  </a:lnTo>
                  <a:lnTo>
                    <a:pt x="260" y="670"/>
                  </a:lnTo>
                  <a:lnTo>
                    <a:pt x="248" y="667"/>
                  </a:lnTo>
                  <a:lnTo>
                    <a:pt x="238" y="664"/>
                  </a:lnTo>
                  <a:lnTo>
                    <a:pt x="238" y="664"/>
                  </a:lnTo>
                  <a:lnTo>
                    <a:pt x="227" y="661"/>
                  </a:lnTo>
                  <a:lnTo>
                    <a:pt x="217" y="656"/>
                  </a:lnTo>
                  <a:lnTo>
                    <a:pt x="207" y="653"/>
                  </a:lnTo>
                  <a:lnTo>
                    <a:pt x="207" y="653"/>
                  </a:lnTo>
                  <a:lnTo>
                    <a:pt x="197" y="648"/>
                  </a:lnTo>
                  <a:lnTo>
                    <a:pt x="187" y="643"/>
                  </a:lnTo>
                  <a:lnTo>
                    <a:pt x="177" y="638"/>
                  </a:lnTo>
                  <a:lnTo>
                    <a:pt x="177" y="638"/>
                  </a:lnTo>
                  <a:lnTo>
                    <a:pt x="167" y="632"/>
                  </a:lnTo>
                  <a:lnTo>
                    <a:pt x="157" y="627"/>
                  </a:lnTo>
                  <a:lnTo>
                    <a:pt x="149" y="621"/>
                  </a:lnTo>
                  <a:lnTo>
                    <a:pt x="149" y="621"/>
                  </a:lnTo>
                  <a:lnTo>
                    <a:pt x="141" y="614"/>
                  </a:lnTo>
                  <a:lnTo>
                    <a:pt x="131" y="608"/>
                  </a:lnTo>
                  <a:lnTo>
                    <a:pt x="123" y="602"/>
                  </a:lnTo>
                  <a:lnTo>
                    <a:pt x="123" y="602"/>
                  </a:lnTo>
                  <a:lnTo>
                    <a:pt x="114" y="595"/>
                  </a:lnTo>
                  <a:lnTo>
                    <a:pt x="106" y="587"/>
                  </a:lnTo>
                  <a:lnTo>
                    <a:pt x="99" y="579"/>
                  </a:lnTo>
                  <a:lnTo>
                    <a:pt x="99" y="579"/>
                  </a:lnTo>
                  <a:lnTo>
                    <a:pt x="91" y="571"/>
                  </a:lnTo>
                  <a:lnTo>
                    <a:pt x="85" y="563"/>
                  </a:lnTo>
                  <a:lnTo>
                    <a:pt x="76" y="555"/>
                  </a:lnTo>
                  <a:lnTo>
                    <a:pt x="76" y="555"/>
                  </a:lnTo>
                  <a:lnTo>
                    <a:pt x="70" y="547"/>
                  </a:lnTo>
                  <a:lnTo>
                    <a:pt x="63" y="538"/>
                  </a:lnTo>
                  <a:lnTo>
                    <a:pt x="58" y="530"/>
                  </a:lnTo>
                  <a:lnTo>
                    <a:pt x="58" y="530"/>
                  </a:lnTo>
                  <a:lnTo>
                    <a:pt x="52" y="520"/>
                  </a:lnTo>
                  <a:lnTo>
                    <a:pt x="47" y="511"/>
                  </a:lnTo>
                  <a:lnTo>
                    <a:pt x="40" y="501"/>
                  </a:lnTo>
                  <a:lnTo>
                    <a:pt x="40" y="501"/>
                  </a:lnTo>
                  <a:lnTo>
                    <a:pt x="35" y="492"/>
                  </a:lnTo>
                  <a:lnTo>
                    <a:pt x="30" y="482"/>
                  </a:lnTo>
                  <a:lnTo>
                    <a:pt x="27" y="471"/>
                  </a:lnTo>
                  <a:lnTo>
                    <a:pt x="27" y="471"/>
                  </a:lnTo>
                  <a:lnTo>
                    <a:pt x="22" y="461"/>
                  </a:lnTo>
                  <a:lnTo>
                    <a:pt x="18" y="450"/>
                  </a:lnTo>
                  <a:lnTo>
                    <a:pt x="15" y="441"/>
                  </a:lnTo>
                  <a:lnTo>
                    <a:pt x="15" y="441"/>
                  </a:lnTo>
                  <a:lnTo>
                    <a:pt x="12" y="429"/>
                  </a:lnTo>
                  <a:lnTo>
                    <a:pt x="9" y="418"/>
                  </a:lnTo>
                  <a:lnTo>
                    <a:pt x="7" y="407"/>
                  </a:lnTo>
                  <a:lnTo>
                    <a:pt x="7" y="407"/>
                  </a:lnTo>
                  <a:lnTo>
                    <a:pt x="4" y="396"/>
                  </a:lnTo>
                  <a:lnTo>
                    <a:pt x="2" y="385"/>
                  </a:lnTo>
                  <a:lnTo>
                    <a:pt x="2" y="374"/>
                  </a:lnTo>
                  <a:lnTo>
                    <a:pt x="2" y="374"/>
                  </a:lnTo>
                  <a:lnTo>
                    <a:pt x="0" y="362"/>
                  </a:lnTo>
                  <a:lnTo>
                    <a:pt x="0" y="351"/>
                  </a:lnTo>
                  <a:lnTo>
                    <a:pt x="0" y="338"/>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82" name="Line 30"/>
            <p:cNvSpPr>
              <a:spLocks noChangeShapeType="1"/>
            </p:cNvSpPr>
            <p:nvPr/>
          </p:nvSpPr>
          <p:spPr bwMode="auto">
            <a:xfrm>
              <a:off x="3274" y="1561"/>
              <a:ext cx="341" cy="317"/>
            </a:xfrm>
            <a:prstGeom prst="line">
              <a:avLst/>
            </a:pr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83" name="Freeform 31"/>
            <p:cNvSpPr>
              <a:spLocks/>
            </p:cNvSpPr>
            <p:nvPr/>
          </p:nvSpPr>
          <p:spPr bwMode="auto">
            <a:xfrm>
              <a:off x="3566" y="1808"/>
              <a:ext cx="49" cy="70"/>
            </a:xfrm>
            <a:custGeom>
              <a:avLst/>
              <a:gdLst/>
              <a:ahLst/>
              <a:cxnLst>
                <a:cxn ang="0">
                  <a:pos x="100" y="141"/>
                </a:cxn>
                <a:cxn ang="0">
                  <a:pos x="48" y="0"/>
                </a:cxn>
                <a:cxn ang="0">
                  <a:pos x="0" y="48"/>
                </a:cxn>
                <a:cxn ang="0">
                  <a:pos x="100" y="141"/>
                </a:cxn>
              </a:cxnLst>
              <a:rect l="0" t="0" r="r" b="b"/>
              <a:pathLst>
                <a:path w="100" h="141">
                  <a:moveTo>
                    <a:pt x="100" y="141"/>
                  </a:moveTo>
                  <a:lnTo>
                    <a:pt x="48" y="0"/>
                  </a:lnTo>
                  <a:lnTo>
                    <a:pt x="0" y="48"/>
                  </a:lnTo>
                  <a:lnTo>
                    <a:pt x="100" y="141"/>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84" name="Freeform 32"/>
            <p:cNvSpPr>
              <a:spLocks/>
            </p:cNvSpPr>
            <p:nvPr/>
          </p:nvSpPr>
          <p:spPr bwMode="auto">
            <a:xfrm>
              <a:off x="3543" y="1832"/>
              <a:ext cx="72" cy="46"/>
            </a:xfrm>
            <a:custGeom>
              <a:avLst/>
              <a:gdLst/>
              <a:ahLst/>
              <a:cxnLst>
                <a:cxn ang="0">
                  <a:pos x="146" y="93"/>
                </a:cxn>
                <a:cxn ang="0">
                  <a:pos x="0" y="48"/>
                </a:cxn>
                <a:cxn ang="0">
                  <a:pos x="46" y="0"/>
                </a:cxn>
                <a:cxn ang="0">
                  <a:pos x="146" y="93"/>
                </a:cxn>
              </a:cxnLst>
              <a:rect l="0" t="0" r="r" b="b"/>
              <a:pathLst>
                <a:path w="146" h="93">
                  <a:moveTo>
                    <a:pt x="146" y="93"/>
                  </a:moveTo>
                  <a:lnTo>
                    <a:pt x="0" y="48"/>
                  </a:lnTo>
                  <a:lnTo>
                    <a:pt x="46" y="0"/>
                  </a:lnTo>
                  <a:lnTo>
                    <a:pt x="146" y="93"/>
                  </a:lnTo>
                  <a:close/>
                </a:path>
              </a:pathLst>
            </a:custGeom>
            <a:solidFill>
              <a:srgbClr val="000000"/>
            </a:solid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85" name="Line 33"/>
            <p:cNvSpPr>
              <a:spLocks noChangeShapeType="1"/>
            </p:cNvSpPr>
            <p:nvPr/>
          </p:nvSpPr>
          <p:spPr bwMode="auto">
            <a:xfrm flipV="1">
              <a:off x="3262" y="2217"/>
              <a:ext cx="384" cy="408"/>
            </a:xfrm>
            <a:prstGeom prst="line">
              <a:avLst/>
            </a:prstGeom>
            <a:no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86" name="Freeform 34"/>
            <p:cNvSpPr>
              <a:spLocks/>
            </p:cNvSpPr>
            <p:nvPr/>
          </p:nvSpPr>
          <p:spPr bwMode="auto">
            <a:xfrm>
              <a:off x="3574" y="2217"/>
              <a:ext cx="72" cy="50"/>
            </a:xfrm>
            <a:custGeom>
              <a:avLst/>
              <a:gdLst/>
              <a:ahLst/>
              <a:cxnLst>
                <a:cxn ang="0">
                  <a:pos x="144" y="0"/>
                </a:cxn>
                <a:cxn ang="0">
                  <a:pos x="0" y="54"/>
                </a:cxn>
                <a:cxn ang="0">
                  <a:pos x="51" y="99"/>
                </a:cxn>
                <a:cxn ang="0">
                  <a:pos x="144" y="0"/>
                </a:cxn>
              </a:cxnLst>
              <a:rect l="0" t="0" r="r" b="b"/>
              <a:pathLst>
                <a:path w="144" h="99">
                  <a:moveTo>
                    <a:pt x="144" y="0"/>
                  </a:moveTo>
                  <a:lnTo>
                    <a:pt x="0" y="54"/>
                  </a:lnTo>
                  <a:lnTo>
                    <a:pt x="51" y="99"/>
                  </a:lnTo>
                  <a:lnTo>
                    <a:pt x="144" y="0"/>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87" name="Freeform 35"/>
            <p:cNvSpPr>
              <a:spLocks/>
            </p:cNvSpPr>
            <p:nvPr/>
          </p:nvSpPr>
          <p:spPr bwMode="auto">
            <a:xfrm>
              <a:off x="3600" y="2217"/>
              <a:ext cx="46" cy="72"/>
            </a:xfrm>
            <a:custGeom>
              <a:avLst/>
              <a:gdLst/>
              <a:ahLst/>
              <a:cxnLst>
                <a:cxn ang="0">
                  <a:pos x="93" y="0"/>
                </a:cxn>
                <a:cxn ang="0">
                  <a:pos x="52" y="143"/>
                </a:cxn>
                <a:cxn ang="0">
                  <a:pos x="0" y="99"/>
                </a:cxn>
                <a:cxn ang="0">
                  <a:pos x="93" y="0"/>
                </a:cxn>
              </a:cxnLst>
              <a:rect l="0" t="0" r="r" b="b"/>
              <a:pathLst>
                <a:path w="93" h="143">
                  <a:moveTo>
                    <a:pt x="93" y="0"/>
                  </a:moveTo>
                  <a:lnTo>
                    <a:pt x="52" y="143"/>
                  </a:lnTo>
                  <a:lnTo>
                    <a:pt x="0" y="99"/>
                  </a:lnTo>
                  <a:lnTo>
                    <a:pt x="93" y="0"/>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88" name="Line 36"/>
            <p:cNvSpPr>
              <a:spLocks noChangeShapeType="1"/>
            </p:cNvSpPr>
            <p:nvPr/>
          </p:nvSpPr>
          <p:spPr bwMode="auto">
            <a:xfrm>
              <a:off x="3921" y="2026"/>
              <a:ext cx="771" cy="1"/>
            </a:xfrm>
            <a:prstGeom prst="line">
              <a:avLst/>
            </a:prstGeom>
            <a:no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89" name="Freeform 37"/>
            <p:cNvSpPr>
              <a:spLocks/>
            </p:cNvSpPr>
            <p:nvPr/>
          </p:nvSpPr>
          <p:spPr bwMode="auto">
            <a:xfrm>
              <a:off x="4623" y="1993"/>
              <a:ext cx="69" cy="33"/>
            </a:xfrm>
            <a:custGeom>
              <a:avLst/>
              <a:gdLst/>
              <a:ahLst/>
              <a:cxnLst>
                <a:cxn ang="0">
                  <a:pos x="137" y="65"/>
                </a:cxn>
                <a:cxn ang="0">
                  <a:pos x="0" y="0"/>
                </a:cxn>
                <a:cxn ang="0">
                  <a:pos x="0" y="65"/>
                </a:cxn>
                <a:cxn ang="0">
                  <a:pos x="137" y="65"/>
                </a:cxn>
              </a:cxnLst>
              <a:rect l="0" t="0" r="r" b="b"/>
              <a:pathLst>
                <a:path w="137" h="65">
                  <a:moveTo>
                    <a:pt x="137" y="65"/>
                  </a:moveTo>
                  <a:lnTo>
                    <a:pt x="0" y="0"/>
                  </a:lnTo>
                  <a:lnTo>
                    <a:pt x="0" y="65"/>
                  </a:lnTo>
                  <a:lnTo>
                    <a:pt x="137" y="65"/>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90" name="Freeform 38"/>
            <p:cNvSpPr>
              <a:spLocks/>
            </p:cNvSpPr>
            <p:nvPr/>
          </p:nvSpPr>
          <p:spPr bwMode="auto">
            <a:xfrm>
              <a:off x="4623" y="2026"/>
              <a:ext cx="69" cy="34"/>
            </a:xfrm>
            <a:custGeom>
              <a:avLst/>
              <a:gdLst/>
              <a:ahLst/>
              <a:cxnLst>
                <a:cxn ang="0">
                  <a:pos x="137" y="0"/>
                </a:cxn>
                <a:cxn ang="0">
                  <a:pos x="0" y="67"/>
                </a:cxn>
                <a:cxn ang="0">
                  <a:pos x="0" y="0"/>
                </a:cxn>
                <a:cxn ang="0">
                  <a:pos x="137" y="0"/>
                </a:cxn>
              </a:cxnLst>
              <a:rect l="0" t="0" r="r" b="b"/>
              <a:pathLst>
                <a:path w="137" h="67">
                  <a:moveTo>
                    <a:pt x="137" y="0"/>
                  </a:moveTo>
                  <a:lnTo>
                    <a:pt x="0" y="67"/>
                  </a:lnTo>
                  <a:lnTo>
                    <a:pt x="0" y="0"/>
                  </a:lnTo>
                  <a:lnTo>
                    <a:pt x="137" y="0"/>
                  </a:lnTo>
                  <a:close/>
                </a:path>
              </a:pathLst>
            </a:custGeom>
            <a:solidFill>
              <a:srgbClr val="000000"/>
            </a:solidFill>
            <a:ln w="365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91" name="Freeform 39"/>
            <p:cNvSpPr>
              <a:spLocks/>
            </p:cNvSpPr>
            <p:nvPr/>
          </p:nvSpPr>
          <p:spPr bwMode="auto">
            <a:xfrm>
              <a:off x="4717" y="1851"/>
              <a:ext cx="339" cy="339"/>
            </a:xfrm>
            <a:custGeom>
              <a:avLst/>
              <a:gdLst/>
              <a:ahLst/>
              <a:cxnLst>
                <a:cxn ang="0">
                  <a:pos x="1" y="304"/>
                </a:cxn>
                <a:cxn ang="0">
                  <a:pos x="8" y="259"/>
                </a:cxn>
                <a:cxn ang="0">
                  <a:pos x="21" y="216"/>
                </a:cxn>
                <a:cxn ang="0">
                  <a:pos x="39" y="177"/>
                </a:cxn>
                <a:cxn ang="0">
                  <a:pos x="57" y="149"/>
                </a:cxn>
                <a:cxn ang="0">
                  <a:pos x="84" y="114"/>
                </a:cxn>
                <a:cxn ang="0">
                  <a:pos x="114" y="84"/>
                </a:cxn>
                <a:cxn ang="0">
                  <a:pos x="148" y="59"/>
                </a:cxn>
                <a:cxn ang="0">
                  <a:pos x="177" y="41"/>
                </a:cxn>
                <a:cxn ang="0">
                  <a:pos x="216" y="22"/>
                </a:cxn>
                <a:cxn ang="0">
                  <a:pos x="259" y="9"/>
                </a:cxn>
                <a:cxn ang="0">
                  <a:pos x="304" y="1"/>
                </a:cxn>
                <a:cxn ang="0">
                  <a:pos x="339" y="0"/>
                </a:cxn>
                <a:cxn ang="0">
                  <a:pos x="385" y="3"/>
                </a:cxn>
                <a:cxn ang="0">
                  <a:pos x="428" y="12"/>
                </a:cxn>
                <a:cxn ang="0">
                  <a:pos x="471" y="27"/>
                </a:cxn>
                <a:cxn ang="0">
                  <a:pos x="501" y="41"/>
                </a:cxn>
                <a:cxn ang="0">
                  <a:pos x="537" y="63"/>
                </a:cxn>
                <a:cxn ang="0">
                  <a:pos x="570" y="92"/>
                </a:cxn>
                <a:cxn ang="0">
                  <a:pos x="600" y="124"/>
                </a:cxn>
                <a:cxn ang="0">
                  <a:pos x="620" y="149"/>
                </a:cxn>
                <a:cxn ang="0">
                  <a:pos x="643" y="186"/>
                </a:cxn>
                <a:cxn ang="0">
                  <a:pos x="660" y="228"/>
                </a:cxn>
                <a:cxn ang="0">
                  <a:pos x="671" y="271"/>
                </a:cxn>
                <a:cxn ang="0">
                  <a:pos x="676" y="304"/>
                </a:cxn>
                <a:cxn ang="0">
                  <a:pos x="678" y="350"/>
                </a:cxn>
                <a:cxn ang="0">
                  <a:pos x="673" y="397"/>
                </a:cxn>
                <a:cxn ang="0">
                  <a:pos x="663" y="440"/>
                </a:cxn>
                <a:cxn ang="0">
                  <a:pos x="651" y="471"/>
                </a:cxn>
                <a:cxn ang="0">
                  <a:pos x="632" y="510"/>
                </a:cxn>
                <a:cxn ang="0">
                  <a:pos x="607" y="546"/>
                </a:cxn>
                <a:cxn ang="0">
                  <a:pos x="579" y="578"/>
                </a:cxn>
                <a:cxn ang="0">
                  <a:pos x="554" y="601"/>
                </a:cxn>
                <a:cxn ang="0">
                  <a:pos x="519" y="626"/>
                </a:cxn>
                <a:cxn ang="0">
                  <a:pos x="481" y="647"/>
                </a:cxn>
                <a:cxn ang="0">
                  <a:pos x="440" y="663"/>
                </a:cxn>
                <a:cxn ang="0">
                  <a:pos x="407" y="671"/>
                </a:cxn>
                <a:cxn ang="0">
                  <a:pos x="362" y="677"/>
                </a:cxn>
                <a:cxn ang="0">
                  <a:pos x="314" y="677"/>
                </a:cxn>
                <a:cxn ang="0">
                  <a:pos x="269" y="671"/>
                </a:cxn>
                <a:cxn ang="0">
                  <a:pos x="238" y="663"/>
                </a:cxn>
                <a:cxn ang="0">
                  <a:pos x="196" y="647"/>
                </a:cxn>
                <a:cxn ang="0">
                  <a:pos x="157" y="626"/>
                </a:cxn>
                <a:cxn ang="0">
                  <a:pos x="122" y="601"/>
                </a:cxn>
                <a:cxn ang="0">
                  <a:pos x="99" y="578"/>
                </a:cxn>
                <a:cxn ang="0">
                  <a:pos x="69" y="546"/>
                </a:cxn>
                <a:cxn ang="0">
                  <a:pos x="46" y="510"/>
                </a:cxn>
                <a:cxn ang="0">
                  <a:pos x="26" y="471"/>
                </a:cxn>
                <a:cxn ang="0">
                  <a:pos x="14" y="440"/>
                </a:cxn>
                <a:cxn ang="0">
                  <a:pos x="3" y="397"/>
                </a:cxn>
                <a:cxn ang="0">
                  <a:pos x="0" y="350"/>
                </a:cxn>
              </a:cxnLst>
              <a:rect l="0" t="0" r="r" b="b"/>
              <a:pathLst>
                <a:path w="678" h="679">
                  <a:moveTo>
                    <a:pt x="0" y="339"/>
                  </a:moveTo>
                  <a:lnTo>
                    <a:pt x="0" y="326"/>
                  </a:lnTo>
                  <a:lnTo>
                    <a:pt x="0" y="315"/>
                  </a:lnTo>
                  <a:lnTo>
                    <a:pt x="1" y="304"/>
                  </a:lnTo>
                  <a:lnTo>
                    <a:pt x="1" y="304"/>
                  </a:lnTo>
                  <a:lnTo>
                    <a:pt x="1" y="293"/>
                  </a:lnTo>
                  <a:lnTo>
                    <a:pt x="3" y="282"/>
                  </a:lnTo>
                  <a:lnTo>
                    <a:pt x="6" y="271"/>
                  </a:lnTo>
                  <a:lnTo>
                    <a:pt x="6" y="271"/>
                  </a:lnTo>
                  <a:lnTo>
                    <a:pt x="8" y="259"/>
                  </a:lnTo>
                  <a:lnTo>
                    <a:pt x="11" y="248"/>
                  </a:lnTo>
                  <a:lnTo>
                    <a:pt x="14" y="237"/>
                  </a:lnTo>
                  <a:lnTo>
                    <a:pt x="14" y="237"/>
                  </a:lnTo>
                  <a:lnTo>
                    <a:pt x="18" y="228"/>
                  </a:lnTo>
                  <a:lnTo>
                    <a:pt x="21" y="216"/>
                  </a:lnTo>
                  <a:lnTo>
                    <a:pt x="26" y="207"/>
                  </a:lnTo>
                  <a:lnTo>
                    <a:pt x="26" y="207"/>
                  </a:lnTo>
                  <a:lnTo>
                    <a:pt x="29" y="197"/>
                  </a:lnTo>
                  <a:lnTo>
                    <a:pt x="34" y="186"/>
                  </a:lnTo>
                  <a:lnTo>
                    <a:pt x="39" y="177"/>
                  </a:lnTo>
                  <a:lnTo>
                    <a:pt x="39" y="177"/>
                  </a:lnTo>
                  <a:lnTo>
                    <a:pt x="46" y="167"/>
                  </a:lnTo>
                  <a:lnTo>
                    <a:pt x="51" y="159"/>
                  </a:lnTo>
                  <a:lnTo>
                    <a:pt x="57" y="149"/>
                  </a:lnTo>
                  <a:lnTo>
                    <a:pt x="57" y="149"/>
                  </a:lnTo>
                  <a:lnTo>
                    <a:pt x="62" y="140"/>
                  </a:lnTo>
                  <a:lnTo>
                    <a:pt x="69" y="132"/>
                  </a:lnTo>
                  <a:lnTo>
                    <a:pt x="76" y="124"/>
                  </a:lnTo>
                  <a:lnTo>
                    <a:pt x="76" y="124"/>
                  </a:lnTo>
                  <a:lnTo>
                    <a:pt x="84" y="114"/>
                  </a:lnTo>
                  <a:lnTo>
                    <a:pt x="90" y="106"/>
                  </a:lnTo>
                  <a:lnTo>
                    <a:pt x="99" y="98"/>
                  </a:lnTo>
                  <a:lnTo>
                    <a:pt x="99" y="98"/>
                  </a:lnTo>
                  <a:lnTo>
                    <a:pt x="105" y="92"/>
                  </a:lnTo>
                  <a:lnTo>
                    <a:pt x="114" y="84"/>
                  </a:lnTo>
                  <a:lnTo>
                    <a:pt x="122" y="78"/>
                  </a:lnTo>
                  <a:lnTo>
                    <a:pt x="122" y="78"/>
                  </a:lnTo>
                  <a:lnTo>
                    <a:pt x="130" y="70"/>
                  </a:lnTo>
                  <a:lnTo>
                    <a:pt x="140" y="63"/>
                  </a:lnTo>
                  <a:lnTo>
                    <a:pt x="148" y="59"/>
                  </a:lnTo>
                  <a:lnTo>
                    <a:pt x="148" y="59"/>
                  </a:lnTo>
                  <a:lnTo>
                    <a:pt x="157" y="52"/>
                  </a:lnTo>
                  <a:lnTo>
                    <a:pt x="167" y="46"/>
                  </a:lnTo>
                  <a:lnTo>
                    <a:pt x="177" y="41"/>
                  </a:lnTo>
                  <a:lnTo>
                    <a:pt x="177" y="41"/>
                  </a:lnTo>
                  <a:lnTo>
                    <a:pt x="186" y="36"/>
                  </a:lnTo>
                  <a:lnTo>
                    <a:pt x="196" y="31"/>
                  </a:lnTo>
                  <a:lnTo>
                    <a:pt x="206" y="27"/>
                  </a:lnTo>
                  <a:lnTo>
                    <a:pt x="206" y="27"/>
                  </a:lnTo>
                  <a:lnTo>
                    <a:pt x="216" y="22"/>
                  </a:lnTo>
                  <a:lnTo>
                    <a:pt x="226" y="19"/>
                  </a:lnTo>
                  <a:lnTo>
                    <a:pt x="238" y="15"/>
                  </a:lnTo>
                  <a:lnTo>
                    <a:pt x="238" y="15"/>
                  </a:lnTo>
                  <a:lnTo>
                    <a:pt x="248" y="12"/>
                  </a:lnTo>
                  <a:lnTo>
                    <a:pt x="259" y="9"/>
                  </a:lnTo>
                  <a:lnTo>
                    <a:pt x="269" y="8"/>
                  </a:lnTo>
                  <a:lnTo>
                    <a:pt x="269" y="8"/>
                  </a:lnTo>
                  <a:lnTo>
                    <a:pt x="281" y="4"/>
                  </a:lnTo>
                  <a:lnTo>
                    <a:pt x="292" y="3"/>
                  </a:lnTo>
                  <a:lnTo>
                    <a:pt x="304" y="1"/>
                  </a:lnTo>
                  <a:lnTo>
                    <a:pt x="304" y="1"/>
                  </a:lnTo>
                  <a:lnTo>
                    <a:pt x="314" y="1"/>
                  </a:lnTo>
                  <a:lnTo>
                    <a:pt x="325" y="0"/>
                  </a:lnTo>
                  <a:lnTo>
                    <a:pt x="339" y="0"/>
                  </a:lnTo>
                  <a:lnTo>
                    <a:pt x="339" y="0"/>
                  </a:lnTo>
                  <a:lnTo>
                    <a:pt x="350" y="0"/>
                  </a:lnTo>
                  <a:lnTo>
                    <a:pt x="362" y="1"/>
                  </a:lnTo>
                  <a:lnTo>
                    <a:pt x="373" y="1"/>
                  </a:lnTo>
                  <a:lnTo>
                    <a:pt x="373" y="1"/>
                  </a:lnTo>
                  <a:lnTo>
                    <a:pt x="385" y="3"/>
                  </a:lnTo>
                  <a:lnTo>
                    <a:pt x="395" y="4"/>
                  </a:lnTo>
                  <a:lnTo>
                    <a:pt x="407" y="8"/>
                  </a:lnTo>
                  <a:lnTo>
                    <a:pt x="407" y="8"/>
                  </a:lnTo>
                  <a:lnTo>
                    <a:pt x="418" y="9"/>
                  </a:lnTo>
                  <a:lnTo>
                    <a:pt x="428" y="12"/>
                  </a:lnTo>
                  <a:lnTo>
                    <a:pt x="440" y="15"/>
                  </a:lnTo>
                  <a:lnTo>
                    <a:pt x="440" y="15"/>
                  </a:lnTo>
                  <a:lnTo>
                    <a:pt x="450" y="19"/>
                  </a:lnTo>
                  <a:lnTo>
                    <a:pt x="461" y="22"/>
                  </a:lnTo>
                  <a:lnTo>
                    <a:pt x="471" y="27"/>
                  </a:lnTo>
                  <a:lnTo>
                    <a:pt x="471" y="27"/>
                  </a:lnTo>
                  <a:lnTo>
                    <a:pt x="481" y="31"/>
                  </a:lnTo>
                  <a:lnTo>
                    <a:pt x="491" y="36"/>
                  </a:lnTo>
                  <a:lnTo>
                    <a:pt x="501" y="41"/>
                  </a:lnTo>
                  <a:lnTo>
                    <a:pt x="501" y="41"/>
                  </a:lnTo>
                  <a:lnTo>
                    <a:pt x="511" y="46"/>
                  </a:lnTo>
                  <a:lnTo>
                    <a:pt x="519" y="52"/>
                  </a:lnTo>
                  <a:lnTo>
                    <a:pt x="529" y="59"/>
                  </a:lnTo>
                  <a:lnTo>
                    <a:pt x="529" y="59"/>
                  </a:lnTo>
                  <a:lnTo>
                    <a:pt x="537" y="63"/>
                  </a:lnTo>
                  <a:lnTo>
                    <a:pt x="545" y="70"/>
                  </a:lnTo>
                  <a:lnTo>
                    <a:pt x="554" y="78"/>
                  </a:lnTo>
                  <a:lnTo>
                    <a:pt x="554" y="78"/>
                  </a:lnTo>
                  <a:lnTo>
                    <a:pt x="564" y="84"/>
                  </a:lnTo>
                  <a:lnTo>
                    <a:pt x="570" y="92"/>
                  </a:lnTo>
                  <a:lnTo>
                    <a:pt x="579" y="98"/>
                  </a:lnTo>
                  <a:lnTo>
                    <a:pt x="579" y="98"/>
                  </a:lnTo>
                  <a:lnTo>
                    <a:pt x="587" y="106"/>
                  </a:lnTo>
                  <a:lnTo>
                    <a:pt x="593" y="114"/>
                  </a:lnTo>
                  <a:lnTo>
                    <a:pt x="600" y="124"/>
                  </a:lnTo>
                  <a:lnTo>
                    <a:pt x="600" y="124"/>
                  </a:lnTo>
                  <a:lnTo>
                    <a:pt x="607" y="132"/>
                  </a:lnTo>
                  <a:lnTo>
                    <a:pt x="613" y="140"/>
                  </a:lnTo>
                  <a:lnTo>
                    <a:pt x="620" y="149"/>
                  </a:lnTo>
                  <a:lnTo>
                    <a:pt x="620" y="149"/>
                  </a:lnTo>
                  <a:lnTo>
                    <a:pt x="627" y="159"/>
                  </a:lnTo>
                  <a:lnTo>
                    <a:pt x="632" y="167"/>
                  </a:lnTo>
                  <a:lnTo>
                    <a:pt x="636" y="177"/>
                  </a:lnTo>
                  <a:lnTo>
                    <a:pt x="636" y="177"/>
                  </a:lnTo>
                  <a:lnTo>
                    <a:pt x="643" y="186"/>
                  </a:lnTo>
                  <a:lnTo>
                    <a:pt x="646" y="197"/>
                  </a:lnTo>
                  <a:lnTo>
                    <a:pt x="651" y="207"/>
                  </a:lnTo>
                  <a:lnTo>
                    <a:pt x="651" y="207"/>
                  </a:lnTo>
                  <a:lnTo>
                    <a:pt x="656" y="216"/>
                  </a:lnTo>
                  <a:lnTo>
                    <a:pt x="660" y="228"/>
                  </a:lnTo>
                  <a:lnTo>
                    <a:pt x="663" y="237"/>
                  </a:lnTo>
                  <a:lnTo>
                    <a:pt x="663" y="237"/>
                  </a:lnTo>
                  <a:lnTo>
                    <a:pt x="666" y="248"/>
                  </a:lnTo>
                  <a:lnTo>
                    <a:pt x="670" y="259"/>
                  </a:lnTo>
                  <a:lnTo>
                    <a:pt x="671" y="271"/>
                  </a:lnTo>
                  <a:lnTo>
                    <a:pt x="671" y="271"/>
                  </a:lnTo>
                  <a:lnTo>
                    <a:pt x="673" y="282"/>
                  </a:lnTo>
                  <a:lnTo>
                    <a:pt x="675" y="293"/>
                  </a:lnTo>
                  <a:lnTo>
                    <a:pt x="676" y="304"/>
                  </a:lnTo>
                  <a:lnTo>
                    <a:pt x="676" y="304"/>
                  </a:lnTo>
                  <a:lnTo>
                    <a:pt x="678" y="315"/>
                  </a:lnTo>
                  <a:lnTo>
                    <a:pt x="678" y="326"/>
                  </a:lnTo>
                  <a:lnTo>
                    <a:pt x="678" y="339"/>
                  </a:lnTo>
                  <a:lnTo>
                    <a:pt x="678" y="339"/>
                  </a:lnTo>
                  <a:lnTo>
                    <a:pt x="678" y="350"/>
                  </a:lnTo>
                  <a:lnTo>
                    <a:pt x="678" y="361"/>
                  </a:lnTo>
                  <a:lnTo>
                    <a:pt x="676" y="374"/>
                  </a:lnTo>
                  <a:lnTo>
                    <a:pt x="676" y="374"/>
                  </a:lnTo>
                  <a:lnTo>
                    <a:pt x="675" y="385"/>
                  </a:lnTo>
                  <a:lnTo>
                    <a:pt x="673" y="397"/>
                  </a:lnTo>
                  <a:lnTo>
                    <a:pt x="671" y="408"/>
                  </a:lnTo>
                  <a:lnTo>
                    <a:pt x="671" y="408"/>
                  </a:lnTo>
                  <a:lnTo>
                    <a:pt x="670" y="419"/>
                  </a:lnTo>
                  <a:lnTo>
                    <a:pt x="666" y="428"/>
                  </a:lnTo>
                  <a:lnTo>
                    <a:pt x="663" y="440"/>
                  </a:lnTo>
                  <a:lnTo>
                    <a:pt x="663" y="440"/>
                  </a:lnTo>
                  <a:lnTo>
                    <a:pt x="660" y="451"/>
                  </a:lnTo>
                  <a:lnTo>
                    <a:pt x="656" y="460"/>
                  </a:lnTo>
                  <a:lnTo>
                    <a:pt x="651" y="471"/>
                  </a:lnTo>
                  <a:lnTo>
                    <a:pt x="651" y="471"/>
                  </a:lnTo>
                  <a:lnTo>
                    <a:pt x="646" y="481"/>
                  </a:lnTo>
                  <a:lnTo>
                    <a:pt x="643" y="491"/>
                  </a:lnTo>
                  <a:lnTo>
                    <a:pt x="636" y="500"/>
                  </a:lnTo>
                  <a:lnTo>
                    <a:pt x="636" y="500"/>
                  </a:lnTo>
                  <a:lnTo>
                    <a:pt x="632" y="510"/>
                  </a:lnTo>
                  <a:lnTo>
                    <a:pt x="627" y="519"/>
                  </a:lnTo>
                  <a:lnTo>
                    <a:pt x="620" y="529"/>
                  </a:lnTo>
                  <a:lnTo>
                    <a:pt x="620" y="529"/>
                  </a:lnTo>
                  <a:lnTo>
                    <a:pt x="613" y="538"/>
                  </a:lnTo>
                  <a:lnTo>
                    <a:pt x="607" y="546"/>
                  </a:lnTo>
                  <a:lnTo>
                    <a:pt x="600" y="554"/>
                  </a:lnTo>
                  <a:lnTo>
                    <a:pt x="600" y="554"/>
                  </a:lnTo>
                  <a:lnTo>
                    <a:pt x="593" y="564"/>
                  </a:lnTo>
                  <a:lnTo>
                    <a:pt x="587" y="572"/>
                  </a:lnTo>
                  <a:lnTo>
                    <a:pt x="579" y="578"/>
                  </a:lnTo>
                  <a:lnTo>
                    <a:pt x="579" y="578"/>
                  </a:lnTo>
                  <a:lnTo>
                    <a:pt x="570" y="586"/>
                  </a:lnTo>
                  <a:lnTo>
                    <a:pt x="564" y="594"/>
                  </a:lnTo>
                  <a:lnTo>
                    <a:pt x="554" y="601"/>
                  </a:lnTo>
                  <a:lnTo>
                    <a:pt x="554" y="601"/>
                  </a:lnTo>
                  <a:lnTo>
                    <a:pt x="545" y="609"/>
                  </a:lnTo>
                  <a:lnTo>
                    <a:pt x="537" y="615"/>
                  </a:lnTo>
                  <a:lnTo>
                    <a:pt x="529" y="620"/>
                  </a:lnTo>
                  <a:lnTo>
                    <a:pt x="529" y="620"/>
                  </a:lnTo>
                  <a:lnTo>
                    <a:pt x="519" y="626"/>
                  </a:lnTo>
                  <a:lnTo>
                    <a:pt x="511" y="633"/>
                  </a:lnTo>
                  <a:lnTo>
                    <a:pt x="501" y="637"/>
                  </a:lnTo>
                  <a:lnTo>
                    <a:pt x="501" y="637"/>
                  </a:lnTo>
                  <a:lnTo>
                    <a:pt x="491" y="642"/>
                  </a:lnTo>
                  <a:lnTo>
                    <a:pt x="481" y="647"/>
                  </a:lnTo>
                  <a:lnTo>
                    <a:pt x="471" y="652"/>
                  </a:lnTo>
                  <a:lnTo>
                    <a:pt x="471" y="652"/>
                  </a:lnTo>
                  <a:lnTo>
                    <a:pt x="461" y="656"/>
                  </a:lnTo>
                  <a:lnTo>
                    <a:pt x="450" y="660"/>
                  </a:lnTo>
                  <a:lnTo>
                    <a:pt x="440" y="663"/>
                  </a:lnTo>
                  <a:lnTo>
                    <a:pt x="440" y="663"/>
                  </a:lnTo>
                  <a:lnTo>
                    <a:pt x="428" y="666"/>
                  </a:lnTo>
                  <a:lnTo>
                    <a:pt x="418" y="669"/>
                  </a:lnTo>
                  <a:lnTo>
                    <a:pt x="407" y="671"/>
                  </a:lnTo>
                  <a:lnTo>
                    <a:pt x="407" y="671"/>
                  </a:lnTo>
                  <a:lnTo>
                    <a:pt x="395" y="674"/>
                  </a:lnTo>
                  <a:lnTo>
                    <a:pt x="385" y="676"/>
                  </a:lnTo>
                  <a:lnTo>
                    <a:pt x="373" y="677"/>
                  </a:lnTo>
                  <a:lnTo>
                    <a:pt x="373" y="677"/>
                  </a:lnTo>
                  <a:lnTo>
                    <a:pt x="362" y="677"/>
                  </a:lnTo>
                  <a:lnTo>
                    <a:pt x="350" y="679"/>
                  </a:lnTo>
                  <a:lnTo>
                    <a:pt x="339" y="679"/>
                  </a:lnTo>
                  <a:lnTo>
                    <a:pt x="339" y="679"/>
                  </a:lnTo>
                  <a:lnTo>
                    <a:pt x="325" y="679"/>
                  </a:lnTo>
                  <a:lnTo>
                    <a:pt x="314" y="677"/>
                  </a:lnTo>
                  <a:lnTo>
                    <a:pt x="304" y="677"/>
                  </a:lnTo>
                  <a:lnTo>
                    <a:pt x="304" y="677"/>
                  </a:lnTo>
                  <a:lnTo>
                    <a:pt x="292" y="676"/>
                  </a:lnTo>
                  <a:lnTo>
                    <a:pt x="281" y="674"/>
                  </a:lnTo>
                  <a:lnTo>
                    <a:pt x="269" y="671"/>
                  </a:lnTo>
                  <a:lnTo>
                    <a:pt x="269" y="671"/>
                  </a:lnTo>
                  <a:lnTo>
                    <a:pt x="259" y="669"/>
                  </a:lnTo>
                  <a:lnTo>
                    <a:pt x="248" y="666"/>
                  </a:lnTo>
                  <a:lnTo>
                    <a:pt x="238" y="663"/>
                  </a:lnTo>
                  <a:lnTo>
                    <a:pt x="238" y="663"/>
                  </a:lnTo>
                  <a:lnTo>
                    <a:pt x="226" y="660"/>
                  </a:lnTo>
                  <a:lnTo>
                    <a:pt x="216" y="656"/>
                  </a:lnTo>
                  <a:lnTo>
                    <a:pt x="206" y="652"/>
                  </a:lnTo>
                  <a:lnTo>
                    <a:pt x="206" y="652"/>
                  </a:lnTo>
                  <a:lnTo>
                    <a:pt x="196" y="647"/>
                  </a:lnTo>
                  <a:lnTo>
                    <a:pt x="186" y="642"/>
                  </a:lnTo>
                  <a:lnTo>
                    <a:pt x="177" y="637"/>
                  </a:lnTo>
                  <a:lnTo>
                    <a:pt x="177" y="637"/>
                  </a:lnTo>
                  <a:lnTo>
                    <a:pt x="167" y="633"/>
                  </a:lnTo>
                  <a:lnTo>
                    <a:pt x="157" y="626"/>
                  </a:lnTo>
                  <a:lnTo>
                    <a:pt x="148" y="620"/>
                  </a:lnTo>
                  <a:lnTo>
                    <a:pt x="148" y="620"/>
                  </a:lnTo>
                  <a:lnTo>
                    <a:pt x="140" y="615"/>
                  </a:lnTo>
                  <a:lnTo>
                    <a:pt x="130" y="609"/>
                  </a:lnTo>
                  <a:lnTo>
                    <a:pt x="122" y="601"/>
                  </a:lnTo>
                  <a:lnTo>
                    <a:pt x="122" y="601"/>
                  </a:lnTo>
                  <a:lnTo>
                    <a:pt x="114" y="594"/>
                  </a:lnTo>
                  <a:lnTo>
                    <a:pt x="105" y="586"/>
                  </a:lnTo>
                  <a:lnTo>
                    <a:pt x="99" y="578"/>
                  </a:lnTo>
                  <a:lnTo>
                    <a:pt x="99" y="578"/>
                  </a:lnTo>
                  <a:lnTo>
                    <a:pt x="90" y="572"/>
                  </a:lnTo>
                  <a:lnTo>
                    <a:pt x="84" y="564"/>
                  </a:lnTo>
                  <a:lnTo>
                    <a:pt x="76" y="554"/>
                  </a:lnTo>
                  <a:lnTo>
                    <a:pt x="76" y="554"/>
                  </a:lnTo>
                  <a:lnTo>
                    <a:pt x="69" y="546"/>
                  </a:lnTo>
                  <a:lnTo>
                    <a:pt x="62" y="538"/>
                  </a:lnTo>
                  <a:lnTo>
                    <a:pt x="57" y="529"/>
                  </a:lnTo>
                  <a:lnTo>
                    <a:pt x="57" y="529"/>
                  </a:lnTo>
                  <a:lnTo>
                    <a:pt x="51" y="519"/>
                  </a:lnTo>
                  <a:lnTo>
                    <a:pt x="46" y="510"/>
                  </a:lnTo>
                  <a:lnTo>
                    <a:pt x="39" y="500"/>
                  </a:lnTo>
                  <a:lnTo>
                    <a:pt x="39" y="500"/>
                  </a:lnTo>
                  <a:lnTo>
                    <a:pt x="34" y="491"/>
                  </a:lnTo>
                  <a:lnTo>
                    <a:pt x="29" y="481"/>
                  </a:lnTo>
                  <a:lnTo>
                    <a:pt x="26" y="471"/>
                  </a:lnTo>
                  <a:lnTo>
                    <a:pt x="26" y="471"/>
                  </a:lnTo>
                  <a:lnTo>
                    <a:pt x="21" y="460"/>
                  </a:lnTo>
                  <a:lnTo>
                    <a:pt x="18" y="451"/>
                  </a:lnTo>
                  <a:lnTo>
                    <a:pt x="14" y="440"/>
                  </a:lnTo>
                  <a:lnTo>
                    <a:pt x="14" y="440"/>
                  </a:lnTo>
                  <a:lnTo>
                    <a:pt x="11" y="428"/>
                  </a:lnTo>
                  <a:lnTo>
                    <a:pt x="8" y="419"/>
                  </a:lnTo>
                  <a:lnTo>
                    <a:pt x="6" y="408"/>
                  </a:lnTo>
                  <a:lnTo>
                    <a:pt x="6" y="408"/>
                  </a:lnTo>
                  <a:lnTo>
                    <a:pt x="3" y="397"/>
                  </a:lnTo>
                  <a:lnTo>
                    <a:pt x="1" y="385"/>
                  </a:lnTo>
                  <a:lnTo>
                    <a:pt x="1" y="374"/>
                  </a:lnTo>
                  <a:lnTo>
                    <a:pt x="1" y="374"/>
                  </a:lnTo>
                  <a:lnTo>
                    <a:pt x="0" y="361"/>
                  </a:lnTo>
                  <a:lnTo>
                    <a:pt x="0" y="350"/>
                  </a:lnTo>
                  <a:lnTo>
                    <a:pt x="0" y="339"/>
                  </a:lnTo>
                  <a:close/>
                </a:path>
              </a:pathLst>
            </a:custGeom>
            <a:noFill/>
            <a:ln w="1905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792" name="Rectangle 40"/>
            <p:cNvSpPr>
              <a:spLocks noChangeArrowheads="1"/>
            </p:cNvSpPr>
            <p:nvPr/>
          </p:nvSpPr>
          <p:spPr bwMode="auto">
            <a:xfrm>
              <a:off x="957" y="1916"/>
              <a:ext cx="220"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793" name="Rectangle 41"/>
            <p:cNvSpPr>
              <a:spLocks noChangeArrowheads="1"/>
            </p:cNvSpPr>
            <p:nvPr/>
          </p:nvSpPr>
          <p:spPr bwMode="auto">
            <a:xfrm>
              <a:off x="1785" y="1435"/>
              <a:ext cx="209"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794" name="Rectangle 42"/>
            <p:cNvSpPr>
              <a:spLocks noChangeArrowheads="1"/>
            </p:cNvSpPr>
            <p:nvPr/>
          </p:nvSpPr>
          <p:spPr bwMode="auto">
            <a:xfrm>
              <a:off x="3043" y="1415"/>
              <a:ext cx="220"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795" name="Rectangle 43"/>
            <p:cNvSpPr>
              <a:spLocks noChangeArrowheads="1"/>
            </p:cNvSpPr>
            <p:nvPr/>
          </p:nvSpPr>
          <p:spPr bwMode="auto">
            <a:xfrm>
              <a:off x="2073" y="1954"/>
              <a:ext cx="220"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796" name="Rectangle 44"/>
            <p:cNvSpPr>
              <a:spLocks noChangeArrowheads="1"/>
            </p:cNvSpPr>
            <p:nvPr/>
          </p:nvSpPr>
          <p:spPr bwMode="auto">
            <a:xfrm>
              <a:off x="1733" y="2531"/>
              <a:ext cx="209"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797" name="Rectangle 45"/>
            <p:cNvSpPr>
              <a:spLocks noChangeArrowheads="1"/>
            </p:cNvSpPr>
            <p:nvPr/>
          </p:nvSpPr>
          <p:spPr bwMode="auto">
            <a:xfrm>
              <a:off x="3012" y="2522"/>
              <a:ext cx="199"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F</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798" name="Rectangle 46"/>
            <p:cNvSpPr>
              <a:spLocks noChangeArrowheads="1"/>
            </p:cNvSpPr>
            <p:nvPr/>
          </p:nvSpPr>
          <p:spPr bwMode="auto">
            <a:xfrm>
              <a:off x="3659" y="1946"/>
              <a:ext cx="231"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G</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799" name="Rectangle 47"/>
            <p:cNvSpPr>
              <a:spLocks noChangeArrowheads="1"/>
            </p:cNvSpPr>
            <p:nvPr/>
          </p:nvSpPr>
          <p:spPr bwMode="auto">
            <a:xfrm>
              <a:off x="4810" y="1929"/>
              <a:ext cx="231"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H</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800" name="Rectangle 48"/>
            <p:cNvSpPr>
              <a:spLocks noChangeArrowheads="1"/>
            </p:cNvSpPr>
            <p:nvPr/>
          </p:nvSpPr>
          <p:spPr bwMode="auto">
            <a:xfrm>
              <a:off x="1023" y="1549"/>
              <a:ext cx="449"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(5,1)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801" name="Rectangle 49"/>
            <p:cNvSpPr>
              <a:spLocks noChangeArrowheads="1"/>
            </p:cNvSpPr>
            <p:nvPr/>
          </p:nvSpPr>
          <p:spPr bwMode="auto">
            <a:xfrm>
              <a:off x="2212" y="1325"/>
              <a:ext cx="689"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(3.33,1)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802" name="Rectangle 50"/>
            <p:cNvSpPr>
              <a:spLocks noChangeArrowheads="1"/>
            </p:cNvSpPr>
            <p:nvPr/>
          </p:nvSpPr>
          <p:spPr bwMode="auto">
            <a:xfrm>
              <a:off x="2608" y="1815"/>
              <a:ext cx="833"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latin typeface="Times New Roman" pitchFamily="18" charset="0"/>
                  <a:cs typeface="Arial" pitchFamily="34" charset="0"/>
                </a:rPr>
                <a:t>(9.17,0.5)</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4803" name="Rectangle 51"/>
            <p:cNvSpPr>
              <a:spLocks noChangeArrowheads="1"/>
            </p:cNvSpPr>
            <p:nvPr/>
          </p:nvSpPr>
          <p:spPr bwMode="auto">
            <a:xfrm>
              <a:off x="713" y="2396"/>
              <a:ext cx="689" cy="24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(8.33,1)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804" name="Rectangle 52"/>
            <p:cNvSpPr>
              <a:spLocks noChangeArrowheads="1"/>
            </p:cNvSpPr>
            <p:nvPr/>
          </p:nvSpPr>
          <p:spPr bwMode="auto">
            <a:xfrm>
              <a:off x="1247" y="1815"/>
              <a:ext cx="602" cy="18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rgbClr val="000000"/>
                  </a:solidFill>
                  <a:effectLst/>
                  <a:latin typeface="Times New Roman" pitchFamily="18" charset="0"/>
                  <a:cs typeface="Arial" pitchFamily="34" charset="0"/>
                </a:rPr>
                <a:t>(5.17,0.5)</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4805" name="Rectangle 53"/>
            <p:cNvSpPr>
              <a:spLocks noChangeArrowheads="1"/>
            </p:cNvSpPr>
            <p:nvPr/>
          </p:nvSpPr>
          <p:spPr bwMode="auto">
            <a:xfrm>
              <a:off x="2074" y="2413"/>
              <a:ext cx="796" cy="2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(5.17,0.5)</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806" name="Rectangle 54"/>
            <p:cNvSpPr>
              <a:spLocks noChangeArrowheads="1"/>
            </p:cNvSpPr>
            <p:nvPr/>
          </p:nvSpPr>
          <p:spPr bwMode="auto">
            <a:xfrm>
              <a:off x="3470" y="2437"/>
              <a:ext cx="658" cy="2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(8,0.67)</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807" name="Rectangle 55"/>
            <p:cNvSpPr>
              <a:spLocks noChangeArrowheads="1"/>
            </p:cNvSpPr>
            <p:nvPr/>
          </p:nvSpPr>
          <p:spPr bwMode="auto">
            <a:xfrm>
              <a:off x="4047" y="1815"/>
              <a:ext cx="658" cy="2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rgbClr val="000000"/>
                  </a:solidFill>
                  <a:effectLst/>
                  <a:latin typeface="Times New Roman" pitchFamily="18" charset="0"/>
                  <a:cs typeface="Arial" pitchFamily="34" charset="0"/>
                </a:rPr>
                <a:t>(2,0.33)</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61" name="Rectangle 50"/>
          <p:cNvSpPr>
            <a:spLocks noChangeArrowheads="1"/>
          </p:cNvSpPr>
          <p:nvPr/>
        </p:nvSpPr>
        <p:spPr bwMode="auto">
          <a:xfrm>
            <a:off x="5410200" y="2286000"/>
            <a:ext cx="1106072" cy="3385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latin typeface="Times New Roman" pitchFamily="18" charset="0"/>
                <a:cs typeface="Arial" pitchFamily="34" charset="0"/>
              </a:rPr>
              <a:t>(3.83,0.5)</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074"/>
          <p:cNvSpPr>
            <a:spLocks noGrp="1" noChangeArrowheads="1"/>
          </p:cNvSpPr>
          <p:nvPr>
            <p:ph type="title"/>
          </p:nvPr>
        </p:nvSpPr>
        <p:spPr>
          <a:xfrm>
            <a:off x="456848" y="457541"/>
            <a:ext cx="8230306" cy="685459"/>
          </a:xfrm>
        </p:spPr>
        <p:txBody>
          <a:bodyPr/>
          <a:lstStyle/>
          <a:p>
            <a:pPr eaLnBrk="1" hangingPunct="1"/>
            <a:r>
              <a:rPr lang="en-US" sz="2600" dirty="0"/>
              <a:t>Calculate the distribution of project completion time</a:t>
            </a:r>
          </a:p>
        </p:txBody>
      </p:sp>
      <p:graphicFrame>
        <p:nvGraphicFramePr>
          <p:cNvPr id="16386" name="Object 3075"/>
          <p:cNvGraphicFramePr>
            <a:graphicFrameLocks noChangeAspect="1"/>
          </p:cNvGraphicFramePr>
          <p:nvPr/>
        </p:nvGraphicFramePr>
        <p:xfrm>
          <a:off x="590904" y="1270568"/>
          <a:ext cx="7769930" cy="5548313"/>
        </p:xfrm>
        <a:graphic>
          <a:graphicData uri="http://schemas.openxmlformats.org/presentationml/2006/ole">
            <mc:AlternateContent xmlns:mc="http://schemas.openxmlformats.org/markup-compatibility/2006">
              <mc:Choice xmlns:v="urn:schemas-microsoft-com:vml" Requires="v">
                <p:oleObj spid="_x0000_s71686" name="Document" r:id="rId4" imgW="7201905" imgH="5337200" progId="">
                  <p:embed/>
                </p:oleObj>
              </mc:Choice>
              <mc:Fallback>
                <p:oleObj name="Document" r:id="rId4" imgW="7201905" imgH="53372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904" y="1270568"/>
                        <a:ext cx="7769930" cy="554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Text Box 3"/>
          <p:cNvSpPr txBox="1">
            <a:spLocks noChangeArrowheads="1"/>
          </p:cNvSpPr>
          <p:nvPr/>
        </p:nvSpPr>
        <p:spPr bwMode="auto">
          <a:xfrm>
            <a:off x="7932209" y="0"/>
            <a:ext cx="884207" cy="377984"/>
          </a:xfrm>
          <a:prstGeom prst="rect">
            <a:avLst/>
          </a:prstGeom>
          <a:noFill/>
          <a:ln w="9525">
            <a:noFill/>
            <a:miter lim="800000"/>
            <a:headEnd/>
            <a:tailEnd/>
          </a:ln>
        </p:spPr>
        <p:txBody>
          <a:bodyPr wrap="none" lIns="100008" tIns="50004" rIns="100008" bIns="50004">
            <a:spAutoFit/>
          </a:bodyPr>
          <a:lstStyle/>
          <a:p>
            <a:r>
              <a:rPr lang="en-US">
                <a:solidFill>
                  <a:srgbClr val="990000"/>
                </a:solidFill>
              </a:rPr>
              <a:t>PERT….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3"/>
          <p:cNvSpPr>
            <a:spLocks noGrp="1"/>
          </p:cNvSpPr>
          <p:nvPr>
            <p:ph type="sldNum" sz="quarter" idx="11"/>
          </p:nvPr>
        </p:nvSpPr>
        <p:spPr>
          <a:noFill/>
        </p:spPr>
        <p:txBody>
          <a:bodyPr/>
          <a:lstStyle/>
          <a:p>
            <a:pPr defTabSz="915004"/>
            <a:fld id="{347A8E8A-D390-4F69-A6B5-68AE87179BC3}" type="slidenum">
              <a:rPr lang="en-US" smtClean="0"/>
              <a:pPr defTabSz="915004"/>
              <a:t>36</a:t>
            </a:fld>
            <a:endParaRPr lang="en-US" dirty="0"/>
          </a:p>
        </p:txBody>
      </p:sp>
      <p:sp>
        <p:nvSpPr>
          <p:cNvPr id="17412" name="Rectangle 2"/>
          <p:cNvSpPr>
            <a:spLocks noGrp="1" noChangeArrowheads="1"/>
          </p:cNvSpPr>
          <p:nvPr>
            <p:ph type="title"/>
          </p:nvPr>
        </p:nvSpPr>
        <p:spPr>
          <a:xfrm>
            <a:off x="456848" y="166688"/>
            <a:ext cx="8230306" cy="1370920"/>
          </a:xfrm>
        </p:spPr>
        <p:txBody>
          <a:bodyPr/>
          <a:lstStyle/>
          <a:p>
            <a:pPr eaLnBrk="1" hangingPunct="1"/>
            <a:r>
              <a:rPr lang="en-US"/>
              <a:t>Normal Approximation</a:t>
            </a:r>
          </a:p>
        </p:txBody>
      </p:sp>
      <p:graphicFrame>
        <p:nvGraphicFramePr>
          <p:cNvPr id="17410" name="Object 3"/>
          <p:cNvGraphicFramePr>
            <a:graphicFrameLocks noChangeAspect="1"/>
          </p:cNvGraphicFramePr>
          <p:nvPr/>
        </p:nvGraphicFramePr>
        <p:xfrm>
          <a:off x="1180042" y="1575027"/>
          <a:ext cx="7168444" cy="5573826"/>
        </p:xfrm>
        <a:graphic>
          <a:graphicData uri="http://schemas.openxmlformats.org/presentationml/2006/ole">
            <mc:AlternateContent xmlns:mc="http://schemas.openxmlformats.org/markup-compatibility/2006">
              <mc:Choice xmlns:v="urn:schemas-microsoft-com:vml" Requires="v">
                <p:oleObj spid="_x0000_s72710" name="Document" r:id="rId4" imgW="6469349" imgH="5228653" progId="">
                  <p:embed/>
                </p:oleObj>
              </mc:Choice>
              <mc:Fallback>
                <p:oleObj name="Document" r:id="rId4" imgW="6469349" imgH="5228653"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0042" y="1575027"/>
                        <a:ext cx="7168444" cy="5573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3" name="Text Box 3"/>
          <p:cNvSpPr txBox="1">
            <a:spLocks noChangeArrowheads="1"/>
          </p:cNvSpPr>
          <p:nvPr/>
        </p:nvSpPr>
        <p:spPr bwMode="auto">
          <a:xfrm>
            <a:off x="7932209" y="0"/>
            <a:ext cx="884207" cy="377984"/>
          </a:xfrm>
          <a:prstGeom prst="rect">
            <a:avLst/>
          </a:prstGeom>
          <a:noFill/>
          <a:ln w="9525">
            <a:noFill/>
            <a:miter lim="800000"/>
            <a:headEnd/>
            <a:tailEnd/>
          </a:ln>
        </p:spPr>
        <p:txBody>
          <a:bodyPr wrap="none" lIns="100008" tIns="50004" rIns="100008" bIns="50004">
            <a:spAutoFit/>
          </a:bodyPr>
          <a:lstStyle/>
          <a:p>
            <a:r>
              <a:rPr lang="en-US">
                <a:solidFill>
                  <a:srgbClr val="990000"/>
                </a:solidFill>
              </a:rPr>
              <a:t>PERT….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3"/>
          <p:cNvSpPr>
            <a:spLocks noGrp="1"/>
          </p:cNvSpPr>
          <p:nvPr>
            <p:ph type="sldNum" sz="quarter" idx="11"/>
          </p:nvPr>
        </p:nvSpPr>
        <p:spPr>
          <a:noFill/>
        </p:spPr>
        <p:txBody>
          <a:bodyPr/>
          <a:lstStyle/>
          <a:p>
            <a:pPr defTabSz="915004"/>
            <a:fld id="{47738346-AE6B-456E-8937-BA31DBE8CAD0}" type="slidenum">
              <a:rPr lang="en-US" smtClean="0"/>
              <a:pPr defTabSz="915004"/>
              <a:t>37</a:t>
            </a:fld>
            <a:endParaRPr lang="en-US" dirty="0"/>
          </a:p>
        </p:txBody>
      </p:sp>
      <p:sp>
        <p:nvSpPr>
          <p:cNvPr id="20484" name="Rectangle 4098"/>
          <p:cNvSpPr>
            <a:spLocks noGrp="1" noChangeArrowheads="1"/>
          </p:cNvSpPr>
          <p:nvPr>
            <p:ph type="title"/>
          </p:nvPr>
        </p:nvSpPr>
        <p:spPr>
          <a:xfrm>
            <a:off x="456848" y="-47625"/>
            <a:ext cx="8230306" cy="1370920"/>
          </a:xfrm>
        </p:spPr>
        <p:txBody>
          <a:bodyPr/>
          <a:lstStyle/>
          <a:p>
            <a:pPr eaLnBrk="1" hangingPunct="1"/>
            <a:r>
              <a:rPr lang="en-US"/>
              <a:t>Normal Approximation</a:t>
            </a:r>
          </a:p>
        </p:txBody>
      </p:sp>
      <p:sp>
        <p:nvSpPr>
          <p:cNvPr id="20485" name="Rectangle 4099"/>
          <p:cNvSpPr>
            <a:spLocks noChangeArrowheads="1"/>
          </p:cNvSpPr>
          <p:nvPr/>
        </p:nvSpPr>
        <p:spPr bwMode="auto">
          <a:xfrm>
            <a:off x="84667" y="1311389"/>
            <a:ext cx="9059333" cy="654982"/>
          </a:xfrm>
          <a:prstGeom prst="rect">
            <a:avLst/>
          </a:prstGeom>
          <a:noFill/>
          <a:ln w="9525">
            <a:noFill/>
            <a:miter lim="800000"/>
            <a:headEnd/>
            <a:tailEnd/>
          </a:ln>
        </p:spPr>
        <p:txBody>
          <a:bodyPr lIns="100008" tIns="50004" rIns="100008" bIns="50004">
            <a:spAutoFit/>
          </a:bodyPr>
          <a:lstStyle/>
          <a:p>
            <a:pPr eaLnBrk="1" hangingPunct="1"/>
            <a:r>
              <a:rPr lang="en-US"/>
              <a:t>Project completion time has Normal Distribution with mean </a:t>
            </a:r>
            <a:r>
              <a:rPr lang="en-US">
                <a:solidFill>
                  <a:srgbClr val="3333CC"/>
                </a:solidFill>
              </a:rPr>
              <a:t>23.5</a:t>
            </a:r>
            <a:r>
              <a:rPr lang="en-US"/>
              <a:t> months and standard deviation </a:t>
            </a:r>
            <a:r>
              <a:rPr lang="en-US">
                <a:solidFill>
                  <a:srgbClr val="3333CC"/>
                </a:solidFill>
              </a:rPr>
              <a:t>1.344</a:t>
            </a:r>
            <a:r>
              <a:rPr lang="en-US"/>
              <a:t>.</a:t>
            </a:r>
          </a:p>
        </p:txBody>
      </p:sp>
      <p:sp>
        <p:nvSpPr>
          <p:cNvPr id="20486" name="Line 4100"/>
          <p:cNvSpPr>
            <a:spLocks noChangeShapeType="1"/>
          </p:cNvSpPr>
          <p:nvPr/>
        </p:nvSpPr>
        <p:spPr bwMode="auto">
          <a:xfrm>
            <a:off x="508000" y="4082143"/>
            <a:ext cx="6858000" cy="0"/>
          </a:xfrm>
          <a:prstGeom prst="line">
            <a:avLst/>
          </a:prstGeom>
          <a:noFill/>
          <a:ln w="9525">
            <a:solidFill>
              <a:schemeClr val="tx1"/>
            </a:solidFill>
            <a:round/>
            <a:headEnd/>
            <a:tailEnd type="triangle" w="med" len="med"/>
          </a:ln>
        </p:spPr>
        <p:txBody>
          <a:bodyPr lIns="100008" tIns="50004" rIns="100008" bIns="50004"/>
          <a:lstStyle/>
          <a:p>
            <a:endParaRPr lang="en-US"/>
          </a:p>
        </p:txBody>
      </p:sp>
      <p:sp>
        <p:nvSpPr>
          <p:cNvPr id="20487" name="Line 4101"/>
          <p:cNvSpPr>
            <a:spLocks noChangeShapeType="1"/>
          </p:cNvSpPr>
          <p:nvPr/>
        </p:nvSpPr>
        <p:spPr bwMode="auto">
          <a:xfrm flipV="1">
            <a:off x="762000" y="2041071"/>
            <a:ext cx="0" cy="2286000"/>
          </a:xfrm>
          <a:prstGeom prst="line">
            <a:avLst/>
          </a:prstGeom>
          <a:noFill/>
          <a:ln w="9525">
            <a:solidFill>
              <a:schemeClr val="tx1"/>
            </a:solidFill>
            <a:round/>
            <a:headEnd/>
            <a:tailEnd type="triangle" w="med" len="med"/>
          </a:ln>
        </p:spPr>
        <p:txBody>
          <a:bodyPr lIns="100008" tIns="50004" rIns="100008" bIns="50004"/>
          <a:lstStyle/>
          <a:p>
            <a:endParaRPr lang="en-US"/>
          </a:p>
        </p:txBody>
      </p:sp>
      <p:sp>
        <p:nvSpPr>
          <p:cNvPr id="20488" name="Freeform 4102"/>
          <p:cNvSpPr>
            <a:spLocks/>
          </p:cNvSpPr>
          <p:nvPr/>
        </p:nvSpPr>
        <p:spPr bwMode="auto">
          <a:xfrm>
            <a:off x="1185333" y="2258786"/>
            <a:ext cx="3556000" cy="1741714"/>
          </a:xfrm>
          <a:custGeom>
            <a:avLst/>
            <a:gdLst>
              <a:gd name="T0" fmla="*/ 0 w 2016"/>
              <a:gd name="T1" fmla="*/ 2147483647 h 1024"/>
              <a:gd name="T2" fmla="*/ 2147483647 w 2016"/>
              <a:gd name="T3" fmla="*/ 2147483647 h 1024"/>
              <a:gd name="T4" fmla="*/ 2147483647 w 2016"/>
              <a:gd name="T5" fmla="*/ 2147483647 h 1024"/>
              <a:gd name="T6" fmla="*/ 2147483647 w 2016"/>
              <a:gd name="T7" fmla="*/ 2147483647 h 1024"/>
              <a:gd name="T8" fmla="*/ 2147483647 w 2016"/>
              <a:gd name="T9" fmla="*/ 2147483647 h 1024"/>
              <a:gd name="T10" fmla="*/ 2147483647 w 2016"/>
              <a:gd name="T11" fmla="*/ 2147483647 h 1024"/>
              <a:gd name="T12" fmla="*/ 2147483647 w 2016"/>
              <a:gd name="T13" fmla="*/ 2147483647 h 1024"/>
              <a:gd name="T14" fmla="*/ 2147483647 w 2016"/>
              <a:gd name="T15" fmla="*/ 2147483647 h 1024"/>
              <a:gd name="T16" fmla="*/ 2147483647 w 2016"/>
              <a:gd name="T17" fmla="*/ 2147483647 h 10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16"/>
              <a:gd name="T28" fmla="*/ 0 h 1024"/>
              <a:gd name="T29" fmla="*/ 2016 w 2016"/>
              <a:gd name="T30" fmla="*/ 1024 h 10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16" h="1024">
                <a:moveTo>
                  <a:pt x="0" y="1024"/>
                </a:moveTo>
                <a:cubicBezTo>
                  <a:pt x="92" y="1024"/>
                  <a:pt x="184" y="1024"/>
                  <a:pt x="288" y="976"/>
                </a:cubicBezTo>
                <a:cubicBezTo>
                  <a:pt x="392" y="928"/>
                  <a:pt x="536" y="872"/>
                  <a:pt x="624" y="736"/>
                </a:cubicBezTo>
                <a:cubicBezTo>
                  <a:pt x="712" y="600"/>
                  <a:pt x="752" y="280"/>
                  <a:pt x="816" y="160"/>
                </a:cubicBezTo>
                <a:cubicBezTo>
                  <a:pt x="880" y="40"/>
                  <a:pt x="944" y="24"/>
                  <a:pt x="1008" y="16"/>
                </a:cubicBezTo>
                <a:cubicBezTo>
                  <a:pt x="1072" y="8"/>
                  <a:pt x="1136" y="0"/>
                  <a:pt x="1200" y="112"/>
                </a:cubicBezTo>
                <a:cubicBezTo>
                  <a:pt x="1264" y="224"/>
                  <a:pt x="1312" y="552"/>
                  <a:pt x="1392" y="688"/>
                </a:cubicBezTo>
                <a:cubicBezTo>
                  <a:pt x="1472" y="824"/>
                  <a:pt x="1576" y="872"/>
                  <a:pt x="1680" y="928"/>
                </a:cubicBezTo>
                <a:cubicBezTo>
                  <a:pt x="1784" y="984"/>
                  <a:pt x="1900" y="1004"/>
                  <a:pt x="2016" y="1024"/>
                </a:cubicBezTo>
              </a:path>
            </a:pathLst>
          </a:custGeom>
          <a:noFill/>
          <a:ln w="9525">
            <a:solidFill>
              <a:schemeClr val="tx1"/>
            </a:solidFill>
            <a:round/>
            <a:headEnd/>
            <a:tailEnd/>
          </a:ln>
        </p:spPr>
        <p:txBody>
          <a:bodyPr lIns="100008" tIns="50004" rIns="100008" bIns="50004"/>
          <a:lstStyle/>
          <a:p>
            <a:endParaRPr lang="en-US"/>
          </a:p>
        </p:txBody>
      </p:sp>
      <p:sp>
        <p:nvSpPr>
          <p:cNvPr id="20489" name="Line 4103"/>
          <p:cNvSpPr>
            <a:spLocks noChangeShapeType="1"/>
          </p:cNvSpPr>
          <p:nvPr/>
        </p:nvSpPr>
        <p:spPr bwMode="auto">
          <a:xfrm>
            <a:off x="3048000" y="2204357"/>
            <a:ext cx="0" cy="1959429"/>
          </a:xfrm>
          <a:prstGeom prst="line">
            <a:avLst/>
          </a:prstGeom>
          <a:noFill/>
          <a:ln w="9525">
            <a:solidFill>
              <a:schemeClr val="tx1"/>
            </a:solidFill>
            <a:prstDash val="dash"/>
            <a:round/>
            <a:headEnd/>
            <a:tailEnd/>
          </a:ln>
        </p:spPr>
        <p:txBody>
          <a:bodyPr lIns="100008" tIns="50004" rIns="100008" bIns="50004"/>
          <a:lstStyle/>
          <a:p>
            <a:endParaRPr lang="en-US"/>
          </a:p>
        </p:txBody>
      </p:sp>
      <p:sp>
        <p:nvSpPr>
          <p:cNvPr id="20490" name="Text Box 4104"/>
          <p:cNvSpPr txBox="1">
            <a:spLocks noChangeArrowheads="1"/>
          </p:cNvSpPr>
          <p:nvPr/>
        </p:nvSpPr>
        <p:spPr bwMode="auto">
          <a:xfrm>
            <a:off x="2201333" y="4245429"/>
            <a:ext cx="2032000" cy="501094"/>
          </a:xfrm>
          <a:prstGeom prst="rect">
            <a:avLst/>
          </a:prstGeom>
          <a:noFill/>
          <a:ln w="9525">
            <a:noFill/>
            <a:miter lim="800000"/>
            <a:headEnd/>
            <a:tailEnd/>
          </a:ln>
        </p:spPr>
        <p:txBody>
          <a:bodyPr lIns="100008" tIns="50004" rIns="100008" bIns="50004">
            <a:spAutoFit/>
          </a:bodyPr>
          <a:lstStyle/>
          <a:p>
            <a:pPr eaLnBrk="1" hangingPunct="1">
              <a:spcBef>
                <a:spcPct val="50000"/>
              </a:spcBef>
            </a:pPr>
            <a:r>
              <a:rPr lang="en-US" sz="2600" dirty="0">
                <a:latin typeface="Times New Roman" pitchFamily="18" charset="0"/>
              </a:rPr>
              <a:t>Mean = 23.5</a:t>
            </a:r>
          </a:p>
        </p:txBody>
      </p:sp>
      <p:sp>
        <p:nvSpPr>
          <p:cNvPr id="20491" name="Text Box 4105"/>
          <p:cNvSpPr txBox="1">
            <a:spLocks noChangeArrowheads="1"/>
          </p:cNvSpPr>
          <p:nvPr/>
        </p:nvSpPr>
        <p:spPr bwMode="auto">
          <a:xfrm>
            <a:off x="4064000" y="2204357"/>
            <a:ext cx="4064000" cy="501094"/>
          </a:xfrm>
          <a:prstGeom prst="rect">
            <a:avLst/>
          </a:prstGeom>
          <a:noFill/>
          <a:ln w="9525">
            <a:noFill/>
            <a:miter lim="800000"/>
            <a:headEnd/>
            <a:tailEnd/>
          </a:ln>
        </p:spPr>
        <p:txBody>
          <a:bodyPr lIns="100008" tIns="50004" rIns="100008" bIns="50004">
            <a:spAutoFit/>
          </a:bodyPr>
          <a:lstStyle/>
          <a:p>
            <a:pPr eaLnBrk="1" hangingPunct="1">
              <a:spcBef>
                <a:spcPct val="50000"/>
              </a:spcBef>
            </a:pPr>
            <a:r>
              <a:rPr lang="en-US" sz="2600" dirty="0">
                <a:latin typeface="Times New Roman" pitchFamily="18" charset="0"/>
              </a:rPr>
              <a:t>Standard Deviation = 1.344</a:t>
            </a:r>
          </a:p>
        </p:txBody>
      </p:sp>
      <p:sp>
        <p:nvSpPr>
          <p:cNvPr id="20492" name="Line 4106"/>
          <p:cNvSpPr>
            <a:spLocks noChangeShapeType="1"/>
          </p:cNvSpPr>
          <p:nvPr/>
        </p:nvSpPr>
        <p:spPr bwMode="auto">
          <a:xfrm flipH="1">
            <a:off x="3556000" y="2612572"/>
            <a:ext cx="592667" cy="489857"/>
          </a:xfrm>
          <a:prstGeom prst="line">
            <a:avLst/>
          </a:prstGeom>
          <a:noFill/>
          <a:ln w="9525">
            <a:solidFill>
              <a:schemeClr val="tx1"/>
            </a:solidFill>
            <a:round/>
            <a:headEnd/>
            <a:tailEnd type="triangle" w="med" len="med"/>
          </a:ln>
        </p:spPr>
        <p:txBody>
          <a:bodyPr lIns="100008" tIns="50004" rIns="100008" bIns="50004"/>
          <a:lstStyle/>
          <a:p>
            <a:endParaRPr lang="en-US"/>
          </a:p>
        </p:txBody>
      </p:sp>
      <p:sp>
        <p:nvSpPr>
          <p:cNvPr id="20493" name="Rectangle 4107"/>
          <p:cNvSpPr>
            <a:spLocks noChangeArrowheads="1"/>
          </p:cNvSpPr>
          <p:nvPr/>
        </p:nvSpPr>
        <p:spPr bwMode="auto">
          <a:xfrm>
            <a:off x="508000" y="5143501"/>
            <a:ext cx="6319038" cy="784830"/>
          </a:xfrm>
          <a:prstGeom prst="rect">
            <a:avLst/>
          </a:prstGeom>
          <a:noFill/>
          <a:ln w="9525">
            <a:noFill/>
            <a:miter lim="800000"/>
            <a:headEnd/>
            <a:tailEnd/>
          </a:ln>
        </p:spPr>
        <p:txBody>
          <a:bodyPr wrap="none" lIns="0" tIns="0" rIns="0" bIns="0">
            <a:spAutoFit/>
          </a:bodyPr>
          <a:lstStyle/>
          <a:p>
            <a:r>
              <a:rPr lang="en-US" sz="2500" dirty="0">
                <a:solidFill>
                  <a:srgbClr val="000000"/>
                </a:solidFill>
                <a:latin typeface="Euclid" pitchFamily="18" charset="0"/>
              </a:rPr>
              <a:t>Probability Completion Time &lt;= 25 days </a:t>
            </a:r>
            <a:endParaRPr lang="en-US" sz="2600" dirty="0">
              <a:latin typeface="Arial Narrow" pitchFamily="34" charset="0"/>
            </a:endParaRPr>
          </a:p>
          <a:p>
            <a:r>
              <a:rPr lang="en-US" sz="2600" dirty="0">
                <a:latin typeface="Arial Narrow" pitchFamily="34" charset="0"/>
              </a:rPr>
              <a:t>     Pr{ Z &lt;= (25 – 23.5)/1.344} = Pr{Z &lt;= 1.12} </a:t>
            </a:r>
          </a:p>
        </p:txBody>
      </p:sp>
      <p:graphicFrame>
        <p:nvGraphicFramePr>
          <p:cNvPr id="20482" name="Object 4108"/>
          <p:cNvGraphicFramePr>
            <a:graphicFrameLocks noChangeAspect="1"/>
          </p:cNvGraphicFramePr>
          <p:nvPr/>
        </p:nvGraphicFramePr>
        <p:xfrm>
          <a:off x="6794500" y="4954701"/>
          <a:ext cx="2201333" cy="1086870"/>
        </p:xfrm>
        <a:graphic>
          <a:graphicData uri="http://schemas.openxmlformats.org/presentationml/2006/ole">
            <mc:AlternateContent xmlns:mc="http://schemas.openxmlformats.org/markup-compatibility/2006">
              <mc:Choice xmlns:v="urn:schemas-microsoft-com:vml" Requires="v">
                <p:oleObj spid="_x0000_s73734" name="Worksheet" r:id="rId4" imgW="1890000" imgH="967680" progId="">
                  <p:embed/>
                </p:oleObj>
              </mc:Choice>
              <mc:Fallback>
                <p:oleObj name="Worksheet" r:id="rId4" imgW="1890000" imgH="96768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500" y="4954701"/>
                        <a:ext cx="2201333" cy="1086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94" name="Text Box 4109"/>
          <p:cNvSpPr txBox="1">
            <a:spLocks noChangeArrowheads="1"/>
          </p:cNvSpPr>
          <p:nvPr/>
        </p:nvSpPr>
        <p:spPr bwMode="auto">
          <a:xfrm>
            <a:off x="5588000" y="4080442"/>
            <a:ext cx="1896344" cy="377984"/>
          </a:xfrm>
          <a:prstGeom prst="rect">
            <a:avLst/>
          </a:prstGeom>
          <a:noFill/>
          <a:ln w="9525">
            <a:noFill/>
            <a:miter lim="800000"/>
            <a:headEnd/>
            <a:tailEnd/>
          </a:ln>
        </p:spPr>
        <p:txBody>
          <a:bodyPr wrap="none" lIns="100008" tIns="50004" rIns="100008" bIns="50004">
            <a:spAutoFit/>
          </a:bodyPr>
          <a:lstStyle/>
          <a:p>
            <a:r>
              <a:rPr lang="en-US" b="1">
                <a:latin typeface="Arial Narrow" pitchFamily="34" charset="0"/>
              </a:rPr>
              <a:t>Project Duration, T</a:t>
            </a:r>
          </a:p>
        </p:txBody>
      </p:sp>
      <p:sp>
        <p:nvSpPr>
          <p:cNvPr id="20495" name="Text Box 4110"/>
          <p:cNvSpPr txBox="1">
            <a:spLocks noChangeArrowheads="1"/>
          </p:cNvSpPr>
          <p:nvPr/>
        </p:nvSpPr>
        <p:spPr bwMode="auto">
          <a:xfrm rot="-5466945">
            <a:off x="-131210" y="2895578"/>
            <a:ext cx="1181405" cy="377984"/>
          </a:xfrm>
          <a:prstGeom prst="rect">
            <a:avLst/>
          </a:prstGeom>
          <a:noFill/>
          <a:ln w="9525">
            <a:noFill/>
            <a:miter lim="800000"/>
            <a:headEnd/>
            <a:tailEnd/>
          </a:ln>
        </p:spPr>
        <p:txBody>
          <a:bodyPr wrap="none" lIns="100008" tIns="50004" rIns="100008" bIns="50004">
            <a:spAutoFit/>
          </a:bodyPr>
          <a:lstStyle/>
          <a:p>
            <a:r>
              <a:rPr lang="en-US" b="1">
                <a:latin typeface="Arial Narrow" pitchFamily="34" charset="0"/>
              </a:rPr>
              <a:t>Probability</a:t>
            </a:r>
          </a:p>
        </p:txBody>
      </p:sp>
      <p:sp>
        <p:nvSpPr>
          <p:cNvPr id="20496" name="Text Box 3"/>
          <p:cNvSpPr txBox="1">
            <a:spLocks noChangeArrowheads="1"/>
          </p:cNvSpPr>
          <p:nvPr/>
        </p:nvSpPr>
        <p:spPr bwMode="auto">
          <a:xfrm>
            <a:off x="7932209" y="0"/>
            <a:ext cx="884207" cy="377984"/>
          </a:xfrm>
          <a:prstGeom prst="rect">
            <a:avLst/>
          </a:prstGeom>
          <a:noFill/>
          <a:ln w="9525">
            <a:noFill/>
            <a:miter lim="800000"/>
            <a:headEnd/>
            <a:tailEnd/>
          </a:ln>
        </p:spPr>
        <p:txBody>
          <a:bodyPr wrap="none" lIns="100008" tIns="50004" rIns="100008" bIns="50004">
            <a:spAutoFit/>
          </a:bodyPr>
          <a:lstStyle/>
          <a:p>
            <a:r>
              <a:rPr lang="en-US">
                <a:solidFill>
                  <a:srgbClr val="990000"/>
                </a:solidFill>
              </a:rPr>
              <a:t>PERT….</a:t>
            </a:r>
          </a:p>
        </p:txBody>
      </p:sp>
      <p:sp>
        <p:nvSpPr>
          <p:cNvPr id="20497" name="TextBox 16"/>
          <p:cNvSpPr txBox="1">
            <a:spLocks noChangeArrowheads="1"/>
          </p:cNvSpPr>
          <p:nvPr/>
        </p:nvSpPr>
        <p:spPr bwMode="auto">
          <a:xfrm>
            <a:off x="714376" y="6410666"/>
            <a:ext cx="6158343" cy="377984"/>
          </a:xfrm>
          <a:prstGeom prst="rect">
            <a:avLst/>
          </a:prstGeom>
          <a:noFill/>
          <a:ln w="9525">
            <a:noFill/>
            <a:miter lim="800000"/>
            <a:headEnd/>
            <a:tailEnd/>
          </a:ln>
        </p:spPr>
        <p:txBody>
          <a:bodyPr wrap="none" lIns="100008" tIns="50004" rIns="100008" bIns="50004">
            <a:spAutoFit/>
          </a:bodyPr>
          <a:lstStyle/>
          <a:p>
            <a:r>
              <a:rPr lang="en-US"/>
              <a:t>What is the probability the project will take more than 26 days?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1143000"/>
          </a:xfrm>
        </p:spPr>
        <p:txBody>
          <a:bodyPr/>
          <a:lstStyle/>
          <a:p>
            <a:pPr lvl="1" algn="l" rtl="0">
              <a:spcBef>
                <a:spcPct val="0"/>
              </a:spcBef>
            </a:pPr>
            <a:r>
              <a:rPr lang="en-US" sz="4400" kern="1200" spc="-100" dirty="0">
                <a:solidFill>
                  <a:schemeClr val="tx2"/>
                </a:solidFill>
                <a:latin typeface="+mj-lt"/>
                <a:ea typeface="+mj-ea"/>
                <a:cs typeface="+mj-cs"/>
              </a:rPr>
              <a:t>Loading (PERT) example (same one)</a:t>
            </a:r>
            <a:br>
              <a:rPr lang="en-US" sz="1200" dirty="0"/>
            </a:br>
            <a:endParaRPr lang="en-US" sz="1600" dirty="0"/>
          </a:p>
        </p:txBody>
      </p:sp>
      <p:sp>
        <p:nvSpPr>
          <p:cNvPr id="3" name="Content Placeholder 2"/>
          <p:cNvSpPr>
            <a:spLocks noGrp="1"/>
          </p:cNvSpPr>
          <p:nvPr>
            <p:ph idx="1"/>
          </p:nvPr>
        </p:nvSpPr>
        <p:spPr/>
        <p:txBody>
          <a:bodyPr>
            <a:normAutofit/>
          </a:bodyPr>
          <a:lstStyle/>
          <a:p>
            <a:r>
              <a:rPr lang="en-US" dirty="0"/>
              <a:t>To obtain the dialog box, select HOM module from the Add-Ins option on the tool bar. </a:t>
            </a:r>
          </a:p>
          <a:p>
            <a:pPr lvl="1"/>
            <a:r>
              <a:rPr lang="en-US" dirty="0"/>
              <a:t>This will open the Dialog box which allows you to select which method to use. Sample parameters Dialog box is given below. </a:t>
            </a:r>
          </a:p>
          <a:p>
            <a:r>
              <a:rPr lang="en-US" dirty="0"/>
              <a:t>Press Reload button on the dialog box to load an example. </a:t>
            </a:r>
          </a:p>
          <a:p>
            <a:pPr marL="114300" indent="0">
              <a:buNone/>
            </a:pPr>
            <a:r>
              <a:rPr lang="en-US" b="1" i="1" dirty="0"/>
              <a:t>      Project_PERT_Heuristic_New.csv </a:t>
            </a:r>
            <a:r>
              <a:rPr lang="en-US" dirty="0"/>
              <a:t>in the EXAMPLES directory.</a:t>
            </a:r>
          </a:p>
          <a:p>
            <a:pPr marL="114300" indent="0">
              <a:buNone/>
            </a:pPr>
            <a:endParaRPr lang="en-US" dirty="0"/>
          </a:p>
          <a:p>
            <a:pPr marL="114300" indent="0">
              <a:buNone/>
            </a:pPr>
            <a:r>
              <a:rPr lang="en-US" i="1" dirty="0"/>
              <a:t>Look at the dialog box.</a:t>
            </a:r>
            <a:r>
              <a:rPr lang="en-US" dirty="0"/>
              <a:t> </a:t>
            </a:r>
          </a:p>
          <a:p>
            <a:pPr marL="114300" indent="0">
              <a:buNone/>
            </a:pPr>
            <a:endParaRPr lang="en-US"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38</a:t>
            </a:fld>
            <a:endParaRPr lang="en-US"/>
          </a:p>
        </p:txBody>
      </p:sp>
    </p:spTree>
    <p:extLst>
      <p:ext uri="{BB962C8B-B14F-4D97-AF65-F5344CB8AC3E}">
        <p14:creationId xmlns:p14="http://schemas.microsoft.com/office/powerpoint/2010/main" val="2547442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dirty="0"/>
              <a:t>PERT Data and Dialog Box</a:t>
            </a:r>
          </a:p>
        </p:txBody>
      </p:sp>
      <p:sp>
        <p:nvSpPr>
          <p:cNvPr id="4" name="Slide Number Placeholder 3"/>
          <p:cNvSpPr>
            <a:spLocks noGrp="1"/>
          </p:cNvSpPr>
          <p:nvPr>
            <p:ph type="sldNum" sz="quarter" idx="12"/>
          </p:nvPr>
        </p:nvSpPr>
        <p:spPr/>
        <p:txBody>
          <a:bodyPr/>
          <a:lstStyle/>
          <a:p>
            <a:fld id="{1A0680BD-411A-464D-8EC1-10F1C72E3BB0}" type="slidenum">
              <a:rPr lang="en-US" smtClean="0"/>
              <a:pPr/>
              <a:t>39</a:t>
            </a:fld>
            <a:endParaRPr lang="en-US"/>
          </a:p>
        </p:txBody>
      </p:sp>
      <p:pic>
        <p:nvPicPr>
          <p:cNvPr id="76802" name="Picture 2"/>
          <p:cNvPicPr>
            <a:picLocks noChangeAspect="1" noChangeArrowheads="1"/>
          </p:cNvPicPr>
          <p:nvPr/>
        </p:nvPicPr>
        <p:blipFill>
          <a:blip r:embed="rId2" cstate="print"/>
          <a:srcRect/>
          <a:stretch>
            <a:fillRect/>
          </a:stretch>
        </p:blipFill>
        <p:spPr bwMode="auto">
          <a:xfrm>
            <a:off x="1524000" y="3400425"/>
            <a:ext cx="4600575" cy="3457575"/>
          </a:xfrm>
          <a:prstGeom prst="rect">
            <a:avLst/>
          </a:prstGeom>
          <a:noFill/>
          <a:ln w="9525">
            <a:noFill/>
            <a:miter lim="800000"/>
            <a:headEnd/>
            <a:tailEnd/>
          </a:ln>
        </p:spPr>
      </p:pic>
      <p:pic>
        <p:nvPicPr>
          <p:cNvPr id="76803" name="Picture 3"/>
          <p:cNvPicPr>
            <a:picLocks noChangeAspect="1" noChangeArrowheads="1"/>
          </p:cNvPicPr>
          <p:nvPr/>
        </p:nvPicPr>
        <p:blipFill>
          <a:blip r:embed="rId3" cstate="print"/>
          <a:srcRect t="16489" r="64500" b="63206"/>
          <a:stretch>
            <a:fillRect/>
          </a:stretch>
        </p:blipFill>
        <p:spPr bwMode="auto">
          <a:xfrm>
            <a:off x="914400" y="1143000"/>
            <a:ext cx="6492240" cy="202627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Introduction(3)</a:t>
            </a:r>
          </a:p>
        </p:txBody>
      </p:sp>
      <p:sp>
        <p:nvSpPr>
          <p:cNvPr id="3" name="Content Placeholder 2"/>
          <p:cNvSpPr>
            <a:spLocks noGrp="1"/>
          </p:cNvSpPr>
          <p:nvPr>
            <p:ph idx="1"/>
          </p:nvPr>
        </p:nvSpPr>
        <p:spPr/>
        <p:txBody>
          <a:bodyPr/>
          <a:lstStyle/>
          <a:p>
            <a:pPr marL="114300" indent="0">
              <a:buNone/>
            </a:pPr>
            <a:r>
              <a:rPr lang="en-US" dirty="0"/>
              <a:t>The key to being able to answer the above questions depends on the user’s ability to initially specify </a:t>
            </a:r>
          </a:p>
          <a:p>
            <a:pPr lvl="1"/>
            <a:r>
              <a:rPr lang="en-US" dirty="0">
                <a:solidFill>
                  <a:srgbClr val="002060"/>
                </a:solidFill>
              </a:rPr>
              <a:t>The tasks involved in the project </a:t>
            </a:r>
          </a:p>
          <a:p>
            <a:pPr lvl="1"/>
            <a:r>
              <a:rPr lang="en-US" dirty="0">
                <a:solidFill>
                  <a:srgbClr val="002060"/>
                </a:solidFill>
              </a:rPr>
              <a:t>Duration of each task</a:t>
            </a:r>
          </a:p>
          <a:p>
            <a:pPr lvl="1"/>
            <a:r>
              <a:rPr lang="en-US" dirty="0">
                <a:solidFill>
                  <a:srgbClr val="002060"/>
                </a:solidFill>
              </a:rPr>
              <a:t>The order in which the tasks must be completed ( precedence relationships)</a:t>
            </a:r>
          </a:p>
          <a:p>
            <a:r>
              <a:rPr lang="en-US" dirty="0"/>
              <a:t>Details on entering data are provided below</a:t>
            </a:r>
          </a:p>
        </p:txBody>
      </p:sp>
      <p:sp>
        <p:nvSpPr>
          <p:cNvPr id="4" name="Slide Number Placeholder 3"/>
          <p:cNvSpPr>
            <a:spLocks noGrp="1"/>
          </p:cNvSpPr>
          <p:nvPr>
            <p:ph type="sldNum" sz="quarter" idx="12"/>
          </p:nvPr>
        </p:nvSpPr>
        <p:spPr/>
        <p:txBody>
          <a:bodyPr/>
          <a:lstStyle/>
          <a:p>
            <a:fld id="{1A0680BD-411A-464D-8EC1-10F1C72E3BB0}" type="slidenum">
              <a:rPr lang="en-US" smtClean="0"/>
              <a:pPr/>
              <a:t>4</a:t>
            </a:fld>
            <a:endParaRPr lang="en-US"/>
          </a:p>
        </p:txBody>
      </p:sp>
    </p:spTree>
    <p:extLst>
      <p:ext uri="{BB962C8B-B14F-4D97-AF65-F5344CB8AC3E}">
        <p14:creationId xmlns:p14="http://schemas.microsoft.com/office/powerpoint/2010/main" val="2221127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 Output</a:t>
            </a:r>
          </a:p>
        </p:txBody>
      </p:sp>
      <p:sp>
        <p:nvSpPr>
          <p:cNvPr id="4" name="Slide Number Placeholder 3"/>
          <p:cNvSpPr>
            <a:spLocks noGrp="1"/>
          </p:cNvSpPr>
          <p:nvPr>
            <p:ph type="sldNum" sz="quarter" idx="12"/>
          </p:nvPr>
        </p:nvSpPr>
        <p:spPr/>
        <p:txBody>
          <a:bodyPr/>
          <a:lstStyle/>
          <a:p>
            <a:fld id="{1A0680BD-411A-464D-8EC1-10F1C72E3BB0}" type="slidenum">
              <a:rPr lang="en-US" smtClean="0"/>
              <a:pPr/>
              <a:t>40</a:t>
            </a:fld>
            <a:endParaRPr lang="en-US"/>
          </a:p>
        </p:txBody>
      </p:sp>
      <p:pic>
        <p:nvPicPr>
          <p:cNvPr id="77826" name="Picture 2"/>
          <p:cNvPicPr>
            <a:picLocks noChangeAspect="1" noChangeArrowheads="1"/>
          </p:cNvPicPr>
          <p:nvPr/>
        </p:nvPicPr>
        <p:blipFill>
          <a:blip r:embed="rId2" cstate="print"/>
          <a:srcRect/>
          <a:stretch>
            <a:fillRect/>
          </a:stretch>
        </p:blipFill>
        <p:spPr bwMode="auto">
          <a:xfrm>
            <a:off x="152400" y="1676400"/>
            <a:ext cx="5429250" cy="3305175"/>
          </a:xfrm>
          <a:prstGeom prst="rect">
            <a:avLst/>
          </a:prstGeom>
          <a:noFill/>
          <a:ln w="9525">
            <a:noFill/>
            <a:miter lim="800000"/>
            <a:headEnd/>
            <a:tailEnd/>
          </a:ln>
        </p:spPr>
      </p:pic>
      <p:pic>
        <p:nvPicPr>
          <p:cNvPr id="77832" name="Picture 8"/>
          <p:cNvPicPr>
            <a:picLocks noChangeAspect="1" noChangeArrowheads="1"/>
          </p:cNvPicPr>
          <p:nvPr/>
        </p:nvPicPr>
        <p:blipFill>
          <a:blip r:embed="rId3" cstate="print"/>
          <a:srcRect r="11004"/>
          <a:stretch>
            <a:fillRect/>
          </a:stretch>
        </p:blipFill>
        <p:spPr bwMode="auto">
          <a:xfrm>
            <a:off x="5486400" y="838200"/>
            <a:ext cx="2958398" cy="47244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a:t>
            </a:r>
          </a:p>
        </p:txBody>
      </p:sp>
      <p:sp>
        <p:nvSpPr>
          <p:cNvPr id="4" name="Slide Number Placeholder 3"/>
          <p:cNvSpPr>
            <a:spLocks noGrp="1"/>
          </p:cNvSpPr>
          <p:nvPr>
            <p:ph type="sldNum" sz="quarter" idx="12"/>
          </p:nvPr>
        </p:nvSpPr>
        <p:spPr/>
        <p:txBody>
          <a:bodyPr/>
          <a:lstStyle/>
          <a:p>
            <a:fld id="{1A0680BD-411A-464D-8EC1-10F1C72E3BB0}" type="slidenum">
              <a:rPr lang="en-US" smtClean="0"/>
              <a:pPr/>
              <a:t>41</a:t>
            </a:fld>
            <a:endParaRPr lang="en-US"/>
          </a:p>
        </p:txBody>
      </p:sp>
      <p:pic>
        <p:nvPicPr>
          <p:cNvPr id="43010" name="Picture 2"/>
          <p:cNvPicPr>
            <a:picLocks noChangeAspect="1" noChangeArrowheads="1"/>
          </p:cNvPicPr>
          <p:nvPr/>
        </p:nvPicPr>
        <p:blipFill>
          <a:blip r:embed="rId2" cstate="print"/>
          <a:srcRect/>
          <a:stretch>
            <a:fillRect/>
          </a:stretch>
        </p:blipFill>
        <p:spPr bwMode="auto">
          <a:xfrm>
            <a:off x="1219200" y="1219200"/>
            <a:ext cx="5791200" cy="4352393"/>
          </a:xfrm>
          <a:prstGeom prst="rect">
            <a:avLst/>
          </a:prstGeom>
          <a:noFill/>
          <a:ln w="9525">
            <a:noFill/>
            <a:miter lim="800000"/>
            <a:headEnd/>
            <a:tailEnd/>
          </a:ln>
        </p:spPr>
      </p:pic>
      <p:sp>
        <p:nvSpPr>
          <p:cNvPr id="7" name="TextBox 6"/>
          <p:cNvSpPr txBox="1"/>
          <p:nvPr/>
        </p:nvSpPr>
        <p:spPr>
          <a:xfrm>
            <a:off x="533400" y="6096000"/>
            <a:ext cx="4403450" cy="369332"/>
          </a:xfrm>
          <a:prstGeom prst="rect">
            <a:avLst/>
          </a:prstGeom>
          <a:noFill/>
        </p:spPr>
        <p:txBody>
          <a:bodyPr wrap="none" rtlCol="0">
            <a:spAutoFit/>
          </a:bodyPr>
          <a:lstStyle/>
          <a:p>
            <a:r>
              <a:rPr lang="en-US" dirty="0"/>
              <a:t>Running a simulation gives more diagnostics!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Output</a:t>
            </a:r>
          </a:p>
        </p:txBody>
      </p:sp>
      <p:sp>
        <p:nvSpPr>
          <p:cNvPr id="4" name="Slide Number Placeholder 3"/>
          <p:cNvSpPr>
            <a:spLocks noGrp="1"/>
          </p:cNvSpPr>
          <p:nvPr>
            <p:ph type="sldNum" sz="quarter" idx="12"/>
          </p:nvPr>
        </p:nvSpPr>
        <p:spPr/>
        <p:txBody>
          <a:bodyPr/>
          <a:lstStyle/>
          <a:p>
            <a:fld id="{1A0680BD-411A-464D-8EC1-10F1C72E3BB0}" type="slidenum">
              <a:rPr lang="en-US" smtClean="0"/>
              <a:pPr/>
              <a:t>42</a:t>
            </a:fld>
            <a:endParaRPr lang="en-US"/>
          </a:p>
        </p:txBody>
      </p:sp>
      <p:pic>
        <p:nvPicPr>
          <p:cNvPr id="613382" name="Picture 6"/>
          <p:cNvPicPr>
            <a:picLocks noChangeAspect="1" noChangeArrowheads="1"/>
          </p:cNvPicPr>
          <p:nvPr/>
        </p:nvPicPr>
        <p:blipFill>
          <a:blip r:embed="rId2" cstate="print"/>
          <a:srcRect/>
          <a:stretch>
            <a:fillRect/>
          </a:stretch>
        </p:blipFill>
        <p:spPr bwMode="auto">
          <a:xfrm>
            <a:off x="152400" y="1447800"/>
            <a:ext cx="6663445" cy="5114925"/>
          </a:xfrm>
          <a:prstGeom prst="rect">
            <a:avLst/>
          </a:prstGeom>
          <a:noFill/>
          <a:ln w="9525">
            <a:noFill/>
            <a:miter lim="800000"/>
            <a:headEnd/>
            <a:tailEnd/>
          </a:ln>
        </p:spPr>
      </p:pic>
      <p:sp>
        <p:nvSpPr>
          <p:cNvPr id="10" name="TextBox 9"/>
          <p:cNvSpPr txBox="1"/>
          <p:nvPr/>
        </p:nvSpPr>
        <p:spPr>
          <a:xfrm>
            <a:off x="6879406" y="1828800"/>
            <a:ext cx="1578794" cy="3970318"/>
          </a:xfrm>
          <a:prstGeom prst="rect">
            <a:avLst/>
          </a:prstGeom>
          <a:noFill/>
        </p:spPr>
        <p:txBody>
          <a:bodyPr wrap="square" rtlCol="0">
            <a:spAutoFit/>
          </a:bodyPr>
          <a:lstStyle/>
          <a:p>
            <a:r>
              <a:rPr lang="en-US" dirty="0"/>
              <a:t>Simulated distribution</a:t>
            </a:r>
          </a:p>
          <a:p>
            <a:endParaRPr lang="en-US" dirty="0"/>
          </a:p>
          <a:p>
            <a:endParaRPr lang="en-US" dirty="0"/>
          </a:p>
          <a:p>
            <a:endParaRPr lang="en-US" dirty="0"/>
          </a:p>
          <a:p>
            <a:endParaRPr lang="en-US" dirty="0"/>
          </a:p>
          <a:p>
            <a:endParaRPr lang="en-US" dirty="0"/>
          </a:p>
          <a:p>
            <a:r>
              <a:rPr lang="en-US" dirty="0"/>
              <a:t>Criticality Index: In what percentage of the simulations was the activity critical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More examples	</a:t>
            </a:r>
            <a:endParaRPr lang="en-US" dirty="0"/>
          </a:p>
        </p:txBody>
      </p:sp>
      <p:sp>
        <p:nvSpPr>
          <p:cNvPr id="3" name="Content Placeholder 2"/>
          <p:cNvSpPr>
            <a:spLocks noGrp="1"/>
          </p:cNvSpPr>
          <p:nvPr>
            <p:ph idx="1"/>
          </p:nvPr>
        </p:nvSpPr>
        <p:spPr/>
        <p:txBody>
          <a:bodyPr>
            <a:normAutofit/>
          </a:bodyPr>
          <a:lstStyle/>
          <a:p>
            <a:pPr marL="114300" indent="0">
              <a:buNone/>
            </a:pPr>
            <a:r>
              <a:rPr lang="en-US" dirty="0"/>
              <a:t>Likewise, user can work on other examples. Following are the datasets provided with this module.</a:t>
            </a:r>
          </a:p>
          <a:p>
            <a:pPr lvl="2" hangingPunct="0">
              <a:lnSpc>
                <a:spcPct val="110000"/>
              </a:lnSpc>
              <a:buFont typeface="Wingdings" pitchFamily="2" charset="2"/>
              <a:buChar char="Ø"/>
            </a:pPr>
            <a:r>
              <a:rPr lang="en-US" sz="1900" dirty="0"/>
              <a:t>Project_CPM_time.csv</a:t>
            </a:r>
          </a:p>
          <a:p>
            <a:pPr lvl="2" hangingPunct="0">
              <a:lnSpc>
                <a:spcPct val="110000"/>
              </a:lnSpc>
              <a:buFont typeface="Wingdings" pitchFamily="2" charset="2"/>
              <a:buChar char="Ø"/>
            </a:pPr>
            <a:r>
              <a:rPr lang="en-US" sz="1900" dirty="0"/>
              <a:t>Project_CPM_Costtime_tradeoff.csv</a:t>
            </a:r>
          </a:p>
          <a:p>
            <a:pPr lvl="2" hangingPunct="0">
              <a:lnSpc>
                <a:spcPct val="110000"/>
              </a:lnSpc>
              <a:buFont typeface="Wingdings" pitchFamily="2" charset="2"/>
              <a:buChar char="Ø"/>
            </a:pPr>
            <a:r>
              <a:rPr lang="en-US" sz="1900" dirty="0"/>
              <a:t>Project_CPM_Costcrashing.csv</a:t>
            </a:r>
          </a:p>
          <a:p>
            <a:pPr lvl="2" hangingPunct="0">
              <a:lnSpc>
                <a:spcPct val="110000"/>
              </a:lnSpc>
              <a:buFont typeface="Wingdings" pitchFamily="2" charset="2"/>
              <a:buChar char="Ø"/>
            </a:pPr>
            <a:r>
              <a:rPr lang="en-US" sz="1900" dirty="0"/>
              <a:t>Project_PERT_Heuristic.csv</a:t>
            </a:r>
          </a:p>
          <a:p>
            <a:pPr lvl="2" hangingPunct="0">
              <a:lnSpc>
                <a:spcPct val="110000"/>
              </a:lnSpc>
              <a:buFont typeface="Wingdings" pitchFamily="2" charset="2"/>
              <a:buChar char="Ø"/>
            </a:pPr>
            <a:r>
              <a:rPr lang="en-US" sz="1900" dirty="0"/>
              <a:t>Project_PERT_Simulation.csv</a:t>
            </a:r>
          </a:p>
          <a:p>
            <a:endParaRPr lang="en-US" dirty="0"/>
          </a:p>
          <a:p>
            <a:r>
              <a:rPr lang="en-US" dirty="0"/>
              <a:t>Kindly refer to the </a:t>
            </a:r>
            <a:r>
              <a:rPr lang="en-US" b="1" i="1" dirty="0"/>
              <a:t>manual </a:t>
            </a:r>
            <a:r>
              <a:rPr lang="en-US" dirty="0"/>
              <a:t>and </a:t>
            </a:r>
            <a:r>
              <a:rPr lang="en-US" b="1" i="1" dirty="0"/>
              <a:t>Tutorial</a:t>
            </a:r>
            <a:r>
              <a:rPr lang="en-US" dirty="0"/>
              <a:t> for technical details and step-by-step procedure.</a:t>
            </a:r>
          </a:p>
        </p:txBody>
      </p:sp>
      <p:sp>
        <p:nvSpPr>
          <p:cNvPr id="4" name="Slide Number Placeholder 3"/>
          <p:cNvSpPr>
            <a:spLocks noGrp="1"/>
          </p:cNvSpPr>
          <p:nvPr>
            <p:ph type="sldNum" sz="quarter" idx="12"/>
          </p:nvPr>
        </p:nvSpPr>
        <p:spPr/>
        <p:txBody>
          <a:bodyPr/>
          <a:lstStyle/>
          <a:p>
            <a:fld id="{1A0680BD-411A-464D-8EC1-10F1C72E3BB0}" type="slidenum">
              <a:rPr lang="en-US" smtClean="0"/>
              <a:pPr/>
              <a:t>43</a:t>
            </a:fld>
            <a:endParaRPr lang="en-US"/>
          </a:p>
        </p:txBody>
      </p:sp>
    </p:spTree>
    <p:extLst>
      <p:ext uri="{BB962C8B-B14F-4D97-AF65-F5344CB8AC3E}">
        <p14:creationId xmlns:p14="http://schemas.microsoft.com/office/powerpoint/2010/main" val="2092430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r>
              <a:rPr lang="en-US" dirty="0"/>
              <a:t>Practice problems</a:t>
            </a:r>
          </a:p>
          <a:p>
            <a:pPr lvl="1"/>
            <a:r>
              <a:rPr lang="en-US" dirty="0"/>
              <a:t>Solve problems 1 (or 2)</a:t>
            </a:r>
          </a:p>
          <a:p>
            <a:pPr lvl="1"/>
            <a:r>
              <a:rPr lang="en-US" dirty="0"/>
              <a:t>Solve problems 9 and 10</a:t>
            </a:r>
          </a:p>
          <a:p>
            <a:endParaRPr lang="en-US" dirty="0"/>
          </a:p>
          <a:p>
            <a:r>
              <a:rPr lang="en-US" dirty="0"/>
              <a:t>Solve the Campus Wedding Case (A)</a:t>
            </a:r>
          </a:p>
        </p:txBody>
      </p:sp>
      <p:sp>
        <p:nvSpPr>
          <p:cNvPr id="4" name="Slide Number Placeholder 3"/>
          <p:cNvSpPr>
            <a:spLocks noGrp="1"/>
          </p:cNvSpPr>
          <p:nvPr>
            <p:ph type="sldNum" sz="quarter" idx="12"/>
          </p:nvPr>
        </p:nvSpPr>
        <p:spPr/>
        <p:txBody>
          <a:bodyPr/>
          <a:lstStyle/>
          <a:p>
            <a:fld id="{1A0680BD-411A-464D-8EC1-10F1C72E3BB0}" type="slidenum">
              <a:rPr lang="en-US" smtClean="0"/>
              <a:pPr/>
              <a:t>44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8809" y="1295400"/>
            <a:ext cx="7598391" cy="5116228"/>
          </a:xfrm>
        </p:spPr>
      </p:pic>
      <p:sp>
        <p:nvSpPr>
          <p:cNvPr id="4" name="Slide Number Placeholder 3"/>
          <p:cNvSpPr>
            <a:spLocks noGrp="1"/>
          </p:cNvSpPr>
          <p:nvPr>
            <p:ph type="sldNum" sz="quarter" idx="12"/>
          </p:nvPr>
        </p:nvSpPr>
        <p:spPr/>
        <p:txBody>
          <a:bodyPr/>
          <a:lstStyle/>
          <a:p>
            <a:fld id="{1A0680BD-411A-464D-8EC1-10F1C72E3BB0}" type="slidenum">
              <a:rPr lang="en-US" smtClean="0"/>
              <a:pPr/>
              <a:t>5</a:t>
            </a:fld>
            <a:endParaRPr lang="en-US"/>
          </a:p>
        </p:txBody>
      </p:sp>
      <p:sp>
        <p:nvSpPr>
          <p:cNvPr id="6" name="Title 1"/>
          <p:cNvSpPr>
            <a:spLocks noGrp="1"/>
          </p:cNvSpPr>
          <p:nvPr>
            <p:ph type="title"/>
          </p:nvPr>
        </p:nvSpPr>
        <p:spPr>
          <a:xfrm>
            <a:off x="457200" y="274638"/>
            <a:ext cx="7620000" cy="1143000"/>
          </a:xfrm>
        </p:spPr>
        <p:txBody>
          <a:bodyPr/>
          <a:lstStyle/>
          <a:p>
            <a:r>
              <a:rPr lang="en-US" sz="4400" dirty="0"/>
              <a:t>Working in the HOM application</a:t>
            </a:r>
          </a:p>
        </p:txBody>
      </p:sp>
    </p:spTree>
    <p:extLst>
      <p:ext uri="{BB962C8B-B14F-4D97-AF65-F5344CB8AC3E}">
        <p14:creationId xmlns:p14="http://schemas.microsoft.com/office/powerpoint/2010/main" val="315114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26"/>
          <p:cNvSpPr>
            <a:spLocks noGrp="1" noChangeArrowheads="1"/>
          </p:cNvSpPr>
          <p:nvPr>
            <p:ph type="title"/>
          </p:nvPr>
        </p:nvSpPr>
        <p:spPr>
          <a:xfrm>
            <a:off x="266700" y="609600"/>
            <a:ext cx="8458200" cy="1143000"/>
          </a:xfrm>
          <a:noFill/>
        </p:spPr>
        <p:txBody>
          <a:bodyPr/>
          <a:lstStyle/>
          <a:p>
            <a:r>
              <a:rPr lang="en-US" sz="3600" dirty="0"/>
              <a:t>Introduction to HOM -  Project Management module</a:t>
            </a:r>
          </a:p>
        </p:txBody>
      </p:sp>
      <p:sp>
        <p:nvSpPr>
          <p:cNvPr id="34820" name="Rectangle 1027"/>
          <p:cNvSpPr>
            <a:spLocks noGrp="1" noChangeArrowheads="1"/>
          </p:cNvSpPr>
          <p:nvPr>
            <p:ph idx="1"/>
          </p:nvPr>
        </p:nvSpPr>
        <p:spPr>
          <a:xfrm>
            <a:off x="533400" y="1752600"/>
            <a:ext cx="7924800" cy="4648200"/>
          </a:xfrm>
          <a:noFill/>
        </p:spPr>
        <p:txBody>
          <a:bodyPr>
            <a:normAutofit/>
          </a:bodyPr>
          <a:lstStyle/>
          <a:p>
            <a:endParaRPr lang="en-US" sz="2400" dirty="0"/>
          </a:p>
          <a:p>
            <a:r>
              <a:rPr lang="en-US" sz="2400" dirty="0"/>
              <a:t>To run the HOM – Project Management module, select HOM module from the Add-Ins option and, select Project Management Module. </a:t>
            </a:r>
          </a:p>
          <a:p>
            <a:r>
              <a:rPr lang="en-US" sz="2400" dirty="0"/>
              <a:t>This will take you to a screen which allows you to determine which data you wish to analyze. More information is given on this in the next few steps.</a:t>
            </a:r>
          </a:p>
          <a:p>
            <a:pPr lvl="1">
              <a:lnSpc>
                <a:spcPct val="10000"/>
              </a:lnSpc>
              <a:buFontTx/>
              <a:buNone/>
            </a:pPr>
            <a:endParaRPr lang="en-US" sz="2400" dirty="0"/>
          </a:p>
          <a:p>
            <a:pPr>
              <a:lnSpc>
                <a:spcPct val="80000"/>
              </a:lnSpc>
            </a:pPr>
            <a:endParaRPr lang="en-US" sz="2800" dirty="0"/>
          </a:p>
        </p:txBody>
      </p:sp>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fld id="{958F901C-E50A-4953-8904-C85EE5677BB1}" type="slidenum">
              <a:rPr lang="en-US" b="0">
                <a:latin typeface="Times New Roman" pitchFamily="18" charset="0"/>
              </a:rPr>
              <a:pPr/>
              <a:t>6</a:t>
            </a:fld>
            <a:endParaRPr lang="en-US" b="0">
              <a:latin typeface="Times New Roman" pitchFamily="18" charset="0"/>
            </a:endParaRPr>
          </a:p>
        </p:txBody>
      </p:sp>
    </p:spTree>
    <p:extLst>
      <p:ext uri="{BB962C8B-B14F-4D97-AF65-F5344CB8AC3E}">
        <p14:creationId xmlns:p14="http://schemas.microsoft.com/office/powerpoint/2010/main" val="331464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HOM Project Management Schema</a:t>
            </a:r>
          </a:p>
        </p:txBody>
      </p:sp>
      <p:sp>
        <p:nvSpPr>
          <p:cNvPr id="4" name="Slide Number Placeholder 3"/>
          <p:cNvSpPr>
            <a:spLocks noGrp="1"/>
          </p:cNvSpPr>
          <p:nvPr>
            <p:ph type="sldNum" sz="quarter" idx="12"/>
          </p:nvPr>
        </p:nvSpPr>
        <p:spPr/>
        <p:txBody>
          <a:bodyPr/>
          <a:lstStyle/>
          <a:p>
            <a:fld id="{1A0680BD-411A-464D-8EC1-10F1C72E3BB0}" type="slidenum">
              <a:rPr lang="en-US" smtClean="0"/>
              <a:pPr/>
              <a:t>7</a:t>
            </a:fld>
            <a:endParaRPr lang="en-US"/>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3" name="Object 1"/>
          <p:cNvGraphicFramePr>
            <a:graphicFrameLocks noChangeAspect="1"/>
          </p:cNvGraphicFramePr>
          <p:nvPr/>
        </p:nvGraphicFramePr>
        <p:xfrm>
          <a:off x="609599" y="1981200"/>
          <a:ext cx="7579605" cy="3657600"/>
        </p:xfrm>
        <a:graphic>
          <a:graphicData uri="http://schemas.openxmlformats.org/presentationml/2006/ole">
            <mc:AlternateContent xmlns:mc="http://schemas.openxmlformats.org/markup-compatibility/2006">
              <mc:Choice xmlns:v="urn:schemas-microsoft-com:vml" Requires="v">
                <p:oleObj spid="_x0000_s18438" name="Document" r:id="rId3" imgW="4915080" imgH="2372760" progId="">
                  <p:embed/>
                </p:oleObj>
              </mc:Choice>
              <mc:Fallback>
                <p:oleObj name="Document" r:id="rId3" imgW="4915080" imgH="23727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1981200"/>
                        <a:ext cx="7579605"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52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Dialog Box </a:t>
            </a:r>
          </a:p>
        </p:txBody>
      </p:sp>
      <p:sp>
        <p:nvSpPr>
          <p:cNvPr id="3" name="Content Placeholder 2"/>
          <p:cNvSpPr>
            <a:spLocks noGrp="1"/>
          </p:cNvSpPr>
          <p:nvPr>
            <p:ph idx="1"/>
          </p:nvPr>
        </p:nvSpPr>
        <p:spPr/>
        <p:txBody>
          <a:bodyPr/>
          <a:lstStyle/>
          <a:p>
            <a:r>
              <a:rPr lang="en-US" dirty="0"/>
              <a:t>HOM module allows the user to specify the settings in the Parameters dialog box.  A sample parameters dialog box is given below. </a:t>
            </a:r>
          </a:p>
        </p:txBody>
      </p:sp>
      <p:sp>
        <p:nvSpPr>
          <p:cNvPr id="4" name="Slide Number Placeholder 3"/>
          <p:cNvSpPr>
            <a:spLocks noGrp="1"/>
          </p:cNvSpPr>
          <p:nvPr>
            <p:ph type="sldNum" sz="quarter" idx="12"/>
          </p:nvPr>
        </p:nvSpPr>
        <p:spPr/>
        <p:txBody>
          <a:bodyPr/>
          <a:lstStyle/>
          <a:p>
            <a:fld id="{1A0680BD-411A-464D-8EC1-10F1C72E3BB0}" type="slidenum">
              <a:rPr lang="en-US" smtClean="0"/>
              <a:pPr/>
              <a:t>8</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02" t="-1854" r="36815" b="18725"/>
          <a:stretch/>
        </p:blipFill>
        <p:spPr>
          <a:xfrm>
            <a:off x="1828800" y="2624919"/>
            <a:ext cx="5410200" cy="3547281"/>
          </a:xfrm>
          <a:prstGeom prst="rect">
            <a:avLst/>
          </a:prstGeom>
        </p:spPr>
      </p:pic>
    </p:spTree>
    <p:extLst>
      <p:ext uri="{BB962C8B-B14F-4D97-AF65-F5344CB8AC3E}">
        <p14:creationId xmlns:p14="http://schemas.microsoft.com/office/powerpoint/2010/main" val="151338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Dialog Box </a:t>
            </a:r>
          </a:p>
        </p:txBody>
      </p:sp>
      <p:sp>
        <p:nvSpPr>
          <p:cNvPr id="3" name="Content Placeholder 2"/>
          <p:cNvSpPr>
            <a:spLocks noGrp="1"/>
          </p:cNvSpPr>
          <p:nvPr>
            <p:ph idx="1"/>
          </p:nvPr>
        </p:nvSpPr>
        <p:spPr/>
        <p:txBody>
          <a:bodyPr>
            <a:normAutofit/>
          </a:bodyPr>
          <a:lstStyle/>
          <a:p>
            <a:pPr marL="114300" indent="0">
              <a:buNone/>
            </a:pPr>
            <a:r>
              <a:rPr lang="en-US" sz="2600" b="1" dirty="0"/>
              <a:t>Select Data</a:t>
            </a:r>
          </a:p>
          <a:p>
            <a:r>
              <a:rPr lang="en-US" dirty="0"/>
              <a:t>The user can either load data from reloadable examples or insert their own data using the method described below</a:t>
            </a:r>
          </a:p>
          <a:p>
            <a:endParaRPr lang="en-US" dirty="0"/>
          </a:p>
          <a:p>
            <a:r>
              <a:rPr lang="en-US" dirty="0"/>
              <a:t>Reload Datasets:</a:t>
            </a:r>
          </a:p>
          <a:p>
            <a:r>
              <a:rPr lang="en-US" dirty="0"/>
              <a:t>To reload saved reports please follow the steps below:</a:t>
            </a:r>
          </a:p>
          <a:p>
            <a:pPr lvl="0"/>
            <a:r>
              <a:rPr lang="en-US" dirty="0"/>
              <a:t>Open ‘HOM Project’ from the HOM menu.</a:t>
            </a:r>
          </a:p>
          <a:p>
            <a:pPr lvl="0"/>
            <a:r>
              <a:rPr lang="en-US" dirty="0"/>
              <a:t>Click the reload button which will ask the user to select Report file (.</a:t>
            </a:r>
            <a:r>
              <a:rPr lang="en-US" dirty="0" err="1"/>
              <a:t>csv</a:t>
            </a:r>
            <a:r>
              <a:rPr lang="en-US" dirty="0"/>
              <a:t>) which the user wishes to open.</a:t>
            </a:r>
          </a:p>
          <a:p>
            <a:pPr lvl="0"/>
            <a:r>
              <a:rPr lang="en-US" dirty="0"/>
              <a:t>Select the file and click ‘Open’, this will reload all the parameters for computing.</a:t>
            </a:r>
          </a:p>
          <a:p>
            <a:endParaRPr lang="en-US" b="1" i="1" dirty="0"/>
          </a:p>
        </p:txBody>
      </p:sp>
      <p:sp>
        <p:nvSpPr>
          <p:cNvPr id="4" name="Slide Number Placeholder 3"/>
          <p:cNvSpPr>
            <a:spLocks noGrp="1"/>
          </p:cNvSpPr>
          <p:nvPr>
            <p:ph type="sldNum" sz="quarter" idx="12"/>
          </p:nvPr>
        </p:nvSpPr>
        <p:spPr/>
        <p:txBody>
          <a:bodyPr/>
          <a:lstStyle/>
          <a:p>
            <a:fld id="{1A0680BD-411A-464D-8EC1-10F1C72E3BB0}" type="slidenum">
              <a:rPr lang="en-US" smtClean="0"/>
              <a:pPr/>
              <a:t>9</a:t>
            </a:fld>
            <a:endParaRPr lang="en-US"/>
          </a:p>
        </p:txBody>
      </p:sp>
    </p:spTree>
    <p:extLst>
      <p:ext uri="{BB962C8B-B14F-4D97-AF65-F5344CB8AC3E}">
        <p14:creationId xmlns:p14="http://schemas.microsoft.com/office/powerpoint/2010/main" val="1449651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2404</TotalTime>
  <Words>2808</Words>
  <Application>Microsoft Office PowerPoint</Application>
  <PresentationFormat>On-screen Show (4:3)</PresentationFormat>
  <Paragraphs>593</Paragraphs>
  <Slides>44</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5" baseType="lpstr">
      <vt:lpstr>Arial</vt:lpstr>
      <vt:lpstr>Arial Narrow</vt:lpstr>
      <vt:lpstr>Calibri</vt:lpstr>
      <vt:lpstr>Cambria</vt:lpstr>
      <vt:lpstr>Euclid</vt:lpstr>
      <vt:lpstr>Palatino Linotype</vt:lpstr>
      <vt:lpstr>Times New Roman</vt:lpstr>
      <vt:lpstr>Wingdings</vt:lpstr>
      <vt:lpstr>Adjacency</vt:lpstr>
      <vt:lpstr>Document</vt:lpstr>
      <vt:lpstr>Worksheet</vt:lpstr>
      <vt:lpstr>HOM – Project Management Module</vt:lpstr>
      <vt:lpstr>Introduction</vt:lpstr>
      <vt:lpstr>Introduction(2)</vt:lpstr>
      <vt:lpstr>Introduction(3)</vt:lpstr>
      <vt:lpstr>Working in the HOM application</vt:lpstr>
      <vt:lpstr>Introduction to HOM -  Project Management module</vt:lpstr>
      <vt:lpstr>The HOM Project Management Schema</vt:lpstr>
      <vt:lpstr>Parameters Dialog Box </vt:lpstr>
      <vt:lpstr>Parameters Dialog Box </vt:lpstr>
      <vt:lpstr>Project Management - Steps</vt:lpstr>
      <vt:lpstr>Project Management - Steps</vt:lpstr>
      <vt:lpstr>Project Management - Steps</vt:lpstr>
      <vt:lpstr>Project Management - Steps</vt:lpstr>
      <vt:lpstr>Project Management - Steps</vt:lpstr>
      <vt:lpstr>Loading an example </vt:lpstr>
      <vt:lpstr>Loading an example </vt:lpstr>
      <vt:lpstr>Data Set Loaded</vt:lpstr>
      <vt:lpstr>General Instruction on entering data</vt:lpstr>
      <vt:lpstr>Dialog Box Choices</vt:lpstr>
      <vt:lpstr>Output for Example (on pressing compute) </vt:lpstr>
      <vt:lpstr>Output for Example </vt:lpstr>
      <vt:lpstr>Early vs Late Start Gantt Chart</vt:lpstr>
      <vt:lpstr>Drawing the project network</vt:lpstr>
      <vt:lpstr>CPM Crash</vt:lpstr>
      <vt:lpstr>CPM and Crashing</vt:lpstr>
      <vt:lpstr>Example of crashing</vt:lpstr>
      <vt:lpstr>CPM Crash Setting</vt:lpstr>
      <vt:lpstr>CPM Crash Dialog Box</vt:lpstr>
      <vt:lpstr>CPM Crash Output</vt:lpstr>
      <vt:lpstr>Technical aside</vt:lpstr>
      <vt:lpstr>Introduction to PERT</vt:lpstr>
      <vt:lpstr>PowerPoint Presentation</vt:lpstr>
      <vt:lpstr>Why three time durations?</vt:lpstr>
      <vt:lpstr>Draw the network and find critical path</vt:lpstr>
      <vt:lpstr>Calculate the distribution of project completion time</vt:lpstr>
      <vt:lpstr>Normal Approximation</vt:lpstr>
      <vt:lpstr>Normal Approximation</vt:lpstr>
      <vt:lpstr>Loading (PERT) example (same one) </vt:lpstr>
      <vt:lpstr>PERT Data and Dialog Box</vt:lpstr>
      <vt:lpstr>PERT Output</vt:lpstr>
      <vt:lpstr>Simulation</vt:lpstr>
      <vt:lpstr>Simulation Output</vt:lpstr>
      <vt:lpstr>More examples </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Dasari</dc:creator>
  <cp:lastModifiedBy>Seshadri, Sridhar</cp:lastModifiedBy>
  <cp:revision>142</cp:revision>
  <cp:lastPrinted>2016-08-13T12:09:21Z</cp:lastPrinted>
  <dcterms:created xsi:type="dcterms:W3CDTF">2013-06-03T05:44:51Z</dcterms:created>
  <dcterms:modified xsi:type="dcterms:W3CDTF">2021-07-15T02:49:08Z</dcterms:modified>
</cp:coreProperties>
</file>