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09590-C4BC-40CA-931A-980B6B94CA4F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0CA56-32F9-474C-AA96-3EC2A48D6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CA56-32F9-474C-AA96-3EC2A48D67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7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点击鼠标编辑标题文字格式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点击鼠标编辑大纲文字格式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第二个大纲级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第三大纲级别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第四大纲级别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第五大纲级别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第六大纲级别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第七大纲级别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439382E-7D59-43A6-98EE-70B2A32F517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468360" y="2388960"/>
            <a:ext cx="9071640" cy="14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Morpheus </a:t>
            </a:r>
            <a:r>
              <a:rPr lang="zh-CN" sz="4400" b="0" strike="noStrike" spc="-1" dirty="0">
                <a:latin typeface="Arial"/>
              </a:rPr>
              <a:t>调试系统</a:t>
            </a:r>
            <a:r>
              <a:rPr dirty="0"/>
              <a:t/>
            </a:r>
            <a:br>
              <a:rPr dirty="0"/>
            </a:br>
            <a:r>
              <a:rPr lang="zh-CN" sz="4400" b="0" strike="noStrike" spc="-1" dirty="0">
                <a:latin typeface="Arial"/>
              </a:rPr>
              <a:t>简单介绍和讨论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实现方式讨论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6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Morpheus Interface</a:t>
            </a:r>
            <a:r>
              <a:rPr lang="zh-CN" sz="3200" b="0" strike="noStrike" spc="-1">
                <a:latin typeface="Arial"/>
              </a:rPr>
              <a:t>对各组件暴露导出函数、回调函数等接口。负责各个组件之间的沟通。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若所有组件均运行在同一硬件上（如</a:t>
            </a:r>
            <a:r>
              <a:rPr lang="en-US" sz="3200" b="0" strike="noStrike" spc="-1">
                <a:latin typeface="Arial"/>
              </a:rPr>
              <a:t>PC</a:t>
            </a:r>
            <a:r>
              <a:rPr lang="zh-CN" sz="3200" b="0" strike="noStrike" spc="-1">
                <a:latin typeface="Arial"/>
              </a:rPr>
              <a:t>），则对接口的调用将会被一路转发到对应的函数上。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若有部分组件位于上位机上，另一部分位于下位机上，</a:t>
            </a:r>
            <a:r>
              <a:rPr lang="en-US" sz="3200" b="0" strike="noStrike" spc="-1">
                <a:latin typeface="Arial"/>
              </a:rPr>
              <a:t>Interface</a:t>
            </a:r>
            <a:r>
              <a:rPr lang="zh-CN" sz="3200" b="0" strike="noStrike" spc="-1">
                <a:latin typeface="Arial"/>
              </a:rPr>
              <a:t>负责将接口调用翻译成具体的通信信令（如</a:t>
            </a:r>
            <a:r>
              <a:rPr lang="en-US" sz="3200" b="0" strike="noStrike" spc="-1">
                <a:latin typeface="Arial"/>
              </a:rPr>
              <a:t>NSVF-Binary</a:t>
            </a:r>
            <a:r>
              <a:rPr lang="zh-CN" sz="3200" b="0" strike="noStrike" spc="-1">
                <a:latin typeface="Arial"/>
              </a:rPr>
              <a:t>、</a:t>
            </a:r>
            <a:r>
              <a:rPr lang="en-US" sz="3200" b="0" strike="noStrike" spc="-1">
                <a:latin typeface="Arial"/>
              </a:rPr>
              <a:t>RVDIL-Binary</a:t>
            </a:r>
            <a:r>
              <a:rPr lang="zh-CN" sz="3200" b="0" strike="noStrike" spc="-1">
                <a:latin typeface="Arial"/>
              </a:rPr>
              <a:t>等信令）。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需求讨论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对成本控制的要求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对多核支持的力度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对高级功能（如</a:t>
            </a:r>
            <a:r>
              <a:rPr lang="en-US" sz="3200" b="0" strike="noStrike" spc="-1">
                <a:latin typeface="Arial"/>
              </a:rPr>
              <a:t>Flash</a:t>
            </a:r>
            <a:r>
              <a:rPr lang="zh-CN" sz="3200" b="0" strike="noStrike" spc="-1">
                <a:latin typeface="Arial"/>
              </a:rPr>
              <a:t>断点，</a:t>
            </a:r>
            <a:r>
              <a:rPr lang="en-US" sz="3200" b="0" strike="noStrike" spc="-1">
                <a:latin typeface="Arial"/>
              </a:rPr>
              <a:t>Semihosting</a:t>
            </a:r>
            <a:r>
              <a:rPr lang="zh-CN" sz="3200" b="0" strike="noStrike" spc="-1">
                <a:latin typeface="Arial"/>
              </a:rPr>
              <a:t>等）的支持力度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对</a:t>
            </a:r>
            <a:r>
              <a:rPr lang="en-US" sz="3200" b="0" strike="noStrike" spc="-1">
                <a:latin typeface="Arial"/>
              </a:rPr>
              <a:t>JTAG-VPI</a:t>
            </a:r>
            <a:r>
              <a:rPr lang="zh-CN" sz="3200" b="0" strike="noStrike" spc="-1">
                <a:latin typeface="Arial"/>
              </a:rPr>
              <a:t>联仿的支持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对外部程序通用</a:t>
            </a:r>
            <a:r>
              <a:rPr lang="en-US" sz="3200" b="0" strike="noStrike" spc="-1">
                <a:latin typeface="Arial"/>
              </a:rPr>
              <a:t>JTAG</a:t>
            </a:r>
            <a:r>
              <a:rPr lang="zh-CN" sz="3200" b="0" strike="noStrike" spc="-1">
                <a:latin typeface="Arial"/>
              </a:rPr>
              <a:t>接口的支持，如对</a:t>
            </a:r>
            <a:r>
              <a:rPr lang="en-US" sz="3200" b="0" strike="noStrike" spc="-1">
                <a:latin typeface="Arial"/>
              </a:rPr>
              <a:t>FPGA</a:t>
            </a:r>
            <a:r>
              <a:rPr lang="zh-CN" sz="3200" b="0" strike="noStrike" spc="-1">
                <a:latin typeface="Arial"/>
              </a:rPr>
              <a:t>配置等。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Roadmap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2022.1 – </a:t>
            </a:r>
            <a:r>
              <a:rPr lang="zh-CN" sz="3200" b="0" strike="noStrike" spc="-1">
                <a:latin typeface="Arial"/>
              </a:rPr>
              <a:t>制定</a:t>
            </a:r>
            <a:r>
              <a:rPr lang="en-US" sz="3200" b="0" strike="noStrike" spc="-1">
                <a:latin typeface="Arial"/>
              </a:rPr>
              <a:t>Interface</a:t>
            </a:r>
            <a:r>
              <a:rPr lang="zh-CN" sz="3200" b="0" strike="noStrike" spc="-1">
                <a:latin typeface="Arial"/>
              </a:rPr>
              <a:t>的接口文档规范、</a:t>
            </a:r>
            <a:r>
              <a:rPr lang="en-US" sz="3200" b="0" strike="noStrike" spc="-1">
                <a:latin typeface="Arial"/>
              </a:rPr>
              <a:t>Semihosting</a:t>
            </a:r>
            <a:r>
              <a:rPr lang="zh-CN" sz="3200" b="0" strike="noStrike" spc="-1">
                <a:latin typeface="Arial"/>
              </a:rPr>
              <a:t>规范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2022.2 – </a:t>
            </a:r>
            <a:r>
              <a:rPr lang="zh-CN" sz="3200" b="0" strike="noStrike" spc="-1">
                <a:latin typeface="Arial"/>
              </a:rPr>
              <a:t>选型评估硬件</a:t>
            </a:r>
            <a:r>
              <a:rPr lang="en-US" sz="3200" b="0" strike="noStrike" spc="-1">
                <a:latin typeface="Arial"/>
              </a:rPr>
              <a:t>&amp;</a:t>
            </a:r>
            <a:r>
              <a:rPr lang="zh-CN" sz="3200" b="0" strike="noStrike" spc="-1">
                <a:latin typeface="Arial"/>
              </a:rPr>
              <a:t>传输协议打通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2022.3 – Bring up RISC-V DM</a:t>
            </a:r>
            <a:r>
              <a:rPr lang="zh-CN" sz="3200" b="0" strike="noStrike" spc="-1">
                <a:latin typeface="Arial"/>
              </a:rPr>
              <a:t>通路</a:t>
            </a:r>
            <a:r>
              <a:rPr lang="en-US" sz="3200" b="0" strike="noStrike" spc="-1">
                <a:latin typeface="Arial"/>
              </a:rPr>
              <a:t>&amp;</a:t>
            </a:r>
            <a:r>
              <a:rPr lang="zh-CN" sz="3200" b="0" strike="noStrike" spc="-1">
                <a:latin typeface="Arial"/>
              </a:rPr>
              <a:t>打通单核调试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2022.4 – </a:t>
            </a:r>
            <a:r>
              <a:rPr lang="zh-CN" sz="3200" b="0" strike="noStrike" spc="-1">
                <a:latin typeface="Arial"/>
              </a:rPr>
              <a:t>开始着手</a:t>
            </a:r>
            <a:r>
              <a:rPr lang="en-US" sz="3200" b="0" strike="noStrike" spc="-1">
                <a:latin typeface="Arial"/>
              </a:rPr>
              <a:t>RISC-V SMP</a:t>
            </a:r>
            <a:r>
              <a:rPr lang="zh-CN" sz="3200" b="0" strike="noStrike" spc="-1">
                <a:latin typeface="Arial"/>
              </a:rPr>
              <a:t>调试优化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TBD - </a:t>
            </a:r>
            <a:r>
              <a:rPr lang="zh-CN" sz="3200" b="0" strike="noStrike" spc="-1">
                <a:latin typeface="Arial"/>
              </a:rPr>
              <a:t>着手</a:t>
            </a:r>
            <a:r>
              <a:rPr lang="en-US" sz="3200" b="0" strike="noStrike" spc="-1">
                <a:latin typeface="Arial"/>
              </a:rPr>
              <a:t>Trace</a:t>
            </a:r>
            <a:r>
              <a:rPr lang="zh-CN" sz="3200" b="0" strike="noStrike" spc="-1">
                <a:latin typeface="Arial"/>
              </a:rPr>
              <a:t>硬件选型与设计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组成框图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2880000" y="1170360"/>
            <a:ext cx="4140000" cy="416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组成框图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5" name="图片 44"/>
          <p:cNvPicPr/>
          <p:nvPr/>
        </p:nvPicPr>
        <p:blipFill>
          <a:blip r:embed="rId2"/>
          <a:stretch/>
        </p:blipFill>
        <p:spPr>
          <a:xfrm>
            <a:off x="180000" y="1080000"/>
            <a:ext cx="4140000" cy="4164840"/>
          </a:xfrm>
          <a:prstGeom prst="rect">
            <a:avLst/>
          </a:prstGeom>
          <a:ln w="0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4464000" y="1172520"/>
            <a:ext cx="5256000" cy="34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8500"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该调试器系统设计上，前端、</a:t>
            </a:r>
            <a:r>
              <a:rPr lang="en-US" sz="1800" b="0" strike="noStrike" spc="-1">
                <a:latin typeface="Arial"/>
              </a:rPr>
              <a:t>RISC-V</a:t>
            </a:r>
            <a:r>
              <a:rPr lang="zh-CN" sz="1800" b="0" strike="noStrike" spc="-1">
                <a:latin typeface="Arial"/>
              </a:rPr>
              <a:t>调试协议、传输后端协议互相分离。在引入新的传输协议，如</a:t>
            </a:r>
            <a:r>
              <a:rPr lang="en-US" sz="1800" b="0" strike="noStrike" spc="-1">
                <a:latin typeface="Arial"/>
              </a:rPr>
              <a:t>APB-DP</a:t>
            </a:r>
            <a:r>
              <a:rPr lang="zh-CN" sz="1800" b="0" strike="noStrike" spc="-1">
                <a:latin typeface="Arial"/>
              </a:rPr>
              <a:t>、</a:t>
            </a:r>
            <a:r>
              <a:rPr lang="en-US" sz="1800" b="0" strike="noStrike" spc="-1">
                <a:latin typeface="Arial"/>
              </a:rPr>
              <a:t>NucleiWire</a:t>
            </a:r>
            <a:r>
              <a:rPr lang="zh-CN" sz="1800" b="0" strike="noStrike" spc="-1">
                <a:latin typeface="Arial"/>
              </a:rPr>
              <a:t>乃至于基于桩函数</a:t>
            </a:r>
            <a:r>
              <a:rPr lang="en-US" sz="1800" b="0" strike="noStrike" spc="-1">
                <a:latin typeface="Arial"/>
              </a:rPr>
              <a:t>-OpenSBI</a:t>
            </a:r>
            <a:r>
              <a:rPr lang="zh-CN" sz="1800" b="0" strike="noStrike" spc="-1">
                <a:latin typeface="Arial"/>
              </a:rPr>
              <a:t>的软调试系统仍不需要对系统做大规模的变更。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Morpheus Interface</a:t>
            </a:r>
            <a:r>
              <a:rPr lang="zh-CN" sz="1800" b="0" strike="noStrike" spc="-1">
                <a:latin typeface="Arial"/>
              </a:rPr>
              <a:t>负责调试系统中各个组件的互联互通。并完成软硬件之间的交互。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自</a:t>
            </a:r>
            <a:r>
              <a:rPr lang="en-US" sz="1800" b="0" strike="noStrike" spc="-1">
                <a:latin typeface="Arial"/>
              </a:rPr>
              <a:t>Morpheus Backend</a:t>
            </a:r>
            <a:r>
              <a:rPr lang="zh-CN" sz="1800" b="0" strike="noStrike" spc="-1">
                <a:latin typeface="Arial"/>
              </a:rPr>
              <a:t>以下的组件，皆可运行在硬件调试器或</a:t>
            </a:r>
            <a:r>
              <a:rPr lang="en-US" sz="1800" b="0" strike="noStrike" spc="-1">
                <a:latin typeface="Arial"/>
              </a:rPr>
              <a:t>PC</a:t>
            </a:r>
            <a:r>
              <a:rPr lang="zh-CN" sz="1800" b="0" strike="noStrike" spc="-1">
                <a:latin typeface="Arial"/>
              </a:rPr>
              <a:t>机上。因此，在编写代码的时候需要格外注意。其中</a:t>
            </a:r>
            <a:r>
              <a:rPr lang="en-US" sz="1800" b="0" strike="noStrike" spc="-1">
                <a:latin typeface="Arial"/>
              </a:rPr>
              <a:t>Backend</a:t>
            </a:r>
            <a:r>
              <a:rPr lang="zh-CN" sz="1800" b="0" strike="noStrike" spc="-1">
                <a:latin typeface="Arial"/>
              </a:rPr>
              <a:t>、</a:t>
            </a:r>
            <a:r>
              <a:rPr lang="en-US" sz="1800" b="0" strike="noStrike" spc="-1">
                <a:latin typeface="Arial"/>
              </a:rPr>
              <a:t>Interface</a:t>
            </a:r>
            <a:r>
              <a:rPr lang="zh-CN" sz="1800" b="0" strike="noStrike" spc="-1">
                <a:latin typeface="Arial"/>
              </a:rPr>
              <a:t>、</a:t>
            </a:r>
            <a:r>
              <a:rPr lang="en-US" sz="1800" b="0" strike="noStrike" spc="-1">
                <a:latin typeface="Arial"/>
              </a:rPr>
              <a:t>Transport Backend</a:t>
            </a:r>
            <a:r>
              <a:rPr lang="zh-CN" sz="1800" b="0" strike="noStrike" spc="-1">
                <a:latin typeface="Arial"/>
              </a:rPr>
              <a:t>组成了独立的</a:t>
            </a:r>
            <a:r>
              <a:rPr lang="en-US" sz="1800" b="0" strike="noStrike" spc="-1">
                <a:latin typeface="Arial"/>
              </a:rPr>
              <a:t>RISC-V</a:t>
            </a:r>
            <a:r>
              <a:rPr lang="zh-CN" sz="1800" b="0" strike="noStrike" spc="-1">
                <a:latin typeface="Arial"/>
              </a:rPr>
              <a:t>调试系统。可被离线编程器、</a:t>
            </a:r>
            <a:r>
              <a:rPr lang="en-US" sz="1800" b="0" strike="noStrike" spc="-1">
                <a:latin typeface="Arial"/>
              </a:rPr>
              <a:t>ATE</a:t>
            </a:r>
            <a:r>
              <a:rPr lang="zh-CN" sz="1800" b="0" strike="noStrike" spc="-1">
                <a:latin typeface="Arial"/>
              </a:rPr>
              <a:t>等设备使用。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组成框图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68360" y="1211760"/>
            <a:ext cx="4931640" cy="400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在资源限制的嵌入式系统中的系统组成框图。其中，用户程序可使用前端导出的各种函数，对目标进行控制。并消除了传输的仲裁器。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9" name="图片 48"/>
          <p:cNvPicPr/>
          <p:nvPr/>
        </p:nvPicPr>
        <p:blipFill>
          <a:blip r:embed="rId2"/>
          <a:stretch/>
        </p:blipFill>
        <p:spPr>
          <a:xfrm>
            <a:off x="390600" y="1380600"/>
            <a:ext cx="4289400" cy="347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各组件的硬件资源限制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>
                <a:latin typeface="Arial"/>
              </a:rPr>
              <a:t>非</a:t>
            </a:r>
            <a:r>
              <a:rPr lang="en-US" sz="1600" b="0" strike="noStrike" spc="-1">
                <a:latin typeface="Arial"/>
              </a:rPr>
              <a:t>PC</a:t>
            </a:r>
            <a:r>
              <a:rPr lang="zh-CN" sz="1600" b="0" strike="noStrike" spc="-1">
                <a:latin typeface="Arial"/>
              </a:rPr>
              <a:t>端执行的组件，以</a:t>
            </a:r>
            <a:r>
              <a:rPr lang="en-US" sz="1600" b="0" strike="noStrike" spc="-1">
                <a:latin typeface="Arial"/>
              </a:rPr>
              <a:t>4-8KB</a:t>
            </a:r>
            <a:r>
              <a:rPr lang="zh-CN" sz="1600" b="0" strike="noStrike" spc="-1">
                <a:latin typeface="Arial"/>
              </a:rPr>
              <a:t>内存、</a:t>
            </a:r>
            <a:r>
              <a:rPr lang="en-US" sz="1600" b="0" strike="noStrike" spc="-1">
                <a:latin typeface="Arial"/>
              </a:rPr>
              <a:t>32KB SRAM</a:t>
            </a:r>
            <a:r>
              <a:rPr lang="zh-CN" sz="1600" b="0" strike="noStrike" spc="-1">
                <a:latin typeface="Arial"/>
              </a:rPr>
              <a:t>、无动态内存管理的硬件规格，作为其开发的资源限制。</a:t>
            </a:r>
            <a:endParaRPr lang="en-US" sz="16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PC</a:t>
            </a:r>
            <a:r>
              <a:rPr lang="zh-CN" sz="1600" b="0" strike="noStrike" spc="-1">
                <a:latin typeface="Arial"/>
              </a:rPr>
              <a:t>端执行的组件，以一般古旧</a:t>
            </a:r>
            <a:r>
              <a:rPr lang="en-US" sz="1600" b="0" strike="noStrike" spc="-1">
                <a:latin typeface="Arial"/>
              </a:rPr>
              <a:t>PC</a:t>
            </a:r>
            <a:r>
              <a:rPr lang="zh-CN" sz="1600" b="0" strike="noStrike" spc="-1">
                <a:latin typeface="Arial"/>
              </a:rPr>
              <a:t>的资源（单核 </a:t>
            </a:r>
            <a:r>
              <a:rPr lang="en-US" sz="1600" b="0" strike="noStrike" spc="-1">
                <a:latin typeface="Arial"/>
              </a:rPr>
              <a:t>512M</a:t>
            </a:r>
            <a:r>
              <a:rPr lang="zh-CN" sz="1600" b="0" strike="noStrike" spc="-1">
                <a:latin typeface="Arial"/>
              </a:rPr>
              <a:t>内存）作为其资源限制。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硬件选型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 dirty="0">
                <a:latin typeface="Arial"/>
              </a:rPr>
              <a:t>初代交互式调试</a:t>
            </a:r>
            <a:r>
              <a:rPr lang="zh-CN" sz="1600" b="0" strike="noStrike" spc="-1" dirty="0" smtClean="0">
                <a:latin typeface="Arial"/>
              </a:rPr>
              <a:t>硬件</a:t>
            </a:r>
            <a:r>
              <a:rPr lang="zh-CN" altLang="en-US" sz="1600" b="0" strike="noStrike" spc="-1" dirty="0" smtClean="0">
                <a:latin typeface="Arial"/>
              </a:rPr>
              <a:t>基于</a:t>
            </a:r>
            <a:r>
              <a:rPr lang="en-US" altLang="zh-CN" sz="1600" b="0" strike="noStrike" spc="-1" dirty="0" smtClean="0">
                <a:latin typeface="Arial"/>
              </a:rPr>
              <a:t>Cypress/FTDI</a:t>
            </a:r>
            <a:r>
              <a:rPr lang="zh-CN" altLang="en-US" sz="1600" b="0" strike="noStrike" spc="-1" dirty="0" smtClean="0">
                <a:latin typeface="Arial"/>
              </a:rPr>
              <a:t>现有调试器方案简单实现，作为过渡方案。后续推新基于</a:t>
            </a:r>
            <a:r>
              <a:rPr lang="en-US" altLang="zh-CN" sz="1600" b="0" strike="noStrike" spc="-1" dirty="0" err="1" smtClean="0">
                <a:latin typeface="Arial"/>
              </a:rPr>
              <a:t>SecFPGA</a:t>
            </a:r>
            <a:r>
              <a:rPr lang="en-US" altLang="zh-CN" sz="1600" b="0" strike="noStrike" spc="-1" dirty="0" smtClean="0">
                <a:latin typeface="Arial"/>
              </a:rPr>
              <a:t>/ELF2+USB PHY</a:t>
            </a:r>
            <a:r>
              <a:rPr lang="zh-CN" altLang="en-US" sz="1600" b="0" strike="noStrike" spc="-1" dirty="0" smtClean="0">
                <a:latin typeface="Arial"/>
              </a:rPr>
              <a:t>的高速调试方案。</a:t>
            </a:r>
            <a:endParaRPr lang="en-US" altLang="zh-CN" sz="16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smtClean="0">
                <a:latin typeface="Arial"/>
              </a:rPr>
              <a:t>Trace</a:t>
            </a:r>
            <a:r>
              <a:rPr lang="zh-CN" sz="1600" b="0" strike="noStrike" spc="-1" dirty="0">
                <a:latin typeface="Arial"/>
              </a:rPr>
              <a:t>调试硬件</a:t>
            </a:r>
            <a:r>
              <a:rPr lang="zh-CN" sz="1600" b="0" strike="noStrike" spc="-1" dirty="0" smtClean="0">
                <a:latin typeface="Arial"/>
              </a:rPr>
              <a:t>基于</a:t>
            </a:r>
            <a:r>
              <a:rPr lang="en-US" sz="1600" b="0" strike="noStrike" spc="-1" dirty="0" smtClean="0">
                <a:latin typeface="Arial"/>
              </a:rPr>
              <a:t>FPGA</a:t>
            </a:r>
            <a:r>
              <a:rPr lang="zh-CN" sz="1600" b="0" strike="noStrike" spc="-1" dirty="0" smtClean="0">
                <a:latin typeface="Arial"/>
              </a:rPr>
              <a:t>与</a:t>
            </a:r>
            <a:r>
              <a:rPr lang="en-US" sz="1600" b="0" strike="noStrike" spc="-1" dirty="0" smtClean="0">
                <a:latin typeface="Arial"/>
              </a:rPr>
              <a:t>USB3.0</a:t>
            </a:r>
            <a:r>
              <a:rPr lang="zh-CN" sz="1600" b="0" strike="noStrike" spc="-1" dirty="0" smtClean="0">
                <a:latin typeface="Arial"/>
              </a:rPr>
              <a:t>单片机</a:t>
            </a:r>
            <a:r>
              <a:rPr lang="zh-CN" sz="1600" b="0" strike="noStrike" spc="-1" dirty="0">
                <a:latin typeface="Arial"/>
              </a:rPr>
              <a:t>进行开发。计划启动时间待定。</a:t>
            </a:r>
            <a:endParaRPr lang="en-US" sz="16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 dirty="0">
                <a:latin typeface="Arial"/>
              </a:rPr>
              <a:t>初代离线编程器同样基于交互式调试硬件设计，仅加入屏幕、</a:t>
            </a:r>
            <a:r>
              <a:rPr lang="en-US" sz="1600" b="0" strike="noStrike" spc="-1" dirty="0">
                <a:latin typeface="Arial"/>
              </a:rPr>
              <a:t>SDIO</a:t>
            </a:r>
            <a:r>
              <a:rPr lang="zh-CN" sz="1600" b="0" strike="noStrike" spc="-1" dirty="0">
                <a:latin typeface="Arial"/>
              </a:rPr>
              <a:t>接口和</a:t>
            </a:r>
            <a:r>
              <a:rPr lang="en-US" sz="1600" b="0" strike="noStrike" spc="-1" dirty="0">
                <a:latin typeface="Arial"/>
              </a:rPr>
              <a:t>PASS-FAIL</a:t>
            </a:r>
            <a:r>
              <a:rPr lang="zh-CN" sz="1600" b="0" strike="noStrike" spc="-1" dirty="0">
                <a:latin typeface="Arial"/>
              </a:rPr>
              <a:t>接口，用于连接程序存储器、</a:t>
            </a:r>
            <a:r>
              <a:rPr lang="en-US" sz="1600" b="0" strike="noStrike" spc="-1" dirty="0">
                <a:latin typeface="Arial"/>
              </a:rPr>
              <a:t>ATE</a:t>
            </a:r>
            <a:r>
              <a:rPr lang="zh-CN" sz="1600" b="0" strike="noStrike" spc="-1" dirty="0">
                <a:latin typeface="Arial"/>
              </a:rPr>
              <a:t>设备等。计划启动时间待定</a:t>
            </a:r>
            <a:r>
              <a:rPr lang="zh-CN" sz="1600" b="0" strike="noStrike" spc="-1" dirty="0" smtClean="0">
                <a:latin typeface="Arial"/>
              </a:rPr>
              <a:t>。</a:t>
            </a:r>
            <a:endParaRPr lang="en-US" altLang="zh-CN" sz="1600" b="0" strike="noStrike" spc="-1" dirty="0" smtClean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初代交互式调试器硬件特性（草案）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USB 2.0 Full speed/USB 2.0 High speed</a:t>
            </a:r>
            <a:r>
              <a:rPr lang="zh-CN" sz="2000" b="0" strike="noStrike" spc="-1" dirty="0">
                <a:latin typeface="Arial"/>
              </a:rPr>
              <a:t>接口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 dirty="0" smtClean="0">
                <a:latin typeface="Arial"/>
              </a:rPr>
              <a:t>支持</a:t>
            </a:r>
            <a:r>
              <a:rPr lang="en-US" sz="2000" b="0" strike="noStrike" spc="-1" dirty="0" smtClean="0">
                <a:latin typeface="Arial"/>
              </a:rPr>
              <a:t>20-pin</a:t>
            </a:r>
            <a:r>
              <a:rPr lang="zh-CN" sz="2000" b="0" strike="noStrike" spc="-1" dirty="0">
                <a:latin typeface="Arial"/>
              </a:rPr>
              <a:t>标准</a:t>
            </a:r>
            <a:r>
              <a:rPr lang="en-US" sz="2000" b="0" strike="noStrike" spc="-1" dirty="0">
                <a:latin typeface="Arial"/>
              </a:rPr>
              <a:t>JTAG</a:t>
            </a:r>
            <a:r>
              <a:rPr lang="zh-CN" sz="2000" b="0" strike="noStrike" spc="-1" dirty="0">
                <a:latin typeface="Arial"/>
              </a:rPr>
              <a:t>接口，提供</a:t>
            </a:r>
            <a:r>
              <a:rPr lang="en-US" sz="2000" b="0" strike="noStrike" spc="-1" dirty="0">
                <a:latin typeface="Arial"/>
              </a:rPr>
              <a:t>4pin cJTAG-Lite</a:t>
            </a:r>
            <a:r>
              <a:rPr lang="zh-CN" sz="2000" b="0" strike="noStrike" spc="-1" dirty="0">
                <a:latin typeface="Arial"/>
              </a:rPr>
              <a:t>接口。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 dirty="0">
                <a:latin typeface="Arial"/>
              </a:rPr>
              <a:t>支持</a:t>
            </a:r>
            <a:r>
              <a:rPr lang="en-US" sz="2000" b="0" strike="noStrike" spc="-1" dirty="0">
                <a:latin typeface="Arial"/>
              </a:rPr>
              <a:t>* </a:t>
            </a:r>
            <a:r>
              <a:rPr lang="zh-CN" sz="2000" b="0" strike="noStrike" spc="-1" dirty="0">
                <a:latin typeface="Arial"/>
              </a:rPr>
              <a:t>对目标板</a:t>
            </a:r>
            <a:r>
              <a:rPr lang="en-US" sz="2000" b="0" strike="noStrike" spc="-1" dirty="0">
                <a:latin typeface="Arial"/>
              </a:rPr>
              <a:t>3.3V</a:t>
            </a:r>
            <a:r>
              <a:rPr lang="zh-CN" sz="2000" b="0" strike="noStrike" spc="-1" dirty="0">
                <a:latin typeface="Arial"/>
              </a:rPr>
              <a:t>供电。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 dirty="0">
                <a:latin typeface="Arial"/>
              </a:rPr>
              <a:t>支持目标板</a:t>
            </a:r>
            <a:r>
              <a:rPr lang="en-US" sz="2000" b="0" strike="noStrike" spc="-1" dirty="0">
                <a:latin typeface="Arial"/>
              </a:rPr>
              <a:t>IO</a:t>
            </a:r>
            <a:r>
              <a:rPr lang="zh-CN" sz="2000" b="0" strike="noStrike" spc="-1" dirty="0">
                <a:latin typeface="Arial"/>
              </a:rPr>
              <a:t>电压</a:t>
            </a:r>
            <a:r>
              <a:rPr lang="en-US" sz="2000" b="0" strike="noStrike" spc="-1" dirty="0">
                <a:latin typeface="Arial"/>
              </a:rPr>
              <a:t>1.2-3.6V</a:t>
            </a:r>
            <a:r>
              <a:rPr lang="zh-CN" sz="2000" b="0" strike="noStrike" spc="-1" dirty="0">
                <a:latin typeface="Arial"/>
              </a:rPr>
              <a:t>，支持目标板电压测量。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 dirty="0">
                <a:latin typeface="Arial"/>
              </a:rPr>
              <a:t>支持</a:t>
            </a:r>
            <a:r>
              <a:rPr lang="en-US" sz="2000" b="0" strike="noStrike" spc="-1" dirty="0">
                <a:latin typeface="Arial"/>
              </a:rPr>
              <a:t>* </a:t>
            </a:r>
            <a:r>
              <a:rPr lang="zh-CN" sz="2000" b="0" strike="noStrike" spc="-1" dirty="0">
                <a:latin typeface="Arial"/>
              </a:rPr>
              <a:t>内部自供</a:t>
            </a:r>
            <a:r>
              <a:rPr lang="en-US" sz="2000" b="0" strike="noStrike" spc="-1" dirty="0">
                <a:latin typeface="Arial"/>
              </a:rPr>
              <a:t>IO</a:t>
            </a:r>
            <a:r>
              <a:rPr lang="zh-CN" sz="2000" b="0" strike="noStrike" spc="-1" dirty="0">
                <a:latin typeface="Arial"/>
              </a:rPr>
              <a:t>缓冲器电源，电压</a:t>
            </a:r>
            <a:r>
              <a:rPr lang="en-US" sz="2000" b="0" strike="noStrike" spc="-1" dirty="0">
                <a:latin typeface="Arial"/>
              </a:rPr>
              <a:t>1.2-3.6V</a:t>
            </a:r>
            <a:r>
              <a:rPr lang="zh-CN" sz="2000" b="0" strike="noStrike" spc="-1" dirty="0">
                <a:latin typeface="Arial"/>
              </a:rPr>
              <a:t>可软件调节。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 dirty="0">
                <a:latin typeface="Arial"/>
              </a:rPr>
              <a:t>支持</a:t>
            </a:r>
            <a:r>
              <a:rPr lang="en-US" sz="2000" b="0" strike="noStrike" spc="-1" dirty="0">
                <a:latin typeface="Arial"/>
              </a:rPr>
              <a:t>USB</a:t>
            </a:r>
            <a:r>
              <a:rPr lang="zh-CN" sz="2000" b="0" strike="noStrike" spc="-1" dirty="0">
                <a:latin typeface="Arial"/>
              </a:rPr>
              <a:t>转串口（不支持硬件流控），波特率</a:t>
            </a:r>
            <a:r>
              <a:rPr lang="en-US" sz="2000" b="0" strike="noStrike" spc="-1" dirty="0">
                <a:latin typeface="Arial"/>
              </a:rPr>
              <a:t>75bps-3Mbps</a:t>
            </a:r>
            <a:r>
              <a:rPr lang="zh-CN" sz="2000" b="0" strike="noStrike" spc="-1" dirty="0">
                <a:latin typeface="Arial"/>
              </a:rPr>
              <a:t>。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 dirty="0">
                <a:latin typeface="Arial"/>
              </a:rPr>
              <a:t>使用</a:t>
            </a:r>
            <a:r>
              <a:rPr lang="en-US" sz="2000" b="0" strike="noStrike" spc="-1" dirty="0">
                <a:latin typeface="Arial"/>
              </a:rPr>
              <a:t>USB-A</a:t>
            </a:r>
            <a:r>
              <a:rPr lang="zh-CN" sz="2000" b="0" strike="noStrike" spc="-1" dirty="0">
                <a:latin typeface="Arial"/>
              </a:rPr>
              <a:t>（</a:t>
            </a:r>
            <a:r>
              <a:rPr lang="en-US" sz="2000" b="0" strike="noStrike" spc="-1" dirty="0">
                <a:latin typeface="Arial"/>
              </a:rPr>
              <a:t>Lite</a:t>
            </a:r>
            <a:r>
              <a:rPr lang="zh-CN" sz="2000" b="0" strike="noStrike" spc="-1" dirty="0">
                <a:latin typeface="Arial"/>
              </a:rPr>
              <a:t>版）或</a:t>
            </a:r>
            <a:r>
              <a:rPr lang="en-US" sz="2000" b="0" strike="noStrike" spc="-1" dirty="0">
                <a:latin typeface="Arial"/>
              </a:rPr>
              <a:t>USB-C</a:t>
            </a:r>
            <a:r>
              <a:rPr lang="zh-CN" sz="2000" b="0" strike="noStrike" spc="-1" dirty="0">
                <a:latin typeface="Arial"/>
              </a:rPr>
              <a:t>（全功能版）与主机连接。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* - </a:t>
            </a:r>
            <a:r>
              <a:rPr lang="zh-CN" sz="2000" b="0" strike="noStrike" spc="-1" dirty="0">
                <a:latin typeface="Arial"/>
              </a:rPr>
              <a:t>该功能有烧板危险，尚待讨论。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软硬件间通讯接口</a:t>
            </a:r>
            <a:r>
              <a:rPr lang="en-US" sz="4400" b="0" strike="noStrike" spc="-1">
                <a:latin typeface="Arial"/>
              </a:rPr>
              <a:t>	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 dirty="0">
                <a:latin typeface="Arial"/>
              </a:rPr>
              <a:t>初代下位机与上位机之间使用</a:t>
            </a:r>
            <a:r>
              <a:rPr lang="en-US" sz="1600" b="0" strike="noStrike" spc="-1" dirty="0">
                <a:latin typeface="Arial"/>
              </a:rPr>
              <a:t>USB</a:t>
            </a:r>
            <a:r>
              <a:rPr lang="zh-CN" sz="1600" b="0" strike="noStrike" spc="-1" dirty="0">
                <a:latin typeface="Arial"/>
              </a:rPr>
              <a:t>作为通讯接口。</a:t>
            </a:r>
            <a:endParaRPr lang="en-US" sz="16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 dirty="0">
                <a:latin typeface="Arial"/>
              </a:rPr>
              <a:t>端口声明为</a:t>
            </a:r>
            <a:r>
              <a:rPr lang="en-US" sz="1600" b="0" strike="noStrike" spc="-1" dirty="0">
                <a:latin typeface="Arial"/>
              </a:rPr>
              <a:t>Custom(Vendor Specific)</a:t>
            </a:r>
            <a:r>
              <a:rPr lang="zh-CN" sz="1600" b="0" strike="noStrike" spc="-1" dirty="0">
                <a:latin typeface="Arial"/>
              </a:rPr>
              <a:t>传输协议，应用类似</a:t>
            </a:r>
            <a:r>
              <a:rPr lang="en-US" sz="1600" b="0" strike="noStrike" spc="-1" dirty="0">
                <a:latin typeface="Arial"/>
              </a:rPr>
              <a:t>CDC-ACM</a:t>
            </a:r>
            <a:r>
              <a:rPr lang="zh-CN" sz="1600" b="0" strike="noStrike" spc="-1" dirty="0">
                <a:latin typeface="Arial"/>
              </a:rPr>
              <a:t>协议的</a:t>
            </a:r>
            <a:r>
              <a:rPr lang="en-US" sz="1600" b="0" strike="noStrike" spc="-1" dirty="0">
                <a:latin typeface="Arial"/>
              </a:rPr>
              <a:t>Bulk</a:t>
            </a:r>
            <a:r>
              <a:rPr lang="zh-CN" sz="1600" b="0" strike="noStrike" spc="-1" dirty="0">
                <a:latin typeface="Arial"/>
              </a:rPr>
              <a:t>传输类型，流式的传输控制信令及数据（专有的虚拟串口）。</a:t>
            </a:r>
            <a:endParaRPr lang="en-US" sz="16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 dirty="0">
                <a:latin typeface="Arial"/>
              </a:rPr>
              <a:t>允许设备声明为</a:t>
            </a:r>
            <a:r>
              <a:rPr lang="en-US" sz="1600" b="0" strike="noStrike" spc="-1" dirty="0">
                <a:latin typeface="Arial"/>
              </a:rPr>
              <a:t>Composite</a:t>
            </a:r>
            <a:r>
              <a:rPr lang="zh-CN" sz="1600" b="0" strike="noStrike" spc="-1" dirty="0">
                <a:latin typeface="Arial"/>
              </a:rPr>
              <a:t>设备，支持集成串口、调试器在一个调试器硬件上。</a:t>
            </a:r>
            <a:endParaRPr lang="en-US" sz="16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600" b="0" strike="noStrike" spc="-1" dirty="0">
                <a:latin typeface="Arial"/>
              </a:rPr>
              <a:t>驱动方面需要下位机固件支持</a:t>
            </a:r>
            <a:r>
              <a:rPr lang="en-US" sz="1600" b="0" strike="noStrike" spc="-1" dirty="0" err="1">
                <a:latin typeface="Arial"/>
              </a:rPr>
              <a:t>WinUSB</a:t>
            </a:r>
            <a:r>
              <a:rPr lang="en-US" sz="1600" b="0" strike="noStrike" spc="-1" dirty="0">
                <a:latin typeface="Arial"/>
              </a:rPr>
              <a:t> Signature</a:t>
            </a:r>
            <a:r>
              <a:rPr lang="zh-CN" sz="1600" b="0" strike="noStrike" spc="-1" dirty="0">
                <a:latin typeface="Arial"/>
              </a:rPr>
              <a:t>，使得</a:t>
            </a:r>
            <a:r>
              <a:rPr lang="en-US" sz="1600" b="0" strike="noStrike" spc="-1" dirty="0">
                <a:latin typeface="Arial"/>
              </a:rPr>
              <a:t>Windows 10</a:t>
            </a:r>
            <a:r>
              <a:rPr lang="zh-CN" sz="1600" b="0" strike="noStrike" spc="-1" dirty="0">
                <a:latin typeface="Arial"/>
              </a:rPr>
              <a:t>以上的系统能够自动安装驱动</a:t>
            </a:r>
            <a:r>
              <a:rPr lang="zh-CN" sz="1600" b="0" strike="noStrike" spc="-1" dirty="0" smtClean="0">
                <a:latin typeface="Arial"/>
              </a:rPr>
              <a:t>。</a:t>
            </a:r>
            <a:endParaRPr lang="en-US" altLang="zh-CN" sz="16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 smtClean="0">
                <a:latin typeface="Arial"/>
              </a:rPr>
              <a:t>TD</a:t>
            </a:r>
            <a:r>
              <a:rPr lang="zh-CN" altLang="en-US" sz="1600" spc="-1" dirty="0" smtClean="0">
                <a:latin typeface="Arial"/>
              </a:rPr>
              <a:t>与</a:t>
            </a:r>
            <a:r>
              <a:rPr lang="en-US" altLang="zh-CN" sz="1600" spc="-1" dirty="0" smtClean="0">
                <a:latin typeface="Arial"/>
              </a:rPr>
              <a:t>Hardware Server</a:t>
            </a:r>
            <a:r>
              <a:rPr lang="zh-CN" altLang="en-US" sz="1600" spc="-1" dirty="0" smtClean="0">
                <a:latin typeface="Arial"/>
              </a:rPr>
              <a:t>之间建立</a:t>
            </a:r>
            <a:r>
              <a:rPr lang="en-US" altLang="zh-CN" sz="1600" spc="-1" dirty="0" smtClean="0">
                <a:latin typeface="Arial"/>
              </a:rPr>
              <a:t>TCP</a:t>
            </a:r>
            <a:r>
              <a:rPr lang="zh-CN" altLang="en-US" sz="1600" spc="-1" dirty="0" smtClean="0">
                <a:latin typeface="Arial"/>
              </a:rPr>
              <a:t>连接。需要两边设计异步</a:t>
            </a:r>
            <a:r>
              <a:rPr lang="en-US" altLang="zh-CN" sz="1600" spc="-1" dirty="0" smtClean="0">
                <a:latin typeface="Arial"/>
              </a:rPr>
              <a:t>API</a:t>
            </a:r>
            <a:r>
              <a:rPr lang="zh-CN" altLang="en-US" sz="1600" spc="-1" dirty="0" smtClean="0">
                <a:latin typeface="Arial"/>
              </a:rPr>
              <a:t>通讯方案。实例接口待定。需要扩展</a:t>
            </a:r>
            <a:r>
              <a:rPr lang="en-US" altLang="zh-CN" sz="1600" spc="-1" dirty="0" smtClean="0">
                <a:latin typeface="Arial"/>
              </a:rPr>
              <a:t>SVF——ASVF</a:t>
            </a:r>
            <a:r>
              <a:rPr lang="zh-CN" altLang="en-US" sz="1600" spc="-1" smtClean="0">
                <a:latin typeface="Arial"/>
              </a:rPr>
              <a:t>，支持条件执行、循环与负沿通讯。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sz="4400" b="0" strike="noStrike" spc="-1">
                <a:latin typeface="Arial"/>
              </a:rPr>
              <a:t>实现方式讨论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为了保证</a:t>
            </a:r>
            <a:r>
              <a:rPr lang="en-US" sz="3200" b="0" strike="noStrike" spc="-1">
                <a:latin typeface="Arial"/>
              </a:rPr>
              <a:t>Morpheus Backend</a:t>
            </a:r>
            <a:r>
              <a:rPr lang="zh-CN" sz="3200" b="0" strike="noStrike" spc="-1">
                <a:latin typeface="Arial"/>
              </a:rPr>
              <a:t>、</a:t>
            </a:r>
            <a:r>
              <a:rPr lang="en-US" sz="3200" b="0" strike="noStrike" spc="-1">
                <a:latin typeface="Arial"/>
              </a:rPr>
              <a:t>Transport Backend</a:t>
            </a:r>
            <a:r>
              <a:rPr lang="zh-CN" sz="3200" b="0" strike="noStrike" spc="-1">
                <a:latin typeface="Arial"/>
              </a:rPr>
              <a:t>能够跨平台，</a:t>
            </a:r>
            <a:r>
              <a:rPr lang="en-US" sz="3200" b="0" strike="noStrike" spc="-1">
                <a:latin typeface="Arial"/>
              </a:rPr>
              <a:t>Interface</a:t>
            </a:r>
            <a:r>
              <a:rPr lang="zh-CN" sz="3200" b="0" strike="noStrike" spc="-1">
                <a:latin typeface="Arial"/>
              </a:rPr>
              <a:t>很可能需要应对</a:t>
            </a:r>
            <a:r>
              <a:rPr lang="en-US" sz="3200" b="0" strike="noStrike" spc="-1">
                <a:latin typeface="Arial"/>
              </a:rPr>
              <a:t>Lite</a:t>
            </a:r>
            <a:r>
              <a:rPr lang="zh-CN" sz="3200" b="0" strike="noStrike" spc="-1">
                <a:latin typeface="Arial"/>
              </a:rPr>
              <a:t>版本和全功能版本做两套不同的实现。其中</a:t>
            </a:r>
            <a:r>
              <a:rPr lang="en-US" sz="3200" b="0" strike="noStrike" spc="-1">
                <a:latin typeface="Arial"/>
              </a:rPr>
              <a:t>Lite</a:t>
            </a:r>
            <a:r>
              <a:rPr lang="zh-CN" sz="3200" b="0" strike="noStrike" spc="-1">
                <a:latin typeface="Arial"/>
              </a:rPr>
              <a:t>版本支持的接口需要是全功能版本的子集。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774</Words>
  <Application>Microsoft Office PowerPoint</Application>
  <PresentationFormat>自定义</PresentationFormat>
  <Paragraphs>49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DejaVu Sans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Zhiyuan</cp:lastModifiedBy>
  <cp:revision>5</cp:revision>
  <dcterms:modified xsi:type="dcterms:W3CDTF">2022-08-01T08:44:41Z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2022-01-24T13:19:11Z</dcterms:created>
  <dc:creator/>
  <dc:description/>
  <dc:language>zh-CN</dc:language>
  <cp:lastModifiedBy/>
  <dcterms:modified xsi:type="dcterms:W3CDTF">2022-01-24T13:59:23Z</dcterms:modified>
  <cp:revision>39</cp:revision>
  <dc:subject/>
  <dc:title/>
</cp:coreProperties>
</file>