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
  </p:notesMasterIdLst>
  <p:sldIdLst>
    <p:sldId id="256" r:id="rId2"/>
    <p:sldId id="257" r:id="rId3"/>
    <p:sldId id="258" r:id="rId4"/>
    <p:sldId id="259" r:id="rId5"/>
    <p:sldId id="261" r:id="rId6"/>
    <p:sldId id="260" r:id="rId7"/>
    <p:sldId id="262" r:id="rId8"/>
    <p:sldId id="264" r:id="rId9"/>
    <p:sldId id="263" r:id="rId10"/>
    <p:sldId id="26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212f5cf81b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212f5cf81b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12f5cf81b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12f5cf81b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212f5cf81b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212f5cf81b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1465c86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1465c86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713895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96708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59556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85809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0135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09572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56310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92053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9330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72263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36643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29321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06692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721281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807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83920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40507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5/5/2023</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5084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2186272" y="651669"/>
            <a:ext cx="6686549" cy="1697086"/>
          </a:xfrm>
          <a:prstGeom prst="rect">
            <a:avLst/>
          </a:prstGeom>
        </p:spPr>
        <p:txBody>
          <a:bodyPr spcFirstLastPara="1" wrap="square" lIns="91425" tIns="91425" rIns="91425" bIns="91425" anchor="b" anchorCtr="0">
            <a:normAutofit fontScale="90000"/>
          </a:bodyPr>
          <a:lstStyle/>
          <a:p>
            <a:pPr marL="0" lvl="0" indent="0" algn="ctr" rtl="0">
              <a:spcBef>
                <a:spcPts val="1000"/>
              </a:spcBef>
              <a:spcAft>
                <a:spcPts val="0"/>
              </a:spcAft>
              <a:buNone/>
            </a:pPr>
            <a:r>
              <a:rPr lang="en-US" b="1" dirty="0">
                <a:solidFill>
                  <a:schemeClr val="accent4">
                    <a:lumMod val="50000"/>
                  </a:schemeClr>
                </a:solidFill>
              </a:rPr>
              <a:t>WEIGHTLIFTING FORM ANALYSER USING NEURAL NETWORKS</a:t>
            </a:r>
          </a:p>
        </p:txBody>
      </p:sp>
      <p:sp>
        <p:nvSpPr>
          <p:cNvPr id="69" name="Google Shape;69;p13"/>
          <p:cNvSpPr txBox="1">
            <a:spLocks noGrp="1"/>
          </p:cNvSpPr>
          <p:nvPr>
            <p:ph type="subTitle" idx="1"/>
          </p:nvPr>
        </p:nvSpPr>
        <p:spPr>
          <a:prstGeom prst="rect">
            <a:avLst/>
          </a:prstGeom>
        </p:spPr>
        <p:txBody>
          <a:bodyPr spcFirstLastPara="1" wrap="square" lIns="91425" tIns="91425" rIns="91425" bIns="91425" anchor="b" anchorCtr="0">
            <a:normAutofit fontScale="77500" lnSpcReduction="20000"/>
          </a:bodyPr>
          <a:lstStyle/>
          <a:p>
            <a:pPr marL="0" lvl="0" indent="0" algn="ctr" rtl="0">
              <a:spcBef>
                <a:spcPts val="1000"/>
              </a:spcBef>
              <a:spcAft>
                <a:spcPts val="0"/>
              </a:spcAft>
              <a:buNone/>
            </a:pPr>
            <a:r>
              <a:rPr lang="en" sz="2000" b="1" u="sng" dirty="0">
                <a:latin typeface="Arial"/>
                <a:cs typeface="Arial"/>
              </a:rPr>
              <a:t>Team Members</a:t>
            </a:r>
          </a:p>
          <a:p>
            <a:pPr marL="0" lvl="0" indent="0" algn="ctr" rtl="0">
              <a:spcBef>
                <a:spcPts val="1000"/>
              </a:spcBef>
              <a:spcAft>
                <a:spcPts val="0"/>
              </a:spcAft>
              <a:buNone/>
            </a:pPr>
            <a:r>
              <a:rPr lang="en" sz="2000" dirty="0">
                <a:latin typeface="Arial"/>
                <a:cs typeface="Arial"/>
              </a:rPr>
              <a:t>Ayush Choudhary, </a:t>
            </a:r>
            <a:r>
              <a:rPr lang="en" sz="2000" dirty="0">
                <a:latin typeface="Arial"/>
                <a:cs typeface="Arial"/>
                <a:sym typeface="Arial"/>
              </a:rPr>
              <a:t>Sidharth Chopra, Akshay Shingade</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34BF-8987-D4FF-3E7B-F105D7FE1E9A}"/>
              </a:ext>
            </a:extLst>
          </p:cNvPr>
          <p:cNvSpPr>
            <a:spLocks noGrp="1"/>
          </p:cNvSpPr>
          <p:nvPr>
            <p:ph type="title"/>
          </p:nvPr>
        </p:nvSpPr>
        <p:spPr>
          <a:xfrm>
            <a:off x="404569" y="1530012"/>
            <a:ext cx="8520600" cy="645000"/>
          </a:xfrm>
        </p:spPr>
        <p:txBody>
          <a:bodyPr>
            <a:noAutofit/>
          </a:bodyPr>
          <a:lstStyle/>
          <a:p>
            <a:pPr algn="ctr"/>
            <a:r>
              <a:rPr lang="en-US" sz="6600" b="1" i="1" u="sng" dirty="0">
                <a:solidFill>
                  <a:schemeClr val="accent4">
                    <a:lumMod val="50000"/>
                  </a:schemeClr>
                </a:solidFill>
              </a:rPr>
              <a:t>Thank you </a:t>
            </a:r>
          </a:p>
        </p:txBody>
      </p:sp>
    </p:spTree>
    <p:extLst>
      <p:ext uri="{BB962C8B-B14F-4D97-AF65-F5344CB8AC3E}">
        <p14:creationId xmlns:p14="http://schemas.microsoft.com/office/powerpoint/2010/main" val="220503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623400" y="352337"/>
            <a:ext cx="8520600" cy="645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3000" b="1" dirty="0">
                <a:latin typeface="Times New Roman" panose="02020603050405020304" pitchFamily="18" charset="0"/>
                <a:cs typeface="Times New Roman" panose="02020603050405020304" pitchFamily="18" charset="0"/>
                <a:sym typeface="Oswald"/>
              </a:rPr>
              <a:t>GOAL OF THE PROJECT</a:t>
            </a:r>
            <a:endParaRPr lang="en-US" sz="2088" b="1" dirty="0">
              <a:latin typeface="Times New Roman" panose="02020603050405020304" pitchFamily="18" charset="0"/>
              <a:cs typeface="Times New Roman" panose="02020603050405020304" pitchFamily="18" charset="0"/>
            </a:endParaRPr>
          </a:p>
        </p:txBody>
      </p:sp>
      <p:sp>
        <p:nvSpPr>
          <p:cNvPr id="75" name="Google Shape;75;p14"/>
          <p:cNvSpPr txBox="1">
            <a:spLocks noGrp="1"/>
          </p:cNvSpPr>
          <p:nvPr>
            <p:ph type="body" idx="1"/>
          </p:nvPr>
        </p:nvSpPr>
        <p:spPr>
          <a:xfrm>
            <a:off x="518869" y="1324918"/>
            <a:ext cx="8520600" cy="803920"/>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US" dirty="0"/>
              <a:t>To create an application using neural networks that properly tracks a person while performing an exercise, so that we can get an insight into the different phases of the movement and the information can in turn be used to improve the performance of the lifts and stay injury free.</a:t>
            </a:r>
          </a:p>
          <a:p>
            <a:pPr marL="114300" lvl="0" indent="0" algn="just" rtl="0">
              <a:spcBef>
                <a:spcPts val="0"/>
              </a:spcBef>
              <a:spcAft>
                <a:spcPts val="0"/>
              </a:spcAft>
              <a:buSzPts val="1800"/>
              <a:buNone/>
            </a:pPr>
            <a:endParaRPr lang="en-US" dirty="0"/>
          </a:p>
        </p:txBody>
      </p:sp>
      <p:sp>
        <p:nvSpPr>
          <p:cNvPr id="3" name="TextBox 2">
            <a:extLst>
              <a:ext uri="{FF2B5EF4-FFF2-40B4-BE49-F238E27FC236}">
                <a16:creationId xmlns:a16="http://schemas.microsoft.com/office/drawing/2014/main" id="{0B0CFC8C-FD85-B241-F79F-57E9C9DED758}"/>
              </a:ext>
            </a:extLst>
          </p:cNvPr>
          <p:cNvSpPr txBox="1"/>
          <p:nvPr/>
        </p:nvSpPr>
        <p:spPr>
          <a:xfrm>
            <a:off x="518869" y="2477850"/>
            <a:ext cx="8520600" cy="71558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457200" indent="-342900" algn="just" defTabSz="342900">
              <a:buClr>
                <a:schemeClr val="accent1"/>
              </a:buClr>
              <a:buSzPts val="1800"/>
              <a:buFont typeface="Wingdings 3" charset="2"/>
              <a:buChar char="●"/>
            </a:pPr>
            <a:r>
              <a:rPr lang="en-US" sz="1350" dirty="0">
                <a:solidFill>
                  <a:schemeClr val="tx1">
                    <a:lumMod val="75000"/>
                    <a:lumOff val="25000"/>
                  </a:schemeClr>
                </a:solidFill>
              </a:rPr>
              <a:t>The application would take in a video of the person performing the exercise and provide an output that would consist of some different metrics that would tell the person about their performance and the areas where they can improve to further improve their performance.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3000" b="1" dirty="0">
                <a:latin typeface="Times New Roman" panose="02020603050405020304" pitchFamily="18" charset="0"/>
                <a:cs typeface="Times New Roman" panose="02020603050405020304" pitchFamily="18" charset="0"/>
              </a:rPr>
              <a:t>MOTIVATION</a:t>
            </a:r>
          </a:p>
        </p:txBody>
      </p:sp>
      <p:sp>
        <p:nvSpPr>
          <p:cNvPr id="81" name="Google Shape;81;p15"/>
          <p:cNvSpPr txBox="1">
            <a:spLocks noGrp="1"/>
          </p:cNvSpPr>
          <p:nvPr>
            <p:ph type="body" idx="1"/>
          </p:nvPr>
        </p:nvSpPr>
        <p:spPr>
          <a:xfrm>
            <a:off x="483150" y="1258257"/>
            <a:ext cx="8520600" cy="645000"/>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dirty="0"/>
              <a:t>To create an application that is a boon for people that can’t afford coaches or physical instructors.</a:t>
            </a:r>
          </a:p>
        </p:txBody>
      </p:sp>
      <p:sp>
        <p:nvSpPr>
          <p:cNvPr id="2" name="Google Shape;81;p15">
            <a:extLst>
              <a:ext uri="{FF2B5EF4-FFF2-40B4-BE49-F238E27FC236}">
                <a16:creationId xmlns:a16="http://schemas.microsoft.com/office/drawing/2014/main" id="{8B58B338-A5C9-C892-B388-72356B0A9F78}"/>
              </a:ext>
            </a:extLst>
          </p:cNvPr>
          <p:cNvSpPr txBox="1">
            <a:spLocks/>
          </p:cNvSpPr>
          <p:nvPr/>
        </p:nvSpPr>
        <p:spPr>
          <a:xfrm>
            <a:off x="483150" y="2293436"/>
            <a:ext cx="8520600" cy="842963"/>
          </a:xfrm>
          <a:prstGeom prst="rect">
            <a:avLst/>
          </a:prstGeom>
        </p:spPr>
        <p:style>
          <a:lnRef idx="2">
            <a:schemeClr val="accent4"/>
          </a:lnRef>
          <a:fillRef idx="1">
            <a:schemeClr val="lt1"/>
          </a:fillRef>
          <a:effectRef idx="0">
            <a:schemeClr val="accent4"/>
          </a:effectRef>
          <a:fontRef idx="minor">
            <a:schemeClr val="dk1"/>
          </a:fontRef>
        </p:style>
        <p:txBody>
          <a:bodyPr spcFirstLastPara="1" vert="horz" wrap="square" lIns="91425" tIns="91425" rIns="91425" bIns="91425" rtlCol="0" anchor="t" anchorCtr="0">
            <a:norm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dk1"/>
                </a:solidFill>
                <a:latin typeface="+mn-lt"/>
                <a:ea typeface="+mn-ea"/>
                <a:cs typeface="+mn-cs"/>
              </a:defRPr>
            </a:lvl1pPr>
            <a:lvl2pPr marL="914400" lvl="1" indent="-317500" algn="l" defTabSz="342900" rtl="0" eaLnBrk="1" latinLnBrk="0" hangingPunct="1">
              <a:spcBef>
                <a:spcPts val="0"/>
              </a:spcBef>
              <a:spcAft>
                <a:spcPts val="0"/>
              </a:spcAft>
              <a:buClr>
                <a:schemeClr val="accent1"/>
              </a:buClr>
              <a:buSzPts val="1400"/>
              <a:buFont typeface="Wingdings 3" charset="2"/>
              <a:buChar char="○"/>
              <a:defRPr sz="1200" kern="1200">
                <a:solidFill>
                  <a:schemeClr val="dk1"/>
                </a:solidFill>
                <a:latin typeface="+mn-lt"/>
                <a:ea typeface="+mn-ea"/>
                <a:cs typeface="+mn-cs"/>
              </a:defRPr>
            </a:lvl2pPr>
            <a:lvl3pPr marL="1371600" lvl="2" indent="-317500" algn="l" defTabSz="342900" rtl="0" eaLnBrk="1" latinLnBrk="0" hangingPunct="1">
              <a:spcBef>
                <a:spcPts val="0"/>
              </a:spcBef>
              <a:spcAft>
                <a:spcPts val="0"/>
              </a:spcAft>
              <a:buClr>
                <a:schemeClr val="accent1"/>
              </a:buClr>
              <a:buSzPts val="1400"/>
              <a:buFont typeface="Wingdings 3" charset="2"/>
              <a:buChar char="■"/>
              <a:defRPr sz="1050" kern="1200">
                <a:solidFill>
                  <a:schemeClr val="dk1"/>
                </a:solidFill>
                <a:latin typeface="+mn-lt"/>
                <a:ea typeface="+mn-ea"/>
                <a:cs typeface="+mn-cs"/>
              </a:defRPr>
            </a:lvl3pPr>
            <a:lvl4pPr marL="1828800" lvl="3"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4pPr>
            <a:lvl5pPr marL="2286000" lvl="4"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5pPr>
            <a:lvl6pPr marL="2743200" lvl="5"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6pPr>
            <a:lvl7pPr marL="3200400" lvl="6"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7pPr>
            <a:lvl8pPr marL="3657600" lvl="7"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8pPr>
            <a:lvl9pPr marL="4114800" lvl="8"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9pPr>
          </a:lstStyle>
          <a:p>
            <a:pPr marL="457200" lvl="0" indent="-342900" algn="just" rtl="0">
              <a:spcBef>
                <a:spcPts val="0"/>
              </a:spcBef>
              <a:spcAft>
                <a:spcPts val="0"/>
              </a:spcAft>
              <a:buSzPts val="1800"/>
              <a:buChar char="●"/>
            </a:pPr>
            <a:r>
              <a:rPr lang="en" dirty="0"/>
              <a:t>Apart from that, athletes that come from very poor countries can benefit a lot from this application. Beginners/Intermediates will benefit a lot too from such an application as they’ll get to learn proper form and technique.</a:t>
            </a:r>
          </a:p>
        </p:txBody>
      </p:sp>
      <p:sp>
        <p:nvSpPr>
          <p:cNvPr id="3" name="Google Shape;81;p15">
            <a:extLst>
              <a:ext uri="{FF2B5EF4-FFF2-40B4-BE49-F238E27FC236}">
                <a16:creationId xmlns:a16="http://schemas.microsoft.com/office/drawing/2014/main" id="{90C9AA52-C10C-0AE1-8D7D-6FCAF4FB72EF}"/>
              </a:ext>
            </a:extLst>
          </p:cNvPr>
          <p:cNvSpPr txBox="1">
            <a:spLocks/>
          </p:cNvSpPr>
          <p:nvPr/>
        </p:nvSpPr>
        <p:spPr>
          <a:xfrm>
            <a:off x="483150" y="3569440"/>
            <a:ext cx="8520600" cy="759673"/>
          </a:xfrm>
          <a:prstGeom prst="rect">
            <a:avLst/>
          </a:prstGeom>
        </p:spPr>
        <p:style>
          <a:lnRef idx="2">
            <a:schemeClr val="accent4"/>
          </a:lnRef>
          <a:fillRef idx="1">
            <a:schemeClr val="lt1"/>
          </a:fillRef>
          <a:effectRef idx="0">
            <a:schemeClr val="accent4"/>
          </a:effectRef>
          <a:fontRef idx="minor">
            <a:schemeClr val="dk1"/>
          </a:fontRef>
        </p:style>
        <p:txBody>
          <a:bodyPr spcFirstLastPara="1" vert="horz" wrap="square" lIns="91425" tIns="91425" rIns="91425" bIns="91425" rtlCol="0" anchor="t" anchorCtr="0">
            <a:norm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dk1"/>
                </a:solidFill>
                <a:latin typeface="+mn-lt"/>
                <a:ea typeface="+mn-ea"/>
                <a:cs typeface="+mn-cs"/>
              </a:defRPr>
            </a:lvl1pPr>
            <a:lvl2pPr marL="914400" lvl="1" indent="-317500" algn="l" defTabSz="342900" rtl="0" eaLnBrk="1" latinLnBrk="0" hangingPunct="1">
              <a:spcBef>
                <a:spcPts val="0"/>
              </a:spcBef>
              <a:spcAft>
                <a:spcPts val="0"/>
              </a:spcAft>
              <a:buClr>
                <a:schemeClr val="accent1"/>
              </a:buClr>
              <a:buSzPts val="1400"/>
              <a:buFont typeface="Wingdings 3" charset="2"/>
              <a:buChar char="○"/>
              <a:defRPr sz="1200" kern="1200">
                <a:solidFill>
                  <a:schemeClr val="dk1"/>
                </a:solidFill>
                <a:latin typeface="+mn-lt"/>
                <a:ea typeface="+mn-ea"/>
                <a:cs typeface="+mn-cs"/>
              </a:defRPr>
            </a:lvl2pPr>
            <a:lvl3pPr marL="1371600" lvl="2" indent="-317500" algn="l" defTabSz="342900" rtl="0" eaLnBrk="1" latinLnBrk="0" hangingPunct="1">
              <a:spcBef>
                <a:spcPts val="0"/>
              </a:spcBef>
              <a:spcAft>
                <a:spcPts val="0"/>
              </a:spcAft>
              <a:buClr>
                <a:schemeClr val="accent1"/>
              </a:buClr>
              <a:buSzPts val="1400"/>
              <a:buFont typeface="Wingdings 3" charset="2"/>
              <a:buChar char="■"/>
              <a:defRPr sz="1050" kern="1200">
                <a:solidFill>
                  <a:schemeClr val="dk1"/>
                </a:solidFill>
                <a:latin typeface="+mn-lt"/>
                <a:ea typeface="+mn-ea"/>
                <a:cs typeface="+mn-cs"/>
              </a:defRPr>
            </a:lvl3pPr>
            <a:lvl4pPr marL="1828800" lvl="3"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4pPr>
            <a:lvl5pPr marL="2286000" lvl="4"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5pPr>
            <a:lvl6pPr marL="2743200" lvl="5"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6pPr>
            <a:lvl7pPr marL="3200400" lvl="6"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7pPr>
            <a:lvl8pPr marL="3657600" lvl="7"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8pPr>
            <a:lvl9pPr marL="4114800" lvl="8"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9pPr>
          </a:lstStyle>
          <a:p>
            <a:pPr algn="just"/>
            <a:r>
              <a:rPr lang="en-US" dirty="0"/>
              <a:t>Last but not least, this can be a very useful tool for coaches as well and it will help a coach track the performance of their athletes.</a:t>
            </a:r>
          </a:p>
          <a:p>
            <a:pPr marL="457200" lvl="0" indent="-342900" algn="just" rtl="0">
              <a:spcBef>
                <a:spcPts val="0"/>
              </a:spcBef>
              <a:spcAft>
                <a:spcPts val="0"/>
              </a:spcAft>
              <a:buSzPts val="1800"/>
              <a:buChar char="●"/>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3000" b="1" dirty="0">
                <a:latin typeface="Times New Roman" panose="02020603050405020304" pitchFamily="18" charset="0"/>
                <a:cs typeface="Times New Roman" panose="02020603050405020304" pitchFamily="18" charset="0"/>
              </a:rPr>
              <a:t>DATASET CREATION</a:t>
            </a:r>
          </a:p>
        </p:txBody>
      </p:sp>
      <p:sp>
        <p:nvSpPr>
          <p:cNvPr id="87" name="Google Shape;87;p16"/>
          <p:cNvSpPr txBox="1">
            <a:spLocks noGrp="1"/>
          </p:cNvSpPr>
          <p:nvPr>
            <p:ph type="body" idx="1"/>
          </p:nvPr>
        </p:nvSpPr>
        <p:spPr>
          <a:xfrm>
            <a:off x="359743" y="1196344"/>
            <a:ext cx="5423700" cy="1032506"/>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rmAutofit/>
          </a:bodyPr>
          <a:lstStyle/>
          <a:p>
            <a:pPr marL="457200" lvl="0" indent="-325755" algn="just" rtl="0">
              <a:spcBef>
                <a:spcPts val="0"/>
              </a:spcBef>
              <a:spcAft>
                <a:spcPts val="0"/>
              </a:spcAft>
              <a:buSzPct val="100000"/>
              <a:buChar char="●"/>
            </a:pPr>
            <a:r>
              <a:rPr lang="en" dirty="0"/>
              <a:t>We recorded videos of us and some other people that performed two exercises, namely, the dumbbell bicep curls and the triceps pulley pushdowns with proper correct form.</a:t>
            </a:r>
            <a:endParaRPr dirty="0"/>
          </a:p>
        </p:txBody>
      </p:sp>
      <p:sp>
        <p:nvSpPr>
          <p:cNvPr id="89" name="Google Shape;89;p16"/>
          <p:cNvSpPr txBox="1"/>
          <p:nvPr/>
        </p:nvSpPr>
        <p:spPr>
          <a:xfrm>
            <a:off x="6058251" y="3982337"/>
            <a:ext cx="2859874" cy="101563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latin typeface="Lato"/>
                <a:ea typeface="Lato"/>
                <a:cs typeface="Lato"/>
                <a:sym typeface="Lato"/>
              </a:rPr>
              <a:t>Fig. 1- A frame from one of the bicep curl videos that we recorded.</a:t>
            </a:r>
            <a:endParaRPr dirty="0">
              <a:latin typeface="Lato"/>
              <a:ea typeface="Lato"/>
              <a:cs typeface="Lato"/>
              <a:sym typeface="Lato"/>
            </a:endParaRPr>
          </a:p>
        </p:txBody>
      </p:sp>
      <p:sp>
        <p:nvSpPr>
          <p:cNvPr id="3" name="Google Shape;87;p16">
            <a:extLst>
              <a:ext uri="{FF2B5EF4-FFF2-40B4-BE49-F238E27FC236}">
                <a16:creationId xmlns:a16="http://schemas.microsoft.com/office/drawing/2014/main" id="{6E46D211-D59D-E1E3-32AD-C3C275C08619}"/>
              </a:ext>
            </a:extLst>
          </p:cNvPr>
          <p:cNvSpPr txBox="1">
            <a:spLocks/>
          </p:cNvSpPr>
          <p:nvPr/>
        </p:nvSpPr>
        <p:spPr>
          <a:xfrm>
            <a:off x="359743" y="2459216"/>
            <a:ext cx="5423700" cy="1032506"/>
          </a:xfrm>
          <a:prstGeom prst="rect">
            <a:avLst/>
          </a:prstGeom>
        </p:spPr>
        <p:style>
          <a:lnRef idx="2">
            <a:schemeClr val="accent4"/>
          </a:lnRef>
          <a:fillRef idx="1">
            <a:schemeClr val="lt1"/>
          </a:fillRef>
          <a:effectRef idx="0">
            <a:schemeClr val="accent4"/>
          </a:effectRef>
          <a:fontRef idx="minor">
            <a:schemeClr val="dk1"/>
          </a:fontRef>
        </p:style>
        <p:txBody>
          <a:bodyPr spcFirstLastPara="1" vert="horz" wrap="square" lIns="91425" tIns="91425" rIns="91425" bIns="91425" rtlCol="0" anchor="t" anchorCtr="0">
            <a:norm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dk1"/>
                </a:solidFill>
                <a:latin typeface="+mn-lt"/>
                <a:ea typeface="+mn-ea"/>
                <a:cs typeface="+mn-cs"/>
              </a:defRPr>
            </a:lvl1pPr>
            <a:lvl2pPr marL="914400" lvl="1" indent="-317500" algn="l" defTabSz="342900" rtl="0" eaLnBrk="1" latinLnBrk="0" hangingPunct="1">
              <a:spcBef>
                <a:spcPts val="0"/>
              </a:spcBef>
              <a:spcAft>
                <a:spcPts val="0"/>
              </a:spcAft>
              <a:buClr>
                <a:schemeClr val="accent1"/>
              </a:buClr>
              <a:buSzPts val="1400"/>
              <a:buFont typeface="Wingdings 3" charset="2"/>
              <a:buChar char="○"/>
              <a:defRPr sz="1200" kern="1200">
                <a:solidFill>
                  <a:schemeClr val="dk1"/>
                </a:solidFill>
                <a:latin typeface="+mn-lt"/>
                <a:ea typeface="+mn-ea"/>
                <a:cs typeface="+mn-cs"/>
              </a:defRPr>
            </a:lvl2pPr>
            <a:lvl3pPr marL="1371600" lvl="2" indent="-317500" algn="l" defTabSz="342900" rtl="0" eaLnBrk="1" latinLnBrk="0" hangingPunct="1">
              <a:spcBef>
                <a:spcPts val="0"/>
              </a:spcBef>
              <a:spcAft>
                <a:spcPts val="0"/>
              </a:spcAft>
              <a:buClr>
                <a:schemeClr val="accent1"/>
              </a:buClr>
              <a:buSzPts val="1400"/>
              <a:buFont typeface="Wingdings 3" charset="2"/>
              <a:buChar char="■"/>
              <a:defRPr sz="1050" kern="1200">
                <a:solidFill>
                  <a:schemeClr val="dk1"/>
                </a:solidFill>
                <a:latin typeface="+mn-lt"/>
                <a:ea typeface="+mn-ea"/>
                <a:cs typeface="+mn-cs"/>
              </a:defRPr>
            </a:lvl3pPr>
            <a:lvl4pPr marL="1828800" lvl="3"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4pPr>
            <a:lvl5pPr marL="2286000" lvl="4"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5pPr>
            <a:lvl6pPr marL="2743200" lvl="5"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6pPr>
            <a:lvl7pPr marL="3200400" lvl="6"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7pPr>
            <a:lvl8pPr marL="3657600" lvl="7"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8pPr>
            <a:lvl9pPr marL="4114800" lvl="8"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9pPr>
          </a:lstStyle>
          <a:p>
            <a:pPr indent="-325755" algn="just">
              <a:buSzPct val="100000"/>
            </a:pPr>
            <a:r>
              <a:rPr lang="en-US" dirty="0"/>
              <a:t>Videos were recorded from multiple angles, so that we can </a:t>
            </a:r>
            <a:r>
              <a:rPr lang="en-US" dirty="0">
                <a:solidFill>
                  <a:schemeClr val="accent4">
                    <a:lumMod val="50000"/>
                  </a:schemeClr>
                </a:solidFill>
              </a:rPr>
              <a:t>train our model from different angles, so that we can make it more accurate.</a:t>
            </a:r>
          </a:p>
        </p:txBody>
      </p:sp>
      <p:sp>
        <p:nvSpPr>
          <p:cNvPr id="4" name="Google Shape;87;p16">
            <a:extLst>
              <a:ext uri="{FF2B5EF4-FFF2-40B4-BE49-F238E27FC236}">
                <a16:creationId xmlns:a16="http://schemas.microsoft.com/office/drawing/2014/main" id="{6AF1E425-933A-E838-92A3-7B3689530A56}"/>
              </a:ext>
            </a:extLst>
          </p:cNvPr>
          <p:cNvSpPr txBox="1">
            <a:spLocks/>
          </p:cNvSpPr>
          <p:nvPr/>
        </p:nvSpPr>
        <p:spPr>
          <a:xfrm>
            <a:off x="359743" y="3710650"/>
            <a:ext cx="5423700" cy="1032506"/>
          </a:xfrm>
          <a:prstGeom prst="rect">
            <a:avLst/>
          </a:prstGeom>
        </p:spPr>
        <p:style>
          <a:lnRef idx="2">
            <a:schemeClr val="accent4"/>
          </a:lnRef>
          <a:fillRef idx="1">
            <a:schemeClr val="lt1"/>
          </a:fillRef>
          <a:effectRef idx="0">
            <a:schemeClr val="accent4"/>
          </a:effectRef>
          <a:fontRef idx="minor">
            <a:schemeClr val="dk1"/>
          </a:fontRef>
        </p:style>
        <p:txBody>
          <a:bodyPr spcFirstLastPara="1" vert="horz" wrap="square" lIns="91425" tIns="91425" rIns="91425" bIns="91425" rtlCol="0" anchor="t" anchorCtr="0">
            <a:normAutofit fontScale="92500"/>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dk1"/>
                </a:solidFill>
                <a:latin typeface="+mn-lt"/>
                <a:ea typeface="+mn-ea"/>
                <a:cs typeface="+mn-cs"/>
              </a:defRPr>
            </a:lvl1pPr>
            <a:lvl2pPr marL="914400" lvl="1" indent="-317500" algn="l" defTabSz="342900" rtl="0" eaLnBrk="1" latinLnBrk="0" hangingPunct="1">
              <a:spcBef>
                <a:spcPts val="0"/>
              </a:spcBef>
              <a:spcAft>
                <a:spcPts val="0"/>
              </a:spcAft>
              <a:buClr>
                <a:schemeClr val="accent1"/>
              </a:buClr>
              <a:buSzPts val="1400"/>
              <a:buFont typeface="Wingdings 3" charset="2"/>
              <a:buChar char="○"/>
              <a:defRPr sz="1200" kern="1200">
                <a:solidFill>
                  <a:schemeClr val="dk1"/>
                </a:solidFill>
                <a:latin typeface="+mn-lt"/>
                <a:ea typeface="+mn-ea"/>
                <a:cs typeface="+mn-cs"/>
              </a:defRPr>
            </a:lvl2pPr>
            <a:lvl3pPr marL="1371600" lvl="2" indent="-317500" algn="l" defTabSz="342900" rtl="0" eaLnBrk="1" latinLnBrk="0" hangingPunct="1">
              <a:spcBef>
                <a:spcPts val="0"/>
              </a:spcBef>
              <a:spcAft>
                <a:spcPts val="0"/>
              </a:spcAft>
              <a:buClr>
                <a:schemeClr val="accent1"/>
              </a:buClr>
              <a:buSzPts val="1400"/>
              <a:buFont typeface="Wingdings 3" charset="2"/>
              <a:buChar char="■"/>
              <a:defRPr sz="1050" kern="1200">
                <a:solidFill>
                  <a:schemeClr val="dk1"/>
                </a:solidFill>
                <a:latin typeface="+mn-lt"/>
                <a:ea typeface="+mn-ea"/>
                <a:cs typeface="+mn-cs"/>
              </a:defRPr>
            </a:lvl3pPr>
            <a:lvl4pPr marL="1828800" lvl="3"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4pPr>
            <a:lvl5pPr marL="2286000" lvl="4"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5pPr>
            <a:lvl6pPr marL="2743200" lvl="5"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6pPr>
            <a:lvl7pPr marL="3200400" lvl="6"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7pPr>
            <a:lvl8pPr marL="3657600" lvl="7"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8pPr>
            <a:lvl9pPr marL="4114800" lvl="8"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9pPr>
          </a:lstStyle>
          <a:p>
            <a:pPr indent="-325755" algn="just">
              <a:buSzPct val="100000"/>
            </a:pPr>
            <a:r>
              <a:rPr lang="en-US" dirty="0">
                <a:solidFill>
                  <a:schemeClr val="accent4">
                    <a:lumMod val="50000"/>
                  </a:schemeClr>
                </a:solidFill>
              </a:rPr>
              <a:t>Pose estimation of the videos was then done using MediaPipe and we the calculated the angles that we required our model to train on. These angles were exported onto a csv and then we divided them as training and testing datasets.</a:t>
            </a:r>
          </a:p>
        </p:txBody>
      </p:sp>
      <p:pic>
        <p:nvPicPr>
          <p:cNvPr id="5" name="Picture 4" descr="A picture containing person, person, sport&#10;&#10;Description automatically generated">
            <a:extLst>
              <a:ext uri="{FF2B5EF4-FFF2-40B4-BE49-F238E27FC236}">
                <a16:creationId xmlns:a16="http://schemas.microsoft.com/office/drawing/2014/main" id="{781BA76C-5F74-D80B-434E-1AC84D82BD2C}"/>
              </a:ext>
            </a:extLst>
          </p:cNvPr>
          <p:cNvPicPr>
            <a:picLocks noChangeAspect="1"/>
          </p:cNvPicPr>
          <p:nvPr/>
        </p:nvPicPr>
        <p:blipFill>
          <a:blip r:embed="rId3"/>
          <a:stretch>
            <a:fillRect/>
          </a:stretch>
        </p:blipFill>
        <p:spPr>
          <a:xfrm>
            <a:off x="6126004" y="1177363"/>
            <a:ext cx="2724367" cy="27887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8648-658D-4C10-9B31-D96124AFBDA3}"/>
              </a:ext>
            </a:extLst>
          </p:cNvPr>
          <p:cNvSpPr>
            <a:spLocks noGrp="1"/>
          </p:cNvSpPr>
          <p:nvPr>
            <p:ph type="title"/>
          </p:nvPr>
        </p:nvSpPr>
        <p:spPr/>
        <p:txBody>
          <a:bodyPr/>
          <a:lstStyle/>
          <a:p>
            <a:pPr algn="ctr"/>
            <a:r>
              <a:rPr lang="en-US" sz="3000" b="1" dirty="0">
                <a:latin typeface="Times New Roman" panose="02020603050405020304" pitchFamily="18" charset="0"/>
                <a:cs typeface="Times New Roman" panose="02020603050405020304" pitchFamily="18" charset="0"/>
              </a:rPr>
              <a:t>DATA LABELING </a:t>
            </a:r>
          </a:p>
        </p:txBody>
      </p:sp>
      <p:sp>
        <p:nvSpPr>
          <p:cNvPr id="4" name="Rectangle 1">
            <a:extLst>
              <a:ext uri="{FF2B5EF4-FFF2-40B4-BE49-F238E27FC236}">
                <a16:creationId xmlns:a16="http://schemas.microsoft.com/office/drawing/2014/main" id="{70EC1335-1DCA-4D44-F8A7-54ED95A41194}"/>
              </a:ext>
            </a:extLst>
          </p:cNvPr>
          <p:cNvSpPr>
            <a:spLocks noGrp="1" noChangeArrowheads="1"/>
          </p:cNvSpPr>
          <p:nvPr>
            <p:ph type="body" idx="1"/>
          </p:nvPr>
        </p:nvSpPr>
        <p:spPr bwMode="auto">
          <a:xfrm>
            <a:off x="885394" y="1297949"/>
            <a:ext cx="7744255" cy="461665"/>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just" defTabSz="914400">
              <a:buClrTx/>
              <a:buSzTx/>
            </a:pPr>
            <a:r>
              <a:rPr lang="en-US" sz="1200" b="1" i="0" dirty="0">
                <a:solidFill>
                  <a:srgbClr val="374151"/>
                </a:solidFill>
                <a:effectLst/>
                <a:latin typeface="Söhne"/>
              </a:rPr>
              <a:t>Data labeling is the process of assigning a target or output value to each data point in a dataset, typically for use in machine learning algorithms. In our case, We are labeling correct posture data as 1 and incorrect posture data as 0</a:t>
            </a: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008478CD-B3C6-7DE2-A422-08DD8445F913}"/>
              </a:ext>
            </a:extLst>
          </p:cNvPr>
          <p:cNvSpPr txBox="1">
            <a:spLocks noChangeArrowheads="1"/>
          </p:cNvSpPr>
          <p:nvPr/>
        </p:nvSpPr>
        <p:spPr bwMode="auto">
          <a:xfrm>
            <a:off x="885393" y="2039838"/>
            <a:ext cx="7744255" cy="646331"/>
          </a:xfrm>
          <a:prstGeom prst="rect">
            <a:avLst/>
          </a:prstGeom>
        </p:spPr>
        <p:style>
          <a:lnRef idx="2">
            <a:schemeClr val="accent4"/>
          </a:lnRef>
          <a:fillRef idx="1">
            <a:schemeClr val="lt1"/>
          </a:fillRef>
          <a:effectRef idx="0">
            <a:schemeClr val="accent4"/>
          </a:effectRef>
          <a:fontRef idx="minor">
            <a:schemeClr val="dk1"/>
          </a:fontRef>
        </p:style>
        <p:txBody>
          <a:bodyPr spcFirstLastPara="1" vert="horz" wrap="square" lIns="91440" tIns="45720" rIns="91440" bIns="45720" numCol="1" rtlCol="0" anchor="ctr" anchorCtr="0" compatLnSpc="1">
            <a:prstTxWarp prst="textNoShape">
              <a:avLst/>
            </a:prstTxWarp>
            <a:spAutoFit/>
          </a:bodyPr>
          <a:lstStyle>
            <a:lvl1pPr marL="457200" lvl="0" indent="-342900" algn="l" defTabSz="342900" rtl="0" eaLnBrk="0" fontAlgn="base" latinLnBrk="0" hangingPunct="0">
              <a:spcBef>
                <a:spcPct val="0"/>
              </a:spcBef>
              <a:spcAft>
                <a:spcPct val="0"/>
              </a:spcAft>
              <a:buClr>
                <a:schemeClr val="accent1"/>
              </a:buClr>
              <a:buSzPts val="1800"/>
              <a:buFont typeface="Wingdings 3" charset="2"/>
              <a:buChar char="●"/>
              <a:defRPr sz="1350" kern="1200">
                <a:solidFill>
                  <a:schemeClr val="tx1"/>
                </a:solidFill>
                <a:latin typeface="Arial" panose="020B0604020202020204" pitchFamily="34" charset="0"/>
                <a:ea typeface="+mn-ea"/>
                <a:cs typeface="+mn-cs"/>
              </a:defRPr>
            </a:lvl1pPr>
            <a:lvl2pPr marL="914400" lvl="1" indent="-317500" algn="l" defTabSz="342900" rtl="0" eaLnBrk="0" fontAlgn="base" latinLnBrk="0" hangingPunct="0">
              <a:spcBef>
                <a:spcPct val="0"/>
              </a:spcBef>
              <a:spcAft>
                <a:spcPct val="0"/>
              </a:spcAft>
              <a:buClr>
                <a:schemeClr val="accent1"/>
              </a:buClr>
              <a:buSzPts val="1400"/>
              <a:buFont typeface="Wingdings 3" charset="2"/>
              <a:buChar char="○"/>
              <a:defRPr sz="1200" kern="1200">
                <a:solidFill>
                  <a:schemeClr val="tx1"/>
                </a:solidFill>
                <a:latin typeface="Arial" panose="020B0604020202020204" pitchFamily="34" charset="0"/>
                <a:ea typeface="+mn-ea"/>
                <a:cs typeface="+mn-cs"/>
              </a:defRPr>
            </a:lvl2pPr>
            <a:lvl3pPr marL="1371600" lvl="2" indent="-317500" algn="l" defTabSz="342900" rtl="0" eaLnBrk="0" fontAlgn="base" latinLnBrk="0" hangingPunct="0">
              <a:spcBef>
                <a:spcPct val="0"/>
              </a:spcBef>
              <a:spcAft>
                <a:spcPct val="0"/>
              </a:spcAft>
              <a:buClr>
                <a:schemeClr val="accent1"/>
              </a:buClr>
              <a:buSzPts val="1400"/>
              <a:buFont typeface="Wingdings 3" charset="2"/>
              <a:buChar char="■"/>
              <a:defRPr sz="1050" kern="1200">
                <a:solidFill>
                  <a:schemeClr val="tx1"/>
                </a:solidFill>
                <a:latin typeface="Arial" panose="020B0604020202020204" pitchFamily="34" charset="0"/>
                <a:ea typeface="+mn-ea"/>
                <a:cs typeface="+mn-cs"/>
              </a:defRPr>
            </a:lvl3pPr>
            <a:lvl4pPr marL="1828800" lvl="3"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4pPr>
            <a:lvl5pPr marL="2286000" lvl="4"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5pPr>
            <a:lvl6pPr marL="2743200" lvl="5"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6pPr>
            <a:lvl7pPr marL="3200400" lvl="6"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7pPr>
            <a:lvl8pPr marL="3657600" lvl="7"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8pPr>
            <a:lvl9pPr marL="4114800" lvl="8"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9pPr>
          </a:lstStyle>
          <a:p>
            <a:pPr marL="285750" indent="-285750" algn="just" defTabSz="914400">
              <a:buClrTx/>
              <a:buSzTx/>
            </a:pPr>
            <a:r>
              <a:rPr lang="en-US" sz="1200" b="1" dirty="0">
                <a:solidFill>
                  <a:srgbClr val="374151"/>
                </a:solidFill>
                <a:latin typeface="Söhne"/>
              </a:rPr>
              <a:t>Correct posture data refers to data points that represent the correct positioning of the body while standing, sitting, or engaging in physical activity. This includes maintaining proper alignment of the spine, shoulders, hips, and other body parts. When a data point represents a correct posture, it is labeled with a value of 1.</a:t>
            </a:r>
            <a:endParaRPr lang="en-US" altLang="en-US" sz="1200" b="1" dirty="0">
              <a:solidFill>
                <a:srgbClr val="374151"/>
              </a:solidFill>
              <a:latin typeface="Söhne"/>
            </a:endParaRPr>
          </a:p>
        </p:txBody>
      </p:sp>
      <p:sp>
        <p:nvSpPr>
          <p:cNvPr id="8" name="Rectangle 1">
            <a:extLst>
              <a:ext uri="{FF2B5EF4-FFF2-40B4-BE49-F238E27FC236}">
                <a16:creationId xmlns:a16="http://schemas.microsoft.com/office/drawing/2014/main" id="{FAFA9ECE-1615-789F-CC7C-B1815D6F6FE3}"/>
              </a:ext>
            </a:extLst>
          </p:cNvPr>
          <p:cNvSpPr txBox="1">
            <a:spLocks noChangeArrowheads="1"/>
          </p:cNvSpPr>
          <p:nvPr/>
        </p:nvSpPr>
        <p:spPr bwMode="auto">
          <a:xfrm>
            <a:off x="885393" y="2966393"/>
            <a:ext cx="7744255" cy="830997"/>
          </a:xfrm>
          <a:prstGeom prst="rect">
            <a:avLst/>
          </a:prstGeom>
        </p:spPr>
        <p:style>
          <a:lnRef idx="2">
            <a:schemeClr val="accent4"/>
          </a:lnRef>
          <a:fillRef idx="1">
            <a:schemeClr val="lt1"/>
          </a:fillRef>
          <a:effectRef idx="0">
            <a:schemeClr val="accent4"/>
          </a:effectRef>
          <a:fontRef idx="minor">
            <a:schemeClr val="dk1"/>
          </a:fontRef>
        </p:style>
        <p:txBody>
          <a:bodyPr spcFirstLastPara="1" vert="horz" wrap="square" lIns="91440" tIns="45720" rIns="91440" bIns="45720" numCol="1" rtlCol="0" anchor="ctr" anchorCtr="0" compatLnSpc="1">
            <a:prstTxWarp prst="textNoShape">
              <a:avLst/>
            </a:prstTxWarp>
            <a:spAutoFit/>
          </a:bodyPr>
          <a:lstStyle>
            <a:lvl1pPr marL="457200" lvl="0" indent="-342900" algn="l" defTabSz="342900" rtl="0" eaLnBrk="0" fontAlgn="base" latinLnBrk="0" hangingPunct="0">
              <a:spcBef>
                <a:spcPct val="0"/>
              </a:spcBef>
              <a:spcAft>
                <a:spcPct val="0"/>
              </a:spcAft>
              <a:buClr>
                <a:schemeClr val="accent1"/>
              </a:buClr>
              <a:buSzPts val="1800"/>
              <a:buFont typeface="Wingdings 3" charset="2"/>
              <a:buChar char="●"/>
              <a:defRPr sz="1350" kern="1200">
                <a:solidFill>
                  <a:schemeClr val="tx1"/>
                </a:solidFill>
                <a:latin typeface="Arial" panose="020B0604020202020204" pitchFamily="34" charset="0"/>
                <a:ea typeface="+mn-ea"/>
                <a:cs typeface="+mn-cs"/>
              </a:defRPr>
            </a:lvl1pPr>
            <a:lvl2pPr marL="914400" lvl="1" indent="-317500" algn="l" defTabSz="342900" rtl="0" eaLnBrk="0" fontAlgn="base" latinLnBrk="0" hangingPunct="0">
              <a:spcBef>
                <a:spcPct val="0"/>
              </a:spcBef>
              <a:spcAft>
                <a:spcPct val="0"/>
              </a:spcAft>
              <a:buClr>
                <a:schemeClr val="accent1"/>
              </a:buClr>
              <a:buSzPts val="1400"/>
              <a:buFont typeface="Wingdings 3" charset="2"/>
              <a:buChar char="○"/>
              <a:defRPr sz="1200" kern="1200">
                <a:solidFill>
                  <a:schemeClr val="tx1"/>
                </a:solidFill>
                <a:latin typeface="Arial" panose="020B0604020202020204" pitchFamily="34" charset="0"/>
                <a:ea typeface="+mn-ea"/>
                <a:cs typeface="+mn-cs"/>
              </a:defRPr>
            </a:lvl2pPr>
            <a:lvl3pPr marL="1371600" lvl="2" indent="-317500" algn="l" defTabSz="342900" rtl="0" eaLnBrk="0" fontAlgn="base" latinLnBrk="0" hangingPunct="0">
              <a:spcBef>
                <a:spcPct val="0"/>
              </a:spcBef>
              <a:spcAft>
                <a:spcPct val="0"/>
              </a:spcAft>
              <a:buClr>
                <a:schemeClr val="accent1"/>
              </a:buClr>
              <a:buSzPts val="1400"/>
              <a:buFont typeface="Wingdings 3" charset="2"/>
              <a:buChar char="■"/>
              <a:defRPr sz="1050" kern="1200">
                <a:solidFill>
                  <a:schemeClr val="tx1"/>
                </a:solidFill>
                <a:latin typeface="Arial" panose="020B0604020202020204" pitchFamily="34" charset="0"/>
                <a:ea typeface="+mn-ea"/>
                <a:cs typeface="+mn-cs"/>
              </a:defRPr>
            </a:lvl3pPr>
            <a:lvl4pPr marL="1828800" lvl="3"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4pPr>
            <a:lvl5pPr marL="2286000" lvl="4"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5pPr>
            <a:lvl6pPr marL="2743200" lvl="5"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6pPr>
            <a:lvl7pPr marL="3200400" lvl="6"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7pPr>
            <a:lvl8pPr marL="3657600" lvl="7"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8pPr>
            <a:lvl9pPr marL="4114800" lvl="8"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9pPr>
          </a:lstStyle>
          <a:p>
            <a:pPr marL="285750" indent="-285750" algn="just" defTabSz="914400">
              <a:buClrTx/>
              <a:buSzTx/>
            </a:pPr>
            <a:r>
              <a:rPr lang="en-US" sz="1200" b="1" dirty="0">
                <a:solidFill>
                  <a:srgbClr val="374151"/>
                </a:solidFill>
                <a:latin typeface="Söhne"/>
              </a:rPr>
              <a:t>On the other hand, incorrect posture data refers to data points that represent improper body positioning that can lead to strain, discomfort, or even injury. Examples of incorrect posture may include slouching, hunching the shoulders, or leaning forward excessively. When a data point represents an incorrect posture, it is labeled with a value of 0.</a:t>
            </a:r>
            <a:endParaRPr lang="en-US" altLang="en-US" sz="1200" b="1" dirty="0">
              <a:solidFill>
                <a:srgbClr val="374151"/>
              </a:solidFill>
              <a:latin typeface="Söhne"/>
            </a:endParaRPr>
          </a:p>
        </p:txBody>
      </p:sp>
    </p:spTree>
    <p:extLst>
      <p:ext uri="{BB962C8B-B14F-4D97-AF65-F5344CB8AC3E}">
        <p14:creationId xmlns:p14="http://schemas.microsoft.com/office/powerpoint/2010/main" val="299418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a:r>
              <a:rPr lang="en-US" sz="3000" b="1" dirty="0">
                <a:latin typeface="Times New Roman" panose="02020603050405020304" pitchFamily="18" charset="0"/>
                <a:cs typeface="Times New Roman" panose="02020603050405020304" pitchFamily="18" charset="0"/>
              </a:rPr>
              <a:t>NEURAL NETWORK ARCHITECTURE </a:t>
            </a:r>
          </a:p>
        </p:txBody>
      </p:sp>
      <p:sp>
        <p:nvSpPr>
          <p:cNvPr id="95" name="Google Shape;95;p17"/>
          <p:cNvSpPr txBox="1">
            <a:spLocks noGrp="1"/>
          </p:cNvSpPr>
          <p:nvPr>
            <p:ph type="body" idx="1"/>
          </p:nvPr>
        </p:nvSpPr>
        <p:spPr>
          <a:xfrm>
            <a:off x="592930" y="1124907"/>
            <a:ext cx="8239369" cy="3150900"/>
          </a:xfrm>
          <a:prstGeom prst="rect">
            <a:avLst/>
          </a:prstGeom>
        </p:spPr>
        <p:txBody>
          <a:bodyPr spcFirstLastPara="1" wrap="square" lIns="91425" tIns="91425" rIns="91425" bIns="91425" anchor="t" anchorCtr="0">
            <a:normAutofit lnSpcReduction="10000"/>
          </a:bodyPr>
          <a:lstStyle/>
          <a:p>
            <a:pPr marL="114300" lvl="0" indent="0" algn="l" rtl="0">
              <a:spcBef>
                <a:spcPts val="0"/>
              </a:spcBef>
              <a:spcAft>
                <a:spcPts val="0"/>
              </a:spcAft>
              <a:buSzPts val="1800"/>
              <a:buNone/>
            </a:pPr>
            <a:r>
              <a:rPr lang="en-US" b="1" i="0" u="sng" dirty="0">
                <a:solidFill>
                  <a:srgbClr val="374151"/>
                </a:solidFill>
                <a:effectLst/>
                <a:latin typeface="Söhne"/>
              </a:rPr>
              <a:t>The architecture consists of three fully connected layers, followed by a single output layer</a:t>
            </a:r>
            <a:r>
              <a:rPr lang="en-US" b="1" i="0" dirty="0">
                <a:solidFill>
                  <a:srgbClr val="374151"/>
                </a:solidFill>
                <a:effectLst/>
                <a:latin typeface="Söhne"/>
              </a:rPr>
              <a:t> </a:t>
            </a:r>
          </a:p>
          <a:p>
            <a:pPr marL="114300" lvl="0" indent="0" algn="l" rtl="0">
              <a:spcBef>
                <a:spcPts val="0"/>
              </a:spcBef>
              <a:spcAft>
                <a:spcPts val="0"/>
              </a:spcAft>
              <a:buSzPts val="1800"/>
              <a:buNone/>
            </a:pPr>
            <a:endParaRPr lang="en-US" b="1" dirty="0">
              <a:solidFill>
                <a:srgbClr val="374151"/>
              </a:solidFill>
              <a:latin typeface="Söhne"/>
            </a:endParaRPr>
          </a:p>
          <a:p>
            <a:pPr lvl="0" algn="just" rtl="0">
              <a:spcBef>
                <a:spcPts val="0"/>
              </a:spcBef>
              <a:spcAft>
                <a:spcPts val="0"/>
              </a:spcAft>
              <a:buSzPts val="1800"/>
              <a:buFont typeface="Arial" panose="020B0604020202020204" pitchFamily="34" charset="0"/>
              <a:buChar char="•"/>
            </a:pPr>
            <a:r>
              <a:rPr lang="en-US" b="1" i="0" dirty="0">
                <a:solidFill>
                  <a:schemeClr val="accent4">
                    <a:lumMod val="50000"/>
                  </a:schemeClr>
                </a:solidFill>
                <a:effectLst/>
                <a:latin typeface="Söhne"/>
              </a:rPr>
              <a:t>The first layer has 32 neurons and uses the ReLU activation function, which is a popular choice in deep learning due to its ability to effectively handle vanishing gradients. The layer also includes a L2 regularization term with a regularization strength of 0.01, which helps to prevent overfitting.</a:t>
            </a:r>
          </a:p>
          <a:p>
            <a:pPr lvl="0" algn="just" rtl="0">
              <a:spcBef>
                <a:spcPts val="0"/>
              </a:spcBef>
              <a:spcAft>
                <a:spcPts val="0"/>
              </a:spcAft>
              <a:buSzPts val="1800"/>
              <a:buFont typeface="Arial" panose="020B0604020202020204" pitchFamily="34" charset="0"/>
              <a:buChar char="•"/>
            </a:pPr>
            <a:r>
              <a:rPr lang="en-US" b="1" i="0" dirty="0">
                <a:solidFill>
                  <a:schemeClr val="accent4">
                    <a:lumMod val="50000"/>
                  </a:schemeClr>
                </a:solidFill>
                <a:effectLst/>
                <a:latin typeface="Söhne"/>
              </a:rPr>
              <a:t>The second layer has 16 neurons and uses the ReLU activation function, along with the same L2 regularization term as the first layer.</a:t>
            </a:r>
            <a:endParaRPr lang="en-US" b="1" dirty="0">
              <a:solidFill>
                <a:schemeClr val="accent4">
                  <a:lumMod val="50000"/>
                </a:schemeClr>
              </a:solidFill>
              <a:latin typeface="Söhne"/>
            </a:endParaRPr>
          </a:p>
          <a:p>
            <a:pPr lvl="0" algn="just" rtl="0">
              <a:spcBef>
                <a:spcPts val="0"/>
              </a:spcBef>
              <a:spcAft>
                <a:spcPts val="0"/>
              </a:spcAft>
              <a:buSzPts val="1800"/>
              <a:buFont typeface="Arial" panose="020B0604020202020204" pitchFamily="34" charset="0"/>
              <a:buChar char="•"/>
            </a:pPr>
            <a:r>
              <a:rPr lang="en-US" b="1" i="0" dirty="0">
                <a:solidFill>
                  <a:schemeClr val="accent4">
                    <a:lumMod val="50000"/>
                  </a:schemeClr>
                </a:solidFill>
                <a:effectLst/>
                <a:latin typeface="Söhne"/>
              </a:rPr>
              <a:t>The third layer has 8 neurons and again uses the ReLU activation function and L2 regularization term.</a:t>
            </a:r>
          </a:p>
          <a:p>
            <a:pPr lvl="0" algn="just" rtl="0">
              <a:spcBef>
                <a:spcPts val="0"/>
              </a:spcBef>
              <a:spcAft>
                <a:spcPts val="0"/>
              </a:spcAft>
              <a:buSzPts val="1800"/>
              <a:buFont typeface="Arial" panose="020B0604020202020204" pitchFamily="34" charset="0"/>
              <a:buChar char="•"/>
            </a:pPr>
            <a:r>
              <a:rPr lang="en-US" b="1" i="0" dirty="0">
                <a:solidFill>
                  <a:schemeClr val="accent4">
                    <a:lumMod val="50000"/>
                  </a:schemeClr>
                </a:solidFill>
                <a:effectLst/>
                <a:latin typeface="Söhne"/>
              </a:rPr>
              <a:t>The final output layer has a single neuron, which uses the sigmoid activation function to produce a binary output, representing the probability of the input belonging to a particular class (in this case, the class is either 0 or 1).</a:t>
            </a:r>
            <a:endParaRPr lang="en-US" b="1" dirty="0">
              <a:solidFill>
                <a:schemeClr val="accent4">
                  <a:lumMod val="50000"/>
                </a:schemeClr>
              </a:solidFill>
              <a:latin typeface="Söhne"/>
            </a:endParaRPr>
          </a:p>
          <a:p>
            <a:pPr lvl="0" algn="just" rtl="0">
              <a:spcBef>
                <a:spcPts val="0"/>
              </a:spcBef>
              <a:spcAft>
                <a:spcPts val="0"/>
              </a:spcAft>
              <a:buSzPts val="1800"/>
              <a:buFont typeface="Arial" panose="020B0604020202020204" pitchFamily="34" charset="0"/>
              <a:buChar char="•"/>
            </a:pPr>
            <a:r>
              <a:rPr lang="en-US" b="1" i="0" dirty="0">
                <a:solidFill>
                  <a:schemeClr val="accent4">
                    <a:lumMod val="50000"/>
                  </a:schemeClr>
                </a:solidFill>
                <a:effectLst/>
                <a:latin typeface="Söhne"/>
              </a:rPr>
              <a:t>Overall, this architecture can be used for binary classification tasks where the input data has two features. The use of regularization in the first three layers helps to prevent overfitting, while the sigmoid activation function in the output layer produces a probability value that can be thresholder to make a final classification decision.</a:t>
            </a:r>
            <a:endParaRPr b="1" dirty="0">
              <a:solidFill>
                <a:schemeClr val="accent4">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DCB85-03F2-4DE7-0290-695DB6CEAF98}"/>
              </a:ext>
            </a:extLst>
          </p:cNvPr>
          <p:cNvSpPr>
            <a:spLocks noGrp="1"/>
          </p:cNvSpPr>
          <p:nvPr>
            <p:ph type="title"/>
          </p:nvPr>
        </p:nvSpPr>
        <p:spPr/>
        <p:txBody>
          <a:bodyPr/>
          <a:lstStyle/>
          <a:p>
            <a:pPr algn="ctr"/>
            <a:r>
              <a:rPr lang="en-US" sz="3000" b="1" dirty="0">
                <a:latin typeface="Times New Roman" panose="02020603050405020304" pitchFamily="18" charset="0"/>
                <a:cs typeface="Times New Roman" panose="02020603050405020304" pitchFamily="18" charset="0"/>
              </a:rPr>
              <a:t>RESULTS AND ACCURACY </a:t>
            </a:r>
          </a:p>
        </p:txBody>
      </p:sp>
      <p:pic>
        <p:nvPicPr>
          <p:cNvPr id="5" name="Picture 4" descr="Chart, line chart&#10;&#10;Description automatically generated">
            <a:extLst>
              <a:ext uri="{FF2B5EF4-FFF2-40B4-BE49-F238E27FC236}">
                <a16:creationId xmlns:a16="http://schemas.microsoft.com/office/drawing/2014/main" id="{BED0E957-58CC-5191-A1B3-1F11AA87A1AA}"/>
              </a:ext>
            </a:extLst>
          </p:cNvPr>
          <p:cNvPicPr>
            <a:picLocks noChangeAspect="1"/>
          </p:cNvPicPr>
          <p:nvPr/>
        </p:nvPicPr>
        <p:blipFill>
          <a:blip r:embed="rId2"/>
          <a:stretch>
            <a:fillRect/>
          </a:stretch>
        </p:blipFill>
        <p:spPr>
          <a:xfrm>
            <a:off x="428272" y="2266888"/>
            <a:ext cx="3666262" cy="2637136"/>
          </a:xfrm>
          <a:prstGeom prst="rect">
            <a:avLst/>
          </a:prstGeom>
        </p:spPr>
      </p:pic>
      <p:pic>
        <p:nvPicPr>
          <p:cNvPr id="7" name="Picture 6" descr="Chart, line chart&#10;&#10;Description automatically generated">
            <a:extLst>
              <a:ext uri="{FF2B5EF4-FFF2-40B4-BE49-F238E27FC236}">
                <a16:creationId xmlns:a16="http://schemas.microsoft.com/office/drawing/2014/main" id="{AD96F6F5-2738-C165-8081-3BB4D1CF7E12}"/>
              </a:ext>
            </a:extLst>
          </p:cNvPr>
          <p:cNvPicPr>
            <a:picLocks noChangeAspect="1"/>
          </p:cNvPicPr>
          <p:nvPr/>
        </p:nvPicPr>
        <p:blipFill>
          <a:blip r:embed="rId3"/>
          <a:stretch>
            <a:fillRect/>
          </a:stretch>
        </p:blipFill>
        <p:spPr>
          <a:xfrm>
            <a:off x="5274912" y="2266888"/>
            <a:ext cx="3557388" cy="2637137"/>
          </a:xfrm>
          <a:prstGeom prst="rect">
            <a:avLst/>
          </a:prstGeom>
        </p:spPr>
      </p:pic>
      <p:sp>
        <p:nvSpPr>
          <p:cNvPr id="8" name="TextBox 7">
            <a:extLst>
              <a:ext uri="{FF2B5EF4-FFF2-40B4-BE49-F238E27FC236}">
                <a16:creationId xmlns:a16="http://schemas.microsoft.com/office/drawing/2014/main" id="{65DA0970-110D-650D-0CEE-1C316DDF9FC2}"/>
              </a:ext>
            </a:extLst>
          </p:cNvPr>
          <p:cNvSpPr txBox="1"/>
          <p:nvPr/>
        </p:nvSpPr>
        <p:spPr>
          <a:xfrm>
            <a:off x="718457" y="1233714"/>
            <a:ext cx="7932057" cy="646331"/>
          </a:xfrm>
          <a:prstGeom prst="rect">
            <a:avLst/>
          </a:prstGeom>
          <a:noFill/>
        </p:spPr>
        <p:txBody>
          <a:bodyPr wrap="square" rtlCol="0">
            <a:spAutoFit/>
          </a:bodyPr>
          <a:lstStyle/>
          <a:p>
            <a:r>
              <a:rPr lang="en-US" dirty="0"/>
              <a:t>The two graphs below compare the training and the validation accuracy of the left-side and right-side angles of the bicep curl.</a:t>
            </a:r>
          </a:p>
        </p:txBody>
      </p:sp>
    </p:spTree>
    <p:extLst>
      <p:ext uri="{BB962C8B-B14F-4D97-AF65-F5344CB8AC3E}">
        <p14:creationId xmlns:p14="http://schemas.microsoft.com/office/powerpoint/2010/main" val="28663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C149-AAA4-2BA5-28E4-0D35F65C1D65}"/>
              </a:ext>
            </a:extLst>
          </p:cNvPr>
          <p:cNvSpPr>
            <a:spLocks noGrp="1"/>
          </p:cNvSpPr>
          <p:nvPr>
            <p:ph type="title"/>
          </p:nvPr>
        </p:nvSpPr>
        <p:spPr/>
        <p:txBody>
          <a:bodyPr/>
          <a:lstStyle/>
          <a:p>
            <a:pPr algn="ctr"/>
            <a:r>
              <a:rPr lang="en-US" sz="3000" b="1" dirty="0">
                <a:latin typeface="Times New Roman" panose="02020603050405020304" pitchFamily="18" charset="0"/>
                <a:cs typeface="Times New Roman" panose="02020603050405020304" pitchFamily="18" charset="0"/>
              </a:rPr>
              <a:t>FUTURE SCOPE </a:t>
            </a:r>
          </a:p>
        </p:txBody>
      </p:sp>
      <p:sp>
        <p:nvSpPr>
          <p:cNvPr id="3" name="Text Placeholder 2">
            <a:extLst>
              <a:ext uri="{FF2B5EF4-FFF2-40B4-BE49-F238E27FC236}">
                <a16:creationId xmlns:a16="http://schemas.microsoft.com/office/drawing/2014/main" id="{A3A53C26-6C5F-05EF-D996-736B5A755216}"/>
              </a:ext>
            </a:extLst>
          </p:cNvPr>
          <p:cNvSpPr>
            <a:spLocks noGrp="1"/>
          </p:cNvSpPr>
          <p:nvPr>
            <p:ph type="body" idx="1"/>
          </p:nvPr>
        </p:nvSpPr>
        <p:spPr/>
        <p:txBody>
          <a:bodyPr/>
          <a:lstStyle/>
          <a:p>
            <a:pPr>
              <a:buFont typeface="Arial" panose="020B0604020202020204" pitchFamily="34" charset="0"/>
              <a:buChar char="•"/>
            </a:pPr>
            <a:r>
              <a:rPr lang="en-US" dirty="0"/>
              <a:t>We want to extend this application for all the exercises that are present out there. We have only made this application for the bicep curl and the triceps pushdowns currently, but we want to make it for all Olympic and compound movements.</a:t>
            </a:r>
          </a:p>
          <a:p>
            <a:pPr>
              <a:buFont typeface="Arial" panose="020B0604020202020204" pitchFamily="34" charset="0"/>
              <a:buChar char="•"/>
            </a:pPr>
            <a:r>
              <a:rPr lang="en-US" dirty="0"/>
              <a:t>We have only taken 3 views here, namely, the right side, the left side and the general view. We want to take videos from more perspectives, in order to have improved accuracy and better information about the z-axis.</a:t>
            </a:r>
          </a:p>
          <a:p>
            <a:pPr>
              <a:buFont typeface="Arial" panose="020B0604020202020204" pitchFamily="34" charset="0"/>
              <a:buChar char="•"/>
            </a:pPr>
            <a:r>
              <a:rPr lang="en-US" dirty="0"/>
              <a:t>Currently, our application takes in recorded videos as input and provides the user with the output. We want to improvise this by creating a system where the user would be able to get the same information live from their mobile camera.</a:t>
            </a:r>
          </a:p>
        </p:txBody>
      </p:sp>
    </p:spTree>
    <p:extLst>
      <p:ext uri="{BB962C8B-B14F-4D97-AF65-F5344CB8AC3E}">
        <p14:creationId xmlns:p14="http://schemas.microsoft.com/office/powerpoint/2010/main" val="3205198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CC1C-DECF-6B4F-E741-88912765BEE6}"/>
              </a:ext>
            </a:extLst>
          </p:cNvPr>
          <p:cNvSpPr>
            <a:spLocks noGrp="1"/>
          </p:cNvSpPr>
          <p:nvPr>
            <p:ph type="title"/>
          </p:nvPr>
        </p:nvSpPr>
        <p:spPr/>
        <p:txBody>
          <a:bodyPr/>
          <a:lstStyle/>
          <a:p>
            <a:pPr algn="ctr"/>
            <a:r>
              <a:rPr lang="en-US" sz="3000"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BFF3EA15-6ADD-63FF-15FF-C8DFB5B8A24B}"/>
              </a:ext>
            </a:extLst>
          </p:cNvPr>
          <p:cNvSpPr>
            <a:spLocks noGrp="1"/>
          </p:cNvSpPr>
          <p:nvPr>
            <p:ph type="body" idx="1"/>
          </p:nvPr>
        </p:nvSpPr>
        <p:spPr/>
        <p:txBody>
          <a:bodyPr/>
          <a:lstStyle/>
          <a:p>
            <a:r>
              <a:rPr lang="en-US" b="0" i="0" dirty="0">
                <a:solidFill>
                  <a:srgbClr val="374151"/>
                </a:solidFill>
                <a:effectLst/>
                <a:latin typeface="Söhne"/>
              </a:rPr>
              <a:t>The project aims to analyze weightlifting movements by extracting new statistics and insights that would be useful to coaches, athletes, performance scientists, and hobbyists.</a:t>
            </a:r>
          </a:p>
          <a:p>
            <a:r>
              <a:rPr lang="en-US" b="0" i="0" dirty="0">
                <a:solidFill>
                  <a:srgbClr val="374151"/>
                </a:solidFill>
                <a:effectLst/>
                <a:latin typeface="Söhne"/>
              </a:rPr>
              <a:t>The model will be trained on multiple videos to extract data such as posture, speed, and joint angles during different phases of a lift to provide comparison and improvement tips to users.</a:t>
            </a:r>
          </a:p>
          <a:p>
            <a:r>
              <a:rPr lang="en-US" b="0" i="0" dirty="0">
                <a:solidFill>
                  <a:srgbClr val="374151"/>
                </a:solidFill>
                <a:effectLst/>
                <a:latin typeface="Söhne"/>
              </a:rPr>
              <a:t>The tool developed through this project will not only benefit coaches and athletes in optimizing their performance but will also be useful for beginners and intermediate lifters to prevent injuries and improve their form.</a:t>
            </a:r>
          </a:p>
        </p:txBody>
      </p:sp>
    </p:spTree>
    <p:extLst>
      <p:ext uri="{BB962C8B-B14F-4D97-AF65-F5344CB8AC3E}">
        <p14:creationId xmlns:p14="http://schemas.microsoft.com/office/powerpoint/2010/main" val="18245133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7</TotalTime>
  <Words>973</Words>
  <Application>Microsoft Office PowerPoint</Application>
  <PresentationFormat>On-screen Show (16:9)</PresentationFormat>
  <Paragraphs>38</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Lato</vt:lpstr>
      <vt:lpstr>Söhne</vt:lpstr>
      <vt:lpstr>Times New Roman</vt:lpstr>
      <vt:lpstr>Wingdings 3</vt:lpstr>
      <vt:lpstr>Wisp</vt:lpstr>
      <vt:lpstr>WEIGHTLIFTING FORM ANALYSER USING NEURAL NETWORKS</vt:lpstr>
      <vt:lpstr>GOAL OF THE PROJECT</vt:lpstr>
      <vt:lpstr>MOTIVATION</vt:lpstr>
      <vt:lpstr>DATASET CREATION</vt:lpstr>
      <vt:lpstr>DATA LABELING </vt:lpstr>
      <vt:lpstr>NEURAL NETWORK ARCHITECTURE </vt:lpstr>
      <vt:lpstr>RESULTS AND ACCURACY </vt:lpstr>
      <vt:lpstr>FUTURE SCOPE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WEIGHTLIFTING FORM ANALYSER USING NEURAL NETWORKS</dc:title>
  <dc:creator>Chopra, Sidharth</dc:creator>
  <cp:lastModifiedBy>Chopra, Sidharth</cp:lastModifiedBy>
  <cp:revision>2</cp:revision>
  <dcterms:modified xsi:type="dcterms:W3CDTF">2023-05-06T05:21:47Z</dcterms:modified>
</cp:coreProperties>
</file>