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25" r:id="rId5"/>
    <p:sldId id="326" r:id="rId6"/>
    <p:sldId id="327" r:id="rId7"/>
    <p:sldId id="340" r:id="rId8"/>
    <p:sldId id="341" r:id="rId9"/>
    <p:sldId id="329" r:id="rId10"/>
    <p:sldId id="330" r:id="rId11"/>
    <p:sldId id="342" r:id="rId12"/>
    <p:sldId id="33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05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21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579738" y="1171907"/>
            <a:ext cx="6486488" cy="4324325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12" y="3108960"/>
            <a:ext cx="11610975" cy="640080"/>
          </a:xfrm>
        </p:spPr>
        <p:txBody>
          <a:bodyPr/>
          <a:lstStyle/>
          <a:p>
            <a:r>
              <a:rPr lang="en-US" sz="4800" dirty="0"/>
              <a:t>Cloud – fog Computing</a:t>
            </a:r>
            <a:br>
              <a:rPr lang="en-US" sz="4800" dirty="0"/>
            </a:br>
            <a:r>
              <a:rPr lang="en-US" sz="4800" dirty="0"/>
              <a:t> </a:t>
            </a:r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98F575CE-E93D-D818-1D12-95E045DB3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051" y="5215779"/>
            <a:ext cx="9144000" cy="356616"/>
          </a:xfrm>
        </p:spPr>
        <p:txBody>
          <a:bodyPr/>
          <a:lstStyle/>
          <a:p>
            <a:r>
              <a:rPr lang="en-US" dirty="0"/>
              <a:t>Abhishekh </a:t>
            </a:r>
            <a:r>
              <a:rPr lang="en-US" dirty="0" err="1"/>
              <a:t>kumar</a:t>
            </a:r>
            <a:r>
              <a:rPr lang="en-US" dirty="0"/>
              <a:t> </a:t>
            </a:r>
            <a:r>
              <a:rPr lang="en-US" dirty="0" err="1"/>
              <a:t>singh</a:t>
            </a:r>
            <a:r>
              <a:rPr lang="en-US" dirty="0"/>
              <a:t>  | 21it3004</a:t>
            </a:r>
          </a:p>
          <a:p>
            <a:r>
              <a:rPr lang="en-US" dirty="0"/>
              <a:t>Mentor: Dr. Kalka </a:t>
            </a:r>
            <a:r>
              <a:rPr lang="en-US" dirty="0" err="1"/>
              <a:t>dubey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78151"/>
            <a:ext cx="4079748" cy="3863849"/>
          </a:xfrm>
        </p:spPr>
        <p:txBody>
          <a:bodyPr/>
          <a:lstStyle/>
          <a:p>
            <a:r>
              <a:rPr lang="en-US" sz="3200" dirty="0"/>
              <a:t>PROBLEM</a:t>
            </a:r>
          </a:p>
          <a:p>
            <a:r>
              <a:rPr lang="en-US" sz="3200" dirty="0"/>
              <a:t>INTUITION</a:t>
            </a:r>
          </a:p>
          <a:p>
            <a:r>
              <a:rPr lang="en-US" sz="3200" dirty="0"/>
              <a:t>7 Step criteria</a:t>
            </a:r>
          </a:p>
          <a:p>
            <a:r>
              <a:rPr lang="en-US" sz="3200" dirty="0"/>
              <a:t>SIMULATION RESULT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008157-7FAF-FDFA-206B-DC97B5933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809" y="1079209"/>
            <a:ext cx="4762791" cy="476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Problem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FFC92DA-E590-4A49-8738-10A5D4DBBE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298575" y="1828800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975" y="2498980"/>
            <a:ext cx="7183514" cy="2158746"/>
          </a:xfrm>
        </p:spPr>
        <p:txBody>
          <a:bodyPr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3200" spc="0" dirty="0">
                <a:ea typeface="+mn-lt"/>
                <a:cs typeface="+mn-lt"/>
              </a:rPr>
              <a:t>Efficient controlling of tasks in Cloud-Fog</a:t>
            </a:r>
          </a:p>
          <a:p>
            <a:pPr marL="0" indent="0" algn="ctr">
              <a:lnSpc>
                <a:spcPts val="2400"/>
              </a:lnSpc>
              <a:buNone/>
            </a:pPr>
            <a:r>
              <a:rPr lang="en-US" sz="3200" spc="0" dirty="0">
                <a:ea typeface="+mn-lt"/>
                <a:cs typeface="+mn-lt"/>
              </a:rPr>
              <a:t> environment using Queuing model &amp; </a:t>
            </a:r>
          </a:p>
          <a:p>
            <a:pPr marL="0" indent="0" algn="ctr">
              <a:lnSpc>
                <a:spcPts val="2400"/>
              </a:lnSpc>
              <a:buNone/>
            </a:pPr>
            <a:r>
              <a:rPr lang="en-US" sz="3200" spc="0" dirty="0">
                <a:ea typeface="+mn-lt"/>
                <a:cs typeface="+mn-lt"/>
              </a:rPr>
              <a:t>Data Caching.</a:t>
            </a:r>
            <a:endParaRPr lang="en-US" sz="3200" spc="0" dirty="0"/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A65C9E-8ED3-3B31-58F9-65D35B4E9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58" t="13850" r="14821" b="19054"/>
          <a:stretch/>
        </p:blipFill>
        <p:spPr>
          <a:xfrm>
            <a:off x="-66675" y="-66675"/>
            <a:ext cx="5805052" cy="35951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9348B3-597A-B09E-5B96-187BFC1C2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818" y="-66675"/>
            <a:ext cx="6365182" cy="35284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4C9DFC-5FA0-F38F-7E87-492C011AB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124" y="3429000"/>
            <a:ext cx="9540111" cy="3209925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9CCC1C50-5527-503B-33B1-E2BBE827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036" y="219075"/>
            <a:ext cx="3502914" cy="457200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INTUITION</a:t>
            </a:r>
          </a:p>
        </p:txBody>
      </p:sp>
    </p:spTree>
    <p:extLst>
      <p:ext uri="{BB962C8B-B14F-4D97-AF65-F5344CB8AC3E}">
        <p14:creationId xmlns:p14="http://schemas.microsoft.com/office/powerpoint/2010/main" val="55366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6D7C2A4-7B98-44A0-17C6-0B108A822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9051"/>
            <a:ext cx="8191500" cy="47483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E01765-F00D-F30A-AF75-E2FFA2603ADA}"/>
              </a:ext>
            </a:extLst>
          </p:cNvPr>
          <p:cNvSpPr txBox="1"/>
          <p:nvPr/>
        </p:nvSpPr>
        <p:spPr>
          <a:xfrm>
            <a:off x="6515777" y="819150"/>
            <a:ext cx="4075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</a:t>
            </a:r>
            <a:r>
              <a:rPr lang="el-GR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λ</a:t>
            </a:r>
            <a:r>
              <a:rPr lang="en-IN" b="0" i="0" dirty="0">
                <a:solidFill>
                  <a:schemeClr val="bg1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 of customers arrive at a queue</a:t>
            </a:r>
          </a:p>
          <a:p>
            <a:r>
              <a:rPr lang="en-IN" b="0" i="0" dirty="0">
                <a:solidFill>
                  <a:schemeClr val="bg1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P(one queue block being occupied)  = </a:t>
            </a:r>
            <a:r>
              <a:rPr lang="el-GR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λ</a:t>
            </a:r>
            <a:r>
              <a:rPr lang="en-IN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/n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7A5450-F254-0C3A-2F10-328DE55EC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777" y="2030968"/>
            <a:ext cx="4942797" cy="7341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698593-356C-A8EF-2E48-8F27EF39E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925" y="4180702"/>
            <a:ext cx="7715250" cy="166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53" y="648928"/>
            <a:ext cx="10058400" cy="914400"/>
          </a:xfrm>
        </p:spPr>
        <p:txBody>
          <a:bodyPr/>
          <a:lstStyle/>
          <a:p>
            <a:r>
              <a:rPr lang="en-US" dirty="0"/>
              <a:t>Quarterly performance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7 STEP CRITERIA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F4110-8E09-4D34-9D65-A130D822A6A4}"/>
              </a:ext>
            </a:extLst>
          </p:cNvPr>
          <p:cNvSpPr txBox="1"/>
          <p:nvPr/>
        </p:nvSpPr>
        <p:spPr>
          <a:xfrm>
            <a:off x="1317734" y="3576935"/>
            <a:ext cx="8163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5: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Calculating Waiting Time </a:t>
            </a:r>
          </a:p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Using the </a:t>
            </a:r>
            <a:r>
              <a:rPr lang="en-IN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poisson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Distribution we get,</a:t>
            </a:r>
          </a:p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IN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waiting time= </a:t>
            </a: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W= </a:t>
            </a:r>
            <a:r>
              <a:rPr lang="el-GR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ρ / (μ−λ)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0C184-8017-B50E-1D86-55D064413448}"/>
              </a:ext>
            </a:extLst>
          </p:cNvPr>
          <p:cNvSpPr txBox="1"/>
          <p:nvPr/>
        </p:nvSpPr>
        <p:spPr>
          <a:xfrm>
            <a:off x="1375926" y="2157611"/>
            <a:ext cx="4218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3: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Utilization, </a:t>
            </a:r>
            <a:r>
              <a:rPr lang="el-GR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ρ </a:t>
            </a: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= </a:t>
            </a:r>
            <a:r>
              <a:rPr lang="el-GR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λ</a:t>
            </a: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/ </a:t>
            </a:r>
            <a:r>
              <a:rPr lang="el-GR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μ</a:t>
            </a:r>
            <a:endParaRPr lang="en-IN" sz="18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μ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Service Rate of the Fog Node</a:t>
            </a: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199E4F-C6A0-BEF0-D333-23957976D4CA}"/>
              </a:ext>
            </a:extLst>
          </p:cNvPr>
          <p:cNvSpPr txBox="1"/>
          <p:nvPr/>
        </p:nvSpPr>
        <p:spPr>
          <a:xfrm>
            <a:off x="1317734" y="2863335"/>
            <a:ext cx="579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4: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Queue Length, L= Arrival rate * average waiting time 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6D4D56-D456-620F-68B2-959ACBC34D18}"/>
              </a:ext>
            </a:extLst>
          </p:cNvPr>
          <p:cNvSpPr txBox="1"/>
          <p:nvPr/>
        </p:nvSpPr>
        <p:spPr>
          <a:xfrm>
            <a:off x="1317734" y="4722442"/>
            <a:ext cx="8700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6: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and Decide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waiting time &lt; Threshold waiting time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&amp;&amp;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Queue Length &lt; Threshold Queue Length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Add task to Queue</a:t>
            </a:r>
            <a:endParaRPr lang="en-IN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94CEFC-839A-4432-BF57-3EDEC44AF575}"/>
              </a:ext>
            </a:extLst>
          </p:cNvPr>
          <p:cNvSpPr txBox="1"/>
          <p:nvPr/>
        </p:nvSpPr>
        <p:spPr>
          <a:xfrm>
            <a:off x="1396426" y="658230"/>
            <a:ext cx="1012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1: </a:t>
            </a:r>
            <a:r>
              <a:rPr lang="pl-P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WSc = w1×C</a:t>
            </a:r>
            <a:r>
              <a:rPr lang="en-IN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ost</a:t>
            </a:r>
            <a:r>
              <a:rPr lang="pl-P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w2×C</a:t>
            </a:r>
            <a:r>
              <a:rPr lang="en-IN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ommunication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IN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andwidth</a:t>
            </a:r>
            <a:r>
              <a:rPr lang="pl-P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w3×B</a:t>
            </a:r>
            <a:r>
              <a:rPr lang="en-IN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Rate</a:t>
            </a:r>
            <a:r>
              <a:rPr lang="pl-P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w4×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Signal Level </a:t>
            </a:r>
            <a:r>
              <a:rPr lang="pl-P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w5×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IN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atency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0275B9-9946-6B0A-40D6-8EC015B23B9E}"/>
              </a:ext>
            </a:extLst>
          </p:cNvPr>
          <p:cNvSpPr txBox="1"/>
          <p:nvPr/>
        </p:nvSpPr>
        <p:spPr>
          <a:xfrm>
            <a:off x="1375926" y="1142459"/>
            <a:ext cx="4267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2: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If Weighted Score &gt; Threshold Score</a:t>
            </a:r>
          </a:p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Go for Fog Processing Calculation</a:t>
            </a:r>
          </a:p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else : Send to Cloud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8025D71-23EF-D38B-4A10-A32003764F14}"/>
              </a:ext>
            </a:extLst>
          </p:cNvPr>
          <p:cNvCxnSpPr>
            <a:stCxn id="16" idx="3"/>
            <a:endCxn id="12" idx="3"/>
          </p:cNvCxnSpPr>
          <p:nvPr/>
        </p:nvCxnSpPr>
        <p:spPr>
          <a:xfrm flipH="1" flipV="1">
            <a:off x="5594517" y="2619276"/>
            <a:ext cx="4423714" cy="2841830"/>
          </a:xfrm>
          <a:prstGeom prst="bentConnector3">
            <a:avLst>
              <a:gd name="adj1" fmla="val -51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0157C75-277C-9D98-A961-8EA550B4D0D0}"/>
              </a:ext>
            </a:extLst>
          </p:cNvPr>
          <p:cNvSpPr txBox="1"/>
          <p:nvPr/>
        </p:nvSpPr>
        <p:spPr>
          <a:xfrm>
            <a:off x="8934828" y="5461106"/>
            <a:ext cx="284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7: Dynamic Adjustment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P spid="16" grpId="0"/>
      <p:bldP spid="17" grpId="0"/>
      <p:bldP spid="18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3A7980-13E9-E559-3AB0-197140A18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62" y="66674"/>
            <a:ext cx="8914838" cy="68155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15108" y="3074988"/>
            <a:ext cx="6619875" cy="708024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Simulation result</a:t>
            </a:r>
          </a:p>
        </p:txBody>
      </p:sp>
    </p:spTree>
    <p:extLst>
      <p:ext uri="{BB962C8B-B14F-4D97-AF65-F5344CB8AC3E}">
        <p14:creationId xmlns:p14="http://schemas.microsoft.com/office/powerpoint/2010/main" val="123935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15108" y="3074988"/>
            <a:ext cx="6619875" cy="708024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Simulation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16B44-4B2C-9E06-B158-43CEA783B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13811"/>
            <a:ext cx="5276850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1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22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{900018AF-E492-4AD8-A074-6518D10FF881}tf67061901_win32</Template>
  <TotalTime>273</TotalTime>
  <Words>229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Daytona Condensed Light</vt:lpstr>
      <vt:lpstr>Google Sans</vt:lpstr>
      <vt:lpstr>Posterama</vt:lpstr>
      <vt:lpstr>Times New Roman</vt:lpstr>
      <vt:lpstr>Office Theme</vt:lpstr>
      <vt:lpstr>Cloud – fog Computing  </vt:lpstr>
      <vt:lpstr>Agenda</vt:lpstr>
      <vt:lpstr>Problem STATEMENT</vt:lpstr>
      <vt:lpstr>INTUITION</vt:lpstr>
      <vt:lpstr>PowerPoint Presentation</vt:lpstr>
      <vt:lpstr>Quarterly performance</vt:lpstr>
      <vt:lpstr>Simulation result</vt:lpstr>
      <vt:lpstr>Simulation result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– fog Computing research </dc:title>
  <dc:creator>Abhishekh</dc:creator>
  <cp:lastModifiedBy>Abhishekh</cp:lastModifiedBy>
  <cp:revision>6</cp:revision>
  <dcterms:created xsi:type="dcterms:W3CDTF">2024-05-10T03:42:50Z</dcterms:created>
  <dcterms:modified xsi:type="dcterms:W3CDTF">2024-05-10T10:14:15Z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