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Tewari" userId="85c1956db098ab25" providerId="LiveId" clId="{675FF2FA-DC99-44D2-865D-76DFC449E45B}"/>
    <pc:docChg chg="modSld">
      <pc:chgData name="Akash Tewari" userId="85c1956db098ab25" providerId="LiveId" clId="{675FF2FA-DC99-44D2-865D-76DFC449E45B}" dt="2024-08-16T16:54:39.118" v="1" actId="20577"/>
      <pc:docMkLst>
        <pc:docMk/>
      </pc:docMkLst>
      <pc:sldChg chg="modSp mod">
        <pc:chgData name="Akash Tewari" userId="85c1956db098ab25" providerId="LiveId" clId="{675FF2FA-DC99-44D2-865D-76DFC449E45B}" dt="2024-08-16T16:54:39.118" v="1" actId="20577"/>
        <pc:sldMkLst>
          <pc:docMk/>
          <pc:sldMk cId="1115008663" sldId="256"/>
        </pc:sldMkLst>
        <pc:spChg chg="mod">
          <ac:chgData name="Akash Tewari" userId="85c1956db098ab25" providerId="LiveId" clId="{675FF2FA-DC99-44D2-865D-76DFC449E45B}" dt="2024-08-16T16:54:39.118" v="1" actId="20577"/>
          <ac:spMkLst>
            <pc:docMk/>
            <pc:sldMk cId="1115008663" sldId="256"/>
            <ac:spMk id="3" creationId="{C925E855-1D42-A006-6F82-0CEEC29544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3D34-131E-4B52-8D82-AE38F7D796B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E1EC-2E35-4129-9CBB-F6281CF46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2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6E1EC-2E35-4129-9CBB-F6281CF46D0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5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56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9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8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8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1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1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9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9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44F3E6-9BAA-4787-8B2C-87F47CB9519B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0FB7-10DC-471C-B15F-53B046F3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3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frhqjoqohwOIO1zPxtuffqSmVF5LFYp/view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324-97B3-183E-4E62-B762E1212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sz="80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r>
              <a:rPr lang="en-IN" sz="80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br>
              <a:rPr lang="en-IN" sz="8000" b="0" i="0" u="none" strike="noStrike" baseline="0" dirty="0">
                <a:latin typeface="IBM Plex Sans" panose="020B0503050203000203" pitchFamily="34" charset="0"/>
              </a:rPr>
            </a:br>
            <a:r>
              <a:rPr lang="en-IN" sz="7200" b="0" i="0" u="none" strike="noStrike" baseline="0" dirty="0">
                <a:latin typeface="IBM Plex Sans" panose="020B0503050203000203" pitchFamily="34" charset="0"/>
              </a:rPr>
              <a:t>BUDGET SALES ANALYTICS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5E855-1D42-A006-6F82-0CEEC2954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Domain : Retail &amp; Sales</a:t>
            </a:r>
          </a:p>
          <a:p>
            <a:r>
              <a:rPr lang="en-IN" dirty="0"/>
              <a:t>BY </a:t>
            </a:r>
            <a:r>
              <a:rPr lang="en-IN"/>
              <a:t>AKASH TEWARI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00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0" y="323104"/>
            <a:ext cx="9336064" cy="856768"/>
          </a:xfrm>
        </p:spPr>
        <p:txBody>
          <a:bodyPr/>
          <a:lstStyle/>
          <a:p>
            <a:r>
              <a:rPr lang="en-IN" sz="4200" dirty="0"/>
              <a:t>SALES PERFORMANCE BY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46" y="1524001"/>
            <a:ext cx="11037045" cy="526025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Top Performing Products: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The Mountain-200 Black is the leading product in terms of sales, followed closely by the Mountain-200 Silver variant.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The Road-150 Red series also shows strong performance, occupying multiple spots in the top 10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/>
              <a:t>Consistency in Sales: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The top products display consistent sales figures, with the difference between them being minimal. This suggests a stable demand for these products across the observed period.</a:t>
            </a:r>
          </a:p>
          <a:p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/>
              <a:t>Growth Opportunities: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Given the dominance of specific models, focusing marketing efforts on similar or complementary products may capitalize on existing consumer preferences.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28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411E5F-DE70-D7EF-D82C-583C8B768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 DEMOGRAPHICS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C6CEDF88-D10D-38BB-411C-DCE00C3FB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15" y="2135129"/>
            <a:ext cx="5104027" cy="3046471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Australia: 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Blue circles indicate strong sales in Australia.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Canada: 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Green circles represent sales in Canada.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France: 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Purple circles highlight sales in France.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Germany: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 Red circles denote sales in Germany.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United Kingdom: 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Orange circles signify sales in the UK.</a:t>
            </a:r>
          </a:p>
          <a:p>
            <a:pPr>
              <a:lnSpc>
                <a:spcPct val="9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United States: 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Brown circles show sales in the US.</a:t>
            </a:r>
          </a:p>
        </p:txBody>
      </p:sp>
    </p:spTree>
    <p:extLst>
      <p:ext uri="{BB962C8B-B14F-4D97-AF65-F5344CB8AC3E}">
        <p14:creationId xmlns:p14="http://schemas.microsoft.com/office/powerpoint/2010/main" val="391181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0" y="323104"/>
            <a:ext cx="9336064" cy="856768"/>
          </a:xfrm>
        </p:spPr>
        <p:txBody>
          <a:bodyPr/>
          <a:lstStyle/>
          <a:p>
            <a:r>
              <a:rPr lang="en-IN" sz="4200" dirty="0"/>
              <a:t>KEY METRICS AND KPIS: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46" y="1524001"/>
            <a:ext cx="11037045" cy="1061883"/>
          </a:xfrm>
        </p:spPr>
        <p:txBody>
          <a:bodyPr>
            <a:normAutofit/>
          </a:bodyPr>
          <a:lstStyle/>
          <a:p>
            <a:r>
              <a:rPr lang="en-US" sz="2400" b="1" dirty="0"/>
              <a:t>Growth rate over the year 2014 – 2016</a:t>
            </a:r>
          </a:p>
          <a:p>
            <a:endParaRPr lang="en-US" sz="2400" b="1" dirty="0"/>
          </a:p>
        </p:txBody>
      </p:sp>
      <p:pic>
        <p:nvPicPr>
          <p:cNvPr id="7" name="Picture 6" descr="A graph with numbers and a triangle&#10;&#10;Description automatically generated">
            <a:extLst>
              <a:ext uri="{FF2B5EF4-FFF2-40B4-BE49-F238E27FC236}">
                <a16:creationId xmlns:a16="http://schemas.microsoft.com/office/drawing/2014/main" id="{76BA3DCE-6280-8B19-28A7-6F524228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9" r="494"/>
          <a:stretch/>
        </p:blipFill>
        <p:spPr>
          <a:xfrm>
            <a:off x="806245" y="2733368"/>
            <a:ext cx="10831755" cy="28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91" y="0"/>
            <a:ext cx="9434387" cy="856768"/>
          </a:xfrm>
        </p:spPr>
        <p:txBody>
          <a:bodyPr/>
          <a:lstStyle/>
          <a:p>
            <a:r>
              <a:rPr lang="en-IN" sz="4200" dirty="0"/>
              <a:t>Conclusion and Recommendations</a:t>
            </a:r>
            <a:endParaRPr lang="en-IN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B6D493-E1EF-F4E2-9119-91DBD45B68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8689" y="1373953"/>
            <a:ext cx="998511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Sales Growth: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sales trend from 2014 to 2016 shows a consistent upward trajectory, with 2016 experiencing the highest sales. Continued focus on high-performing categories can sustain this growth.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Focus: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Mountain-200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series, particularly the Black and Silver variants, is a clear market leader. Expanding the product line or introducing new features within this series could drive further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Realignment: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like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 Kit/8 Patches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Bottle - 30 oz.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a significant positive variance, suggesting a need to adjust budgets to better reflect actual sales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Sales 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sales in regions like Australia and the United States indicate market dominance. Targeted marketing strategies in these regions could further capitalize on this trend.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Investments: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the steady demand for top products and consistent growth in certain regions, strategic investments in marketing and inventory for these areas can enhance profitability and market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6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A4670-898D-DEEF-1C14-66F8BF73F5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1918" r="-1" b="752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236EC-A982-4A8B-34BC-FB036826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99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5C0B-715C-3D7B-C5E4-C716D81E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F39D-A6D9-EF95-8F84-D4E820A8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84765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Sales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by Domain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IN" b="1" dirty="0"/>
              <a:t>Budget vs. Sales: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Variance Analysis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Sales Performance by Product: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Sales Trends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C129B-69CF-EB4A-306F-959E311253B5}"/>
              </a:ext>
            </a:extLst>
          </p:cNvPr>
          <p:cNvSpPr txBox="1">
            <a:spLocks/>
          </p:cNvSpPr>
          <p:nvPr/>
        </p:nvSpPr>
        <p:spPr>
          <a:xfrm>
            <a:off x="5766069" y="1984091"/>
            <a:ext cx="428476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b="1" dirty="0"/>
              <a:t>Customer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Customer Demographics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Metrics and KPIs: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Growth Rate</a:t>
            </a:r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0" indent="0">
              <a:buFont typeface="Wingdings 3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27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C9CA-8B0E-F337-A548-2DD80DED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E13D2-BF48-8512-1A9E-51E875CB4353}"/>
              </a:ext>
            </a:extLst>
          </p:cNvPr>
          <p:cNvSpPr txBox="1"/>
          <p:nvPr/>
        </p:nvSpPr>
        <p:spPr>
          <a:xfrm>
            <a:off x="845576" y="1326969"/>
            <a:ext cx="98322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STATEMENT:</a:t>
            </a:r>
          </a:p>
          <a:p>
            <a:endParaRPr lang="en-IN" b="1" dirty="0"/>
          </a:p>
          <a:p>
            <a:r>
              <a:rPr lang="en-US" dirty="0"/>
              <a:t>"Domain Sale" process is structured to help potential buyers purchase the domain they want immediately without the hassle of contacting the seller directly. A seller lists a domain for sale at a specific price in our Marketplace. An interested buyer sees this domain for sale and decides to buy it.</a:t>
            </a:r>
          </a:p>
          <a:p>
            <a:endParaRPr lang="en-US" dirty="0"/>
          </a:p>
          <a:p>
            <a:r>
              <a:rPr lang="en-US" b="1" dirty="0"/>
              <a:t>OJECTIVE OF THE ANALYSIS: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Evaluate Sales Performance:</a:t>
            </a:r>
            <a:r>
              <a:rPr lang="en-US" dirty="0"/>
              <a:t> Analyze total sales, trends, and identify top-performing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Conduct Variance Analysis:</a:t>
            </a:r>
            <a:r>
              <a:rPr lang="en-US" dirty="0"/>
              <a:t> Compare actual sales against budgeted figures and identify deviations.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Analyze Customer Insights:</a:t>
            </a:r>
            <a:r>
              <a:rPr lang="en-US" dirty="0"/>
              <a:t> Understand customer demographics and purchasing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Develop a Dashboard:</a:t>
            </a:r>
            <a:r>
              <a:rPr lang="en-US" dirty="0"/>
              <a:t> Create a Power BI dashboard to visualize key metrics and support decision-making.</a:t>
            </a:r>
          </a:p>
          <a:p>
            <a:endParaRPr lang="en-US" dirty="0"/>
          </a:p>
          <a:p>
            <a:r>
              <a:rPr lang="en-US" b="1" dirty="0"/>
              <a:t>DATA SOURCE: </a:t>
            </a:r>
            <a:r>
              <a:rPr lang="en-US" dirty="0">
                <a:hlinkClick r:id="rId2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6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813" y="323104"/>
            <a:ext cx="8825658" cy="856768"/>
          </a:xfrm>
        </p:spPr>
        <p:txBody>
          <a:bodyPr/>
          <a:lstStyle/>
          <a:p>
            <a:r>
              <a:rPr lang="en-IN" sz="4200" dirty="0"/>
              <a:t>SALES</a:t>
            </a:r>
            <a:r>
              <a:rPr lang="en-IN" sz="4800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813" y="1406014"/>
            <a:ext cx="11037045" cy="5260257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Total Sales Over Three Years (2014-2016):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Sales data shows significant increase in total sales from 2014 to 2016, with 2016 having the highest total sales of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16.47M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, followed by 2014 with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7.07M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, and 2015 with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5.76m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/>
              <a:t>Monthly Sales Trends: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Sales trends across 2014, 2015, and 2016 indicate fluctuations, with noticeable peaks in certain months (e.g. May 2014, May 2015, and May 2016).</a:t>
            </a:r>
          </a:p>
          <a:p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/>
              <a:t>Category-Wise Sales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Data reveals category of bikes contributing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96.62%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 of total sales, likely attributed to a specific product line (e.g., Bikes).</a:t>
            </a:r>
          </a:p>
          <a:p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b="1" dirty="0"/>
              <a:t>Overall Sales 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The cumulative total sales across all categories and years amount to </a:t>
            </a:r>
            <a:r>
              <a:rPr lang="en-US" b="1" cap="none" dirty="0">
                <a:solidFill>
                  <a:schemeClr val="tx1">
                    <a:lumMod val="95000"/>
                  </a:schemeClr>
                </a:solidFill>
              </a:rPr>
              <a:t>29.31M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, highlighting A growing trend and strong market presence.</a:t>
            </a:r>
          </a:p>
          <a:p>
            <a:endParaRPr lang="en-US" dirty="0"/>
          </a:p>
          <a:p>
            <a:r>
              <a:rPr lang="en-US" b="1" dirty="0"/>
              <a:t>This overview suggests a positive growth trajectory in sales, with certain categories driving the majority of revenue, and strong performance in the year 2016.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19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6C3380D-3741-5103-F4AC-74A7850D7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1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BUDGET VS SALES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VARIANCE For top products: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1"/>
                </a:solidFill>
              </a:rPr>
              <a:t>Budget - Sales.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Water Bottle - 30 oz.: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 cap="none" dirty="0">
                <a:solidFill>
                  <a:schemeClr val="tx1"/>
                </a:solidFill>
              </a:rPr>
              <a:t>Stable Positive Variance: Sales consistently lower than budget, indicating possible overestimation.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Patch Kit/8 Patches: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 cap="none" dirty="0">
                <a:solidFill>
                  <a:schemeClr val="tx1"/>
                </a:solidFill>
              </a:rPr>
              <a:t>High Positive Variance: Significant underperformance compared to budget, with the gap widening over time.</a:t>
            </a:r>
          </a:p>
        </p:txBody>
      </p:sp>
      <p:pic>
        <p:nvPicPr>
          <p:cNvPr id="7" name="Picture 6" descr="A graph of sales and a few other sales&#10;&#10;Description automatically generated with medium confidence">
            <a:extLst>
              <a:ext uri="{FF2B5EF4-FFF2-40B4-BE49-F238E27FC236}">
                <a16:creationId xmlns:a16="http://schemas.microsoft.com/office/drawing/2014/main" id="{6E54BC71-3961-2B66-7B21-025791ED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104972"/>
            <a:ext cx="5451627" cy="25486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070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BUDGET VS SALES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Hitch Rack - 4-Bike: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1"/>
                </a:solidFill>
              </a:rPr>
              <a:t>Fluctuating Variance: Mixed results, with sales sometimes exceeding and sometimes falling short of the budget.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/>
                </a:solidFill>
              </a:rPr>
              <a:t>Bike Wash - Dissolver::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 cap="none" dirty="0">
                <a:solidFill>
                  <a:schemeClr val="tx1"/>
                </a:solidFill>
              </a:rPr>
              <a:t>Aligned Budget and Sales: Small variances, indicating budget and sales are mostly in sync.</a:t>
            </a:r>
          </a:p>
        </p:txBody>
      </p:sp>
      <p:pic>
        <p:nvPicPr>
          <p:cNvPr id="8" name="Picture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24AF7A4-D38A-5BD7-EB8F-454750B80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26" y="2797808"/>
            <a:ext cx="6100084" cy="30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9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CCBB9-99C5-D35D-5A43-4BFC0DF0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BUDGET VS SALES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97E35-072B-C64B-6B5D-04EB3E4F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211332"/>
            <a:ext cx="5122606" cy="16009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  Hydration Pack - 70 oz.: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1"/>
                </a:solidFill>
              </a:rPr>
              <a:t>Consistent Negative Variance: Sales frequently exceed budget, suggesting underestimation.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F70BE1E-448E-BDC8-EEE7-9D29F0B42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3182"/>
            <a:ext cx="12192000" cy="25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5BCAA-9F1C-C293-F5E2-0DF63A2F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7" r="1539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836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Century Gothic</vt:lpstr>
      <vt:lpstr>IBM Plex Sans</vt:lpstr>
      <vt:lpstr>Wingdings 3</vt:lpstr>
      <vt:lpstr>Ion</vt:lpstr>
      <vt:lpstr>            BUDGET SALES ANALYTICS </vt:lpstr>
      <vt:lpstr>APPENDIX</vt:lpstr>
      <vt:lpstr>INTRODUCTION</vt:lpstr>
      <vt:lpstr>SALES OVERVIEW</vt:lpstr>
      <vt:lpstr>PowerPoint Presentation</vt:lpstr>
      <vt:lpstr>BUDGET VS SALES</vt:lpstr>
      <vt:lpstr>BUDGET VS SALES</vt:lpstr>
      <vt:lpstr>BUDGET VS SALES</vt:lpstr>
      <vt:lpstr>PowerPoint Presentation</vt:lpstr>
      <vt:lpstr>SALES PERFORMANCE BY PRODUCT</vt:lpstr>
      <vt:lpstr>PowerPoint Presentation</vt:lpstr>
      <vt:lpstr>  CUSTOMER DEMOGRAPHICS</vt:lpstr>
      <vt:lpstr>KEY METRICS AND KPIS: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Tewari</dc:creator>
  <cp:lastModifiedBy>Akash Tewari</cp:lastModifiedBy>
  <cp:revision>1</cp:revision>
  <dcterms:created xsi:type="dcterms:W3CDTF">2024-08-16T09:12:18Z</dcterms:created>
  <dcterms:modified xsi:type="dcterms:W3CDTF">2024-08-16T16:54:46Z</dcterms:modified>
</cp:coreProperties>
</file>