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7" r:id="rId6"/>
    <p:sldId id="298" r:id="rId7"/>
    <p:sldId id="299" r:id="rId8"/>
    <p:sldId id="300" r:id="rId9"/>
    <p:sldId id="301" r:id="rId10"/>
    <p:sldId id="302" r:id="rId11"/>
    <p:sldId id="303" r:id="rId12"/>
    <p:sldId id="304" r:id="rId13"/>
    <p:sldId id="305" r:id="rId14"/>
    <p:sldId id="306" r:id="rId15"/>
    <p:sldId id="307"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78" d="100"/>
          <a:sy n="78" d="100"/>
        </p:scale>
        <p:origin x="154"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05723" y="1986116"/>
            <a:ext cx="5861993" cy="1964092"/>
          </a:xfrm>
        </p:spPr>
        <p:txBody>
          <a:bodyPr/>
          <a:lstStyle/>
          <a:p>
            <a:r>
              <a:rPr lang="en-US" dirty="0"/>
              <a:t>FIFA World Cup Analytics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305723" y="4014216"/>
            <a:ext cx="4873752" cy="630936"/>
          </a:xfrm>
        </p:spPr>
        <p:txBody>
          <a:bodyPr/>
          <a:lstStyle/>
          <a:p>
            <a:r>
              <a:rPr lang="en-US" dirty="0"/>
              <a:t>Akash Tewari</a:t>
            </a:r>
          </a:p>
          <a:p>
            <a:endParaRPr lang="en-US" dirty="0"/>
          </a:p>
        </p:txBody>
      </p:sp>
      <p:pic>
        <p:nvPicPr>
          <p:cNvPr id="5" name="Picture Placeholder 4" descr="A trophy on a field&#10;&#10;Description automatically generated">
            <a:extLst>
              <a:ext uri="{FF2B5EF4-FFF2-40B4-BE49-F238E27FC236}">
                <a16:creationId xmlns:a16="http://schemas.microsoft.com/office/drawing/2014/main" id="{09FD290E-03EE-60F5-0545-293160E415CF}"/>
              </a:ext>
            </a:extLst>
          </p:cNvPr>
          <p:cNvPicPr>
            <a:picLocks noGrp="1" noChangeAspect="1"/>
          </p:cNvPicPr>
          <p:nvPr>
            <p:ph type="pic" sz="quarter" idx="10"/>
          </p:nvPr>
        </p:nvPicPr>
        <p:blipFill>
          <a:blip r:embed="rId2"/>
          <a:srcRect l="28100" r="28100"/>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3657-5382-776A-D428-F776A92138C7}"/>
              </a:ext>
            </a:extLst>
          </p:cNvPr>
          <p:cNvSpPr>
            <a:spLocks noGrp="1"/>
          </p:cNvSpPr>
          <p:nvPr>
            <p:ph type="title"/>
          </p:nvPr>
        </p:nvSpPr>
        <p:spPr>
          <a:xfrm>
            <a:off x="1139952" y="512064"/>
            <a:ext cx="9912096" cy="1014984"/>
          </a:xfrm>
        </p:spPr>
        <p:txBody>
          <a:bodyPr anchor="ctr">
            <a:normAutofit/>
          </a:bodyPr>
          <a:lstStyle/>
          <a:p>
            <a:r>
              <a:rPr lang="en-IN" dirty="0"/>
              <a:t>Key Findings</a:t>
            </a:r>
            <a:endParaRPr lang="en-IN"/>
          </a:p>
        </p:txBody>
      </p:sp>
      <p:sp>
        <p:nvSpPr>
          <p:cNvPr id="3" name="Content Placeholder 2">
            <a:extLst>
              <a:ext uri="{FF2B5EF4-FFF2-40B4-BE49-F238E27FC236}">
                <a16:creationId xmlns:a16="http://schemas.microsoft.com/office/drawing/2014/main" id="{89AF66BE-F4CC-C7DE-E547-D3E70BBE7567}"/>
              </a:ext>
            </a:extLst>
          </p:cNvPr>
          <p:cNvSpPr>
            <a:spLocks noGrp="1"/>
          </p:cNvSpPr>
          <p:nvPr>
            <p:ph idx="1"/>
          </p:nvPr>
        </p:nvSpPr>
        <p:spPr>
          <a:xfrm>
            <a:off x="484632" y="1810512"/>
            <a:ext cx="5404866" cy="4160520"/>
          </a:xfrm>
        </p:spPr>
        <p:txBody>
          <a:bodyPr>
            <a:normAutofit/>
          </a:bodyPr>
          <a:lstStyle/>
          <a:p>
            <a:pPr marL="0" indent="0">
              <a:buNone/>
            </a:pPr>
            <a:r>
              <a:rPr lang="en-US" sz="2400" b="1" dirty="0"/>
              <a:t>A). Trend Analysis</a:t>
            </a:r>
          </a:p>
          <a:p>
            <a:pPr>
              <a:buFont typeface="Arial" panose="020B0604020202020204" pitchFamily="34" charset="0"/>
              <a:buChar char="•"/>
            </a:pPr>
            <a:r>
              <a:rPr lang="en-US" sz="2400" b="1" dirty="0"/>
              <a:t>Attendance</a:t>
            </a:r>
            <a:r>
              <a:rPr lang="en-US" sz="2400" dirty="0"/>
              <a:t>: Attendance has generally increased over the years, reflecting growing global interest.</a:t>
            </a:r>
          </a:p>
          <a:p>
            <a:pPr>
              <a:buFont typeface="Arial" panose="020B0604020202020204" pitchFamily="34" charset="0"/>
              <a:buChar char="•"/>
            </a:pPr>
            <a:r>
              <a:rPr lang="en-US" sz="2400" b="1" dirty="0"/>
              <a:t>Matches and Goals:</a:t>
            </a:r>
            <a:r>
              <a:rPr lang="en-US" sz="2400" dirty="0"/>
              <a:t> Both the number of matches and goals scored have fluctuated, with recent tournaments seeing higher goal tallies.</a:t>
            </a:r>
          </a:p>
          <a:p>
            <a:pPr>
              <a:buFont typeface="Arial" panose="020B0604020202020204" pitchFamily="34" charset="0"/>
              <a:buChar char="•"/>
            </a:pPr>
            <a:r>
              <a:rPr lang="en-US" sz="2400" b="1" dirty="0"/>
              <a:t>Consistent Winners</a:t>
            </a:r>
            <a:r>
              <a:rPr lang="en-US" sz="2400" dirty="0"/>
              <a:t>: Certain teams, like Brazil, Italy and Germany, consistently perform well, often reaching the final stages.</a:t>
            </a:r>
          </a:p>
        </p:txBody>
      </p:sp>
      <p:sp>
        <p:nvSpPr>
          <p:cNvPr id="4" name="Slide Number Placeholder 3">
            <a:extLst>
              <a:ext uri="{FF2B5EF4-FFF2-40B4-BE49-F238E27FC236}">
                <a16:creationId xmlns:a16="http://schemas.microsoft.com/office/drawing/2014/main" id="{1A88D364-AB84-AA73-4822-D1DBACCB2412}"/>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10</a:t>
            </a:fld>
            <a:endParaRPr lang="en-US" noProof="0"/>
          </a:p>
        </p:txBody>
      </p:sp>
      <p:pic>
        <p:nvPicPr>
          <p:cNvPr id="6" name="Picture 5">
            <a:extLst>
              <a:ext uri="{FF2B5EF4-FFF2-40B4-BE49-F238E27FC236}">
                <a16:creationId xmlns:a16="http://schemas.microsoft.com/office/drawing/2014/main" id="{7DC39A6B-178A-47CC-2283-2AF1D0A59A32}"/>
              </a:ext>
            </a:extLst>
          </p:cNvPr>
          <p:cNvPicPr>
            <a:picLocks noChangeAspect="1"/>
          </p:cNvPicPr>
          <p:nvPr/>
        </p:nvPicPr>
        <p:blipFill>
          <a:blip r:embed="rId2"/>
          <a:srcRect r="13284" b="-3"/>
          <a:stretch/>
        </p:blipFill>
        <p:spPr>
          <a:xfrm>
            <a:off x="6079998" y="1810512"/>
            <a:ext cx="5876028" cy="4160520"/>
          </a:xfrm>
          <a:prstGeom prst="rect">
            <a:avLst/>
          </a:prstGeom>
          <a:noFill/>
        </p:spPr>
      </p:pic>
    </p:spTree>
    <p:extLst>
      <p:ext uri="{BB962C8B-B14F-4D97-AF65-F5344CB8AC3E}">
        <p14:creationId xmlns:p14="http://schemas.microsoft.com/office/powerpoint/2010/main" val="118618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F66BE-F4CC-C7DE-E547-D3E70BBE7567}"/>
              </a:ext>
            </a:extLst>
          </p:cNvPr>
          <p:cNvSpPr>
            <a:spLocks noGrp="1"/>
          </p:cNvSpPr>
          <p:nvPr>
            <p:ph idx="1"/>
          </p:nvPr>
        </p:nvSpPr>
        <p:spPr>
          <a:xfrm>
            <a:off x="484632" y="668594"/>
            <a:ext cx="10262026" cy="5732310"/>
          </a:xfrm>
        </p:spPr>
        <p:txBody>
          <a:bodyPr>
            <a:normAutofit lnSpcReduction="10000"/>
          </a:bodyPr>
          <a:lstStyle/>
          <a:p>
            <a:pPr marL="0" indent="0">
              <a:buNone/>
            </a:pPr>
            <a:r>
              <a:rPr lang="en-US" sz="2400" b="1" dirty="0"/>
              <a:t>B). KPI Analysis:</a:t>
            </a:r>
          </a:p>
          <a:p>
            <a:r>
              <a:rPr lang="en-US" sz="2400" b="1" dirty="0"/>
              <a:t>Home Advantage</a:t>
            </a:r>
            <a:r>
              <a:rPr lang="en-US" sz="2400" dirty="0"/>
              <a:t>: Home teams tend to score more goals, but away teams have increasingly performed better over the years.</a:t>
            </a:r>
          </a:p>
          <a:p>
            <a:r>
              <a:rPr lang="en-US" sz="2400" b="1" dirty="0"/>
              <a:t>Semi’s Qualifying teams over Years:</a:t>
            </a:r>
            <a:r>
              <a:rPr lang="en-US" sz="2400" dirty="0"/>
              <a:t> Fluctuating trend is observed between the goals scored by winners, runners-up, third and fourth finishing team. But in recent years winner teams have outperformed everyone in terms of goals scored i.e. Germany.</a:t>
            </a:r>
          </a:p>
          <a:p>
            <a:pPr marL="0" indent="0">
              <a:buNone/>
            </a:pPr>
            <a:endParaRPr lang="en-US" sz="2400" dirty="0"/>
          </a:p>
          <a:p>
            <a:pPr marL="0" indent="0">
              <a:buNone/>
            </a:pPr>
            <a:r>
              <a:rPr lang="en-US" sz="2400" b="1" dirty="0"/>
              <a:t>C). Advance Analysis:</a:t>
            </a:r>
          </a:p>
          <a:p>
            <a:r>
              <a:rPr lang="en-US" sz="2400" b="1" dirty="0"/>
              <a:t>Comeback Matches: </a:t>
            </a:r>
            <a:r>
              <a:rPr lang="en-US" sz="2400" dirty="0"/>
              <a:t>Identified iconic matches where teams overturned significant deficits, underscoring the unpredictability of the knockout stages. Percentage of knockout matches where the half-time leading team wins is only 39.73% and where it was draw is 10.96.</a:t>
            </a:r>
          </a:p>
          <a:p>
            <a:r>
              <a:rPr lang="en-US" sz="2400" b="1" dirty="0"/>
              <a:t>Top Players</a:t>
            </a:r>
            <a:r>
              <a:rPr lang="en-US" sz="2400" dirty="0"/>
              <a:t>: Highlighted key players who have consistently performed in knockout stages, making them pivotal to their teams' success. Such as André Schürrle and Toni Kroos with 8 goals each in 2014 knockouts</a:t>
            </a:r>
          </a:p>
        </p:txBody>
      </p:sp>
      <p:sp>
        <p:nvSpPr>
          <p:cNvPr id="4" name="Slide Number Placeholder 3">
            <a:extLst>
              <a:ext uri="{FF2B5EF4-FFF2-40B4-BE49-F238E27FC236}">
                <a16:creationId xmlns:a16="http://schemas.microsoft.com/office/drawing/2014/main" id="{1A88D364-AB84-AA73-4822-D1DBACCB2412}"/>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11</a:t>
            </a:fld>
            <a:endParaRPr lang="en-US" noProof="0"/>
          </a:p>
        </p:txBody>
      </p:sp>
    </p:spTree>
    <p:extLst>
      <p:ext uri="{BB962C8B-B14F-4D97-AF65-F5344CB8AC3E}">
        <p14:creationId xmlns:p14="http://schemas.microsoft.com/office/powerpoint/2010/main" val="397538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B96EDF-322B-98A2-F9E5-83E442B85485}"/>
              </a:ext>
            </a:extLst>
          </p:cNvPr>
          <p:cNvPicPr>
            <a:picLocks noChangeAspect="1"/>
          </p:cNvPicPr>
          <p:nvPr/>
        </p:nvPicPr>
        <p:blipFill>
          <a:blip r:embed="rId2"/>
          <a:stretch>
            <a:fillRect/>
          </a:stretch>
        </p:blipFill>
        <p:spPr>
          <a:xfrm>
            <a:off x="157316" y="1750142"/>
            <a:ext cx="4935794" cy="3578942"/>
          </a:xfrm>
          <a:prstGeom prst="rect">
            <a:avLst/>
          </a:prstGeom>
          <a:noFill/>
        </p:spPr>
      </p:pic>
      <p:sp>
        <p:nvSpPr>
          <p:cNvPr id="3" name="Content Placeholder 2">
            <a:extLst>
              <a:ext uri="{FF2B5EF4-FFF2-40B4-BE49-F238E27FC236}">
                <a16:creationId xmlns:a16="http://schemas.microsoft.com/office/drawing/2014/main" id="{89AF66BE-F4CC-C7DE-E547-D3E70BBE7567}"/>
              </a:ext>
            </a:extLst>
          </p:cNvPr>
          <p:cNvSpPr>
            <a:spLocks noGrp="1"/>
          </p:cNvSpPr>
          <p:nvPr>
            <p:ph idx="1"/>
          </p:nvPr>
        </p:nvSpPr>
        <p:spPr>
          <a:xfrm>
            <a:off x="5463420" y="2192594"/>
            <a:ext cx="5584722" cy="1944329"/>
          </a:xfrm>
        </p:spPr>
        <p:txBody>
          <a:bodyPr>
            <a:normAutofit/>
          </a:bodyPr>
          <a:lstStyle/>
          <a:p>
            <a:pPr marL="0" indent="0">
              <a:lnSpc>
                <a:spcPct val="90000"/>
              </a:lnSpc>
              <a:spcAft>
                <a:spcPts val="600"/>
              </a:spcAft>
              <a:buNone/>
            </a:pPr>
            <a:r>
              <a:rPr lang="en-US" b="1" dirty="0"/>
              <a:t>D). Winner Prediction:</a:t>
            </a:r>
          </a:p>
          <a:p>
            <a:pPr>
              <a:lnSpc>
                <a:spcPct val="90000"/>
              </a:lnSpc>
              <a:spcAft>
                <a:spcPts val="600"/>
              </a:spcAft>
            </a:pPr>
            <a:r>
              <a:rPr lang="en-US" b="1" dirty="0"/>
              <a:t>Random Forest Classifier: </a:t>
            </a:r>
            <a:r>
              <a:rPr lang="en-US" dirty="0"/>
              <a:t>The model provided the most accurate predictions, suggesting it as a reliable tool for future World Cup outcome predictions.</a:t>
            </a:r>
          </a:p>
          <a:p>
            <a:pPr>
              <a:lnSpc>
                <a:spcPct val="90000"/>
              </a:lnSpc>
              <a:spcAft>
                <a:spcPts val="600"/>
              </a:spcAft>
            </a:pPr>
            <a:r>
              <a:rPr lang="en-US" b="1" dirty="0"/>
              <a:t>Accuracy Score: </a:t>
            </a:r>
            <a:r>
              <a:rPr lang="en-US" dirty="0"/>
              <a:t>Turns out accuracy of our predictive modelling was 0.99% which is not common the possible reason for such high accuracy could be Low value of support i.e. 169 , small dataset etc.</a:t>
            </a:r>
          </a:p>
          <a:p>
            <a:pPr marL="0" indent="0">
              <a:lnSpc>
                <a:spcPct val="90000"/>
              </a:lnSpc>
              <a:spcAft>
                <a:spcPts val="600"/>
              </a:spcAft>
              <a:buNone/>
            </a:pPr>
            <a:endParaRPr lang="en-US" b="1" dirty="0"/>
          </a:p>
        </p:txBody>
      </p:sp>
      <p:sp>
        <p:nvSpPr>
          <p:cNvPr id="4" name="Slide Number Placeholder 3">
            <a:extLst>
              <a:ext uri="{FF2B5EF4-FFF2-40B4-BE49-F238E27FC236}">
                <a16:creationId xmlns:a16="http://schemas.microsoft.com/office/drawing/2014/main" id="{1A88D364-AB84-AA73-4822-D1DBACCB2412}"/>
              </a:ext>
            </a:extLst>
          </p:cNvPr>
          <p:cNvSpPr>
            <a:spLocks noGrp="1"/>
          </p:cNvSpPr>
          <p:nvPr>
            <p:ph type="sldNum" sz="quarter" idx="12"/>
          </p:nvPr>
        </p:nvSpPr>
        <p:spPr>
          <a:xfrm>
            <a:off x="8072901" y="6400904"/>
            <a:ext cx="365760" cy="246888"/>
          </a:xfrm>
        </p:spPr>
        <p:txBody>
          <a:bodyPr anchor="ctr">
            <a:normAutofit/>
          </a:bodyPr>
          <a:lstStyle/>
          <a:p>
            <a:pPr>
              <a:spcAft>
                <a:spcPts val="600"/>
              </a:spcAft>
            </a:pPr>
            <a:fld id="{8D0AFDD5-844D-364D-8AEC-50CF4D36D55D}" type="slidenum">
              <a:rPr lang="en-US" noProof="0" smtClean="0"/>
              <a:pPr>
                <a:spcAft>
                  <a:spcPts val="600"/>
                </a:spcAft>
              </a:pPr>
              <a:t>12</a:t>
            </a:fld>
            <a:endParaRPr lang="en-US" noProof="0"/>
          </a:p>
        </p:txBody>
      </p:sp>
    </p:spTree>
    <p:extLst>
      <p:ext uri="{BB962C8B-B14F-4D97-AF65-F5344CB8AC3E}">
        <p14:creationId xmlns:p14="http://schemas.microsoft.com/office/powerpoint/2010/main" val="333540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pPr marL="285750" indent="-285750">
              <a:buFont typeface="Arial" panose="020B0604020202020204" pitchFamily="34" charset="0"/>
              <a:buChar char="•"/>
            </a:pPr>
            <a:r>
              <a:rPr lang="en-US" b="1" dirty="0"/>
              <a:t>Impact of Data Analysis</a:t>
            </a:r>
            <a:r>
              <a:rPr lang="en-US" dirty="0"/>
              <a:t>: The analysis provides valuable insights into the factors influencing World Cup success and demonstrates the power of data in understanding and predicting outcomes in football.</a:t>
            </a:r>
          </a:p>
          <a:p>
            <a:endParaRPr lang="en-US" dirty="0"/>
          </a:p>
          <a:p>
            <a:pPr marL="285750" indent="-285750">
              <a:buFont typeface="Arial" panose="020B0604020202020204" pitchFamily="34" charset="0"/>
              <a:buChar char="•"/>
            </a:pPr>
            <a:r>
              <a:rPr lang="en-US" b="1" dirty="0"/>
              <a:t>Role of Analysts</a:t>
            </a:r>
            <a:r>
              <a:rPr lang="en-US" dirty="0"/>
              <a:t>: The work of data analysts is crucial in uncovering these insights, helping fans and teams alike to better understand the dynamics of the game.</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13</a:t>
            </a:fld>
            <a:endParaRPr lang="en-US" dirty="0"/>
          </a:p>
        </p:txBody>
      </p:sp>
      <p:pic>
        <p:nvPicPr>
          <p:cNvPr id="8" name="Picture Placeholder 7">
            <a:extLst>
              <a:ext uri="{FF2B5EF4-FFF2-40B4-BE49-F238E27FC236}">
                <a16:creationId xmlns:a16="http://schemas.microsoft.com/office/drawing/2014/main" id="{1496DC9E-017D-7465-A33E-D61BD9CD98E1}"/>
              </a:ext>
            </a:extLst>
          </p:cNvPr>
          <p:cNvPicPr>
            <a:picLocks noGrp="1" noChangeAspect="1"/>
          </p:cNvPicPr>
          <p:nvPr>
            <p:ph type="pic" sz="quarter" idx="13"/>
          </p:nvPr>
        </p:nvPicPr>
        <p:blipFill>
          <a:blip r:embed="rId2"/>
          <a:srcRect l="10344" r="10344"/>
          <a:stretch>
            <a:fillRect/>
          </a:stretch>
        </p:blipFill>
        <p:spPr/>
      </p:pic>
    </p:spTree>
    <p:extLst>
      <p:ext uri="{BB962C8B-B14F-4D97-AF65-F5344CB8AC3E}">
        <p14:creationId xmlns:p14="http://schemas.microsoft.com/office/powerpoint/2010/main" val="5917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2925318"/>
            <a:ext cx="4873752" cy="1007364"/>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8" y="4239669"/>
            <a:ext cx="1343971" cy="804279"/>
          </a:xfrm>
        </p:spPr>
        <p:txBody>
          <a:bodyPr/>
          <a:lstStyle/>
          <a:p>
            <a:r>
              <a:rPr lang="en-US" dirty="0"/>
              <a:t>Akash Tewari</a:t>
            </a:r>
          </a:p>
          <a:p>
            <a:r>
              <a:rPr lang="en-US" dirty="0"/>
              <a:t>Unified Mentor</a:t>
            </a:r>
          </a:p>
          <a:p>
            <a:endParaRPr lang="en-US" dirty="0"/>
          </a:p>
          <a:p>
            <a:endParaRPr lang="en-US" dirty="0"/>
          </a:p>
        </p:txBody>
      </p:sp>
      <p:pic>
        <p:nvPicPr>
          <p:cNvPr id="5" name="Picture Placeholder 4">
            <a:extLst>
              <a:ext uri="{FF2B5EF4-FFF2-40B4-BE49-F238E27FC236}">
                <a16:creationId xmlns:a16="http://schemas.microsoft.com/office/drawing/2014/main" id="{ADD2802B-BC0D-D640-CAC7-1FFD26554658}"/>
              </a:ext>
            </a:extLst>
          </p:cNvPr>
          <p:cNvPicPr>
            <a:picLocks noGrp="1" noChangeAspect="1"/>
          </p:cNvPicPr>
          <p:nvPr>
            <p:ph type="pic" sz="quarter" idx="10"/>
          </p:nvPr>
        </p:nvPicPr>
        <p:blipFill>
          <a:blip r:embed="rId2"/>
          <a:srcRect l="23521" r="23521"/>
          <a:stretch>
            <a:fillRect/>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517706" y="864108"/>
            <a:ext cx="5038344" cy="1171169"/>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727587" y="1917290"/>
            <a:ext cx="6656439" cy="4076602"/>
          </a:xfrm>
        </p:spPr>
        <p:txBody>
          <a:bodyPr/>
          <a:lstStyle/>
          <a:p>
            <a:r>
              <a:rPr lang="en-US" b="1" dirty="0"/>
              <a:t>Problem Statement</a:t>
            </a:r>
          </a:p>
          <a:p>
            <a:pPr>
              <a:buFont typeface="Arial" panose="020B0604020202020204" pitchFamily="34" charset="0"/>
              <a:buChar char="•"/>
            </a:pPr>
            <a:r>
              <a:rPr lang="en-US" dirty="0"/>
              <a:t>The FIFA World Cup is the world's most prestigious football competition, contested every four years.</a:t>
            </a:r>
          </a:p>
          <a:p>
            <a:pPr>
              <a:buFont typeface="Arial" panose="020B0604020202020204" pitchFamily="34" charset="0"/>
              <a:buChar char="•"/>
            </a:pPr>
            <a:r>
              <a:rPr lang="en-US" dirty="0"/>
              <a:t>The challenge: Identify the key metrics and factors that influence World Cup victories, using datasets that include comprehensive information about all World Cups and match results.</a:t>
            </a:r>
          </a:p>
          <a:p>
            <a:pPr>
              <a:buFont typeface="Arial" panose="020B0604020202020204" pitchFamily="34" charset="0"/>
              <a:buChar char="•"/>
            </a:pPr>
            <a:r>
              <a:rPr lang="en-US" dirty="0"/>
              <a:t>Approach: Conduct in-depth data analysis to extract meaningful insights and patterns that can help understand what contributes to a team's success in the World Cup.</a:t>
            </a:r>
          </a:p>
          <a:p>
            <a:r>
              <a:rPr lang="en-US" b="1" dirty="0"/>
              <a:t>Objective</a:t>
            </a:r>
          </a:p>
          <a:p>
            <a:r>
              <a:rPr lang="en-US" dirty="0"/>
              <a:t>Analyze historical FIFA World Cup data to uncover key metrics and factors influencing the outcome of the tournament. Highlight the role of data analysts in providing valuable insights to fans worldwide.</a:t>
            </a:r>
          </a:p>
          <a:p>
            <a:endParaRPr lang="en-US" b="1" dirty="0"/>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9" name="Picture Placeholder 8">
            <a:extLst>
              <a:ext uri="{FF2B5EF4-FFF2-40B4-BE49-F238E27FC236}">
                <a16:creationId xmlns:a16="http://schemas.microsoft.com/office/drawing/2014/main" id="{DEE71BC3-A88F-1D75-D21E-58EE175426F3}"/>
              </a:ext>
            </a:extLst>
          </p:cNvPr>
          <p:cNvPicPr>
            <a:picLocks noGrp="1" noChangeAspect="1"/>
          </p:cNvPicPr>
          <p:nvPr>
            <p:ph type="pic" sz="quarter" idx="13"/>
          </p:nvPr>
        </p:nvPicPr>
        <p:blipFill>
          <a:blip r:embed="rId2"/>
          <a:srcRect l="31094" r="31094"/>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3657-5382-776A-D428-F776A92138C7}"/>
              </a:ext>
            </a:extLst>
          </p:cNvPr>
          <p:cNvSpPr>
            <a:spLocks noGrp="1"/>
          </p:cNvSpPr>
          <p:nvPr>
            <p:ph type="title"/>
          </p:nvPr>
        </p:nvSpPr>
        <p:spPr>
          <a:xfrm>
            <a:off x="484632" y="526168"/>
            <a:ext cx="5418164" cy="1014984"/>
          </a:xfrm>
        </p:spPr>
        <p:txBody>
          <a:bodyPr/>
          <a:lstStyle/>
          <a:p>
            <a:pPr algn="l"/>
            <a:r>
              <a:rPr lang="en-IN" dirty="0"/>
              <a:t>Methodology</a:t>
            </a:r>
          </a:p>
        </p:txBody>
      </p:sp>
      <p:sp>
        <p:nvSpPr>
          <p:cNvPr id="3" name="Content Placeholder 2">
            <a:extLst>
              <a:ext uri="{FF2B5EF4-FFF2-40B4-BE49-F238E27FC236}">
                <a16:creationId xmlns:a16="http://schemas.microsoft.com/office/drawing/2014/main" id="{89AF66BE-F4CC-C7DE-E547-D3E70BBE7567}"/>
              </a:ext>
            </a:extLst>
          </p:cNvPr>
          <p:cNvSpPr>
            <a:spLocks noGrp="1"/>
          </p:cNvSpPr>
          <p:nvPr>
            <p:ph idx="1"/>
          </p:nvPr>
        </p:nvSpPr>
        <p:spPr>
          <a:xfrm>
            <a:off x="484632" y="1643364"/>
            <a:ext cx="7263186" cy="4757540"/>
          </a:xfrm>
        </p:spPr>
        <p:txBody>
          <a:bodyPr/>
          <a:lstStyle/>
          <a:p>
            <a:pPr marL="0" indent="0">
              <a:buNone/>
            </a:pPr>
            <a:r>
              <a:rPr lang="en-US" b="1" dirty="0"/>
              <a:t>A). Data Preparation</a:t>
            </a:r>
          </a:p>
          <a:p>
            <a:pPr>
              <a:buFont typeface="Arial" panose="020B0604020202020204" pitchFamily="34" charset="0"/>
              <a:buChar char="•"/>
            </a:pPr>
            <a:r>
              <a:rPr lang="en-US" sz="2000" b="1" dirty="0"/>
              <a:t>Loading Data</a:t>
            </a:r>
            <a:r>
              <a:rPr lang="en-US" sz="2000" dirty="0"/>
              <a:t>: Imported and merged World Cup-related datasets in Python for comprehensive analysis.</a:t>
            </a:r>
          </a:p>
          <a:p>
            <a:pPr>
              <a:buFont typeface="Arial" panose="020B0604020202020204" pitchFamily="34" charset="0"/>
              <a:buChar char="•"/>
            </a:pPr>
            <a:r>
              <a:rPr lang="en-US" sz="2000" b="1" dirty="0"/>
              <a:t>Exploratory Data Analysis (EDA)</a:t>
            </a:r>
            <a:r>
              <a:rPr lang="en-US" sz="2000" dirty="0"/>
              <a:t>:</a:t>
            </a:r>
          </a:p>
          <a:p>
            <a:pPr marL="742950" lvl="1" indent="-285750">
              <a:buFont typeface="Arial" panose="020B0604020202020204" pitchFamily="34" charset="0"/>
              <a:buChar char="•"/>
            </a:pPr>
            <a:r>
              <a:rPr lang="en-US" sz="2000" b="1" dirty="0"/>
              <a:t>Data Cleaning</a:t>
            </a:r>
            <a:r>
              <a:rPr lang="en-US" sz="2000" dirty="0"/>
              <a:t>: Removed inconsistencies, handled missing values, and formatted data for analysis.</a:t>
            </a:r>
          </a:p>
          <a:p>
            <a:pPr marL="742950" lvl="1" indent="-285750">
              <a:buFont typeface="Arial" panose="020B0604020202020204" pitchFamily="34" charset="0"/>
              <a:buChar char="•"/>
            </a:pPr>
            <a:r>
              <a:rPr lang="en-US" sz="2000" b="1" dirty="0"/>
              <a:t>Trend Analysis</a:t>
            </a:r>
            <a:r>
              <a:rPr lang="en-US" sz="2000" dirty="0"/>
              <a:t>:</a:t>
            </a:r>
          </a:p>
          <a:p>
            <a:pPr marL="1143000" lvl="2" indent="-228600">
              <a:buFont typeface="Arial" panose="020B0604020202020204" pitchFamily="34" charset="0"/>
              <a:buChar char="•"/>
            </a:pPr>
            <a:r>
              <a:rPr lang="en-US" sz="1800" b="1" dirty="0"/>
              <a:t>Attendance Trends</a:t>
            </a:r>
            <a:r>
              <a:rPr lang="en-US" sz="1800" dirty="0"/>
              <a:t>: Examined changes in audience attendance over the years.</a:t>
            </a:r>
          </a:p>
          <a:p>
            <a:pPr marL="1143000" lvl="2" indent="-228600">
              <a:buFont typeface="Arial" panose="020B0604020202020204" pitchFamily="34" charset="0"/>
              <a:buChar char="•"/>
            </a:pPr>
            <a:r>
              <a:rPr lang="en-US" sz="1800" b="1" dirty="0"/>
              <a:t>Number of Matches</a:t>
            </a:r>
            <a:r>
              <a:rPr lang="en-US" sz="1800" dirty="0"/>
              <a:t>: Analyzed the increase or decrease in the number of matches per World Cup.</a:t>
            </a:r>
          </a:p>
          <a:p>
            <a:pPr marL="1143000" lvl="2" indent="-228600">
              <a:buFont typeface="Arial" panose="020B0604020202020204" pitchFamily="34" charset="0"/>
              <a:buChar char="•"/>
            </a:pPr>
            <a:r>
              <a:rPr lang="en-US" sz="1800" b="1" dirty="0"/>
              <a:t>Goals Scored</a:t>
            </a:r>
            <a:r>
              <a:rPr lang="en-US" sz="1800" dirty="0"/>
              <a:t>: Tracked goal-scoring trends across different World Cups.</a:t>
            </a:r>
          </a:p>
          <a:p>
            <a:pPr marL="742950" lvl="1" indent="-285750">
              <a:buFont typeface="Arial" panose="020B0604020202020204" pitchFamily="34" charset="0"/>
              <a:buChar char="•"/>
            </a:pPr>
            <a:r>
              <a:rPr lang="en-US" sz="2000" b="1" dirty="0"/>
              <a:t>Winner Analysis</a:t>
            </a:r>
            <a:r>
              <a:rPr lang="en-US" sz="2000" dirty="0"/>
              <a:t>:</a:t>
            </a:r>
          </a:p>
          <a:p>
            <a:pPr marL="1143000" lvl="2" indent="-228600">
              <a:buFont typeface="Arial" panose="020B0604020202020204" pitchFamily="34" charset="0"/>
              <a:buChar char="•"/>
            </a:pPr>
            <a:r>
              <a:rPr lang="en-US" sz="1800" dirty="0"/>
              <a:t>Identified winning teams and plotted the number of trophies won by each team over the years.</a:t>
            </a:r>
          </a:p>
        </p:txBody>
      </p:sp>
      <p:sp>
        <p:nvSpPr>
          <p:cNvPr id="4" name="Slide Number Placeholder 3">
            <a:extLst>
              <a:ext uri="{FF2B5EF4-FFF2-40B4-BE49-F238E27FC236}">
                <a16:creationId xmlns:a16="http://schemas.microsoft.com/office/drawing/2014/main" id="{1A88D364-AB84-AA73-4822-D1DBACCB2412}"/>
              </a:ext>
            </a:extLst>
          </p:cNvPr>
          <p:cNvSpPr>
            <a:spLocks noGrp="1"/>
          </p:cNvSpPr>
          <p:nvPr>
            <p:ph type="sldNum" sz="quarter" idx="12"/>
          </p:nvPr>
        </p:nvSpPr>
        <p:spPr/>
        <p:txBody>
          <a:bodyPr/>
          <a:lstStyle/>
          <a:p>
            <a:fld id="{8D0AFDD5-844D-364D-8AEC-50CF4D36D55D}" type="slidenum">
              <a:rPr lang="en-US" noProof="0" smtClean="0"/>
              <a:t>3</a:t>
            </a:fld>
            <a:endParaRPr lang="en-US" noProof="0" dirty="0"/>
          </a:p>
        </p:txBody>
      </p:sp>
      <p:pic>
        <p:nvPicPr>
          <p:cNvPr id="8" name="Picture 7">
            <a:extLst>
              <a:ext uri="{FF2B5EF4-FFF2-40B4-BE49-F238E27FC236}">
                <a16:creationId xmlns:a16="http://schemas.microsoft.com/office/drawing/2014/main" id="{6DA56CAA-D5AD-B255-35FF-73DC0607E6EC}"/>
              </a:ext>
            </a:extLst>
          </p:cNvPr>
          <p:cNvPicPr>
            <a:picLocks noChangeAspect="1"/>
          </p:cNvPicPr>
          <p:nvPr/>
        </p:nvPicPr>
        <p:blipFill>
          <a:blip r:embed="rId2"/>
          <a:stretch>
            <a:fillRect/>
          </a:stretch>
        </p:blipFill>
        <p:spPr>
          <a:xfrm>
            <a:off x="7747818" y="314632"/>
            <a:ext cx="4444181" cy="6086272"/>
          </a:xfrm>
          <a:prstGeom prst="rect">
            <a:avLst/>
          </a:prstGeom>
        </p:spPr>
      </p:pic>
    </p:spTree>
    <p:extLst>
      <p:ext uri="{BB962C8B-B14F-4D97-AF65-F5344CB8AC3E}">
        <p14:creationId xmlns:p14="http://schemas.microsoft.com/office/powerpoint/2010/main" val="234618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F66BE-F4CC-C7DE-E547-D3E70BBE7567}"/>
              </a:ext>
            </a:extLst>
          </p:cNvPr>
          <p:cNvSpPr>
            <a:spLocks noGrp="1"/>
          </p:cNvSpPr>
          <p:nvPr>
            <p:ph type="subTitle" idx="1"/>
          </p:nvPr>
        </p:nvSpPr>
        <p:spPr>
          <a:xfrm>
            <a:off x="1569730" y="1213006"/>
            <a:ext cx="4772076" cy="2070968"/>
          </a:xfrm>
        </p:spPr>
        <p:txBody>
          <a:bodyPr vert="horz" lIns="91440" tIns="45720" rIns="91440" bIns="45720" rtlCol="0">
            <a:normAutofit/>
          </a:bodyPr>
          <a:lstStyle/>
          <a:p>
            <a:pPr>
              <a:lnSpc>
                <a:spcPct val="90000"/>
              </a:lnSpc>
            </a:pPr>
            <a:r>
              <a:rPr lang="en-US" b="1" kern="1200" dirty="0">
                <a:latin typeface="+mn-lt"/>
                <a:ea typeface="+mn-ea"/>
                <a:cs typeface="+mn-cs"/>
              </a:rPr>
              <a:t>B). KPI Identification</a:t>
            </a:r>
          </a:p>
          <a:p>
            <a:pPr marL="285750" indent="-285750">
              <a:lnSpc>
                <a:spcPct val="90000"/>
              </a:lnSpc>
              <a:buFont typeface="Arial" panose="020B0604020202020204" pitchFamily="34" charset="0"/>
              <a:buChar char="•"/>
            </a:pPr>
            <a:r>
              <a:rPr lang="en-US" b="1" kern="1200" dirty="0">
                <a:latin typeface="+mn-lt"/>
                <a:ea typeface="+mn-ea"/>
                <a:cs typeface="+mn-cs"/>
              </a:rPr>
              <a:t>Home vs. Away Team Goals</a:t>
            </a:r>
            <a:r>
              <a:rPr lang="en-US" kern="1200" dirty="0">
                <a:latin typeface="+mn-lt"/>
                <a:ea typeface="+mn-ea"/>
                <a:cs typeface="+mn-cs"/>
              </a:rPr>
              <a:t>: </a:t>
            </a:r>
          </a:p>
          <a:p>
            <a:pPr marL="742950" lvl="1" indent="-285750" algn="l">
              <a:buFont typeface="Arial" panose="020B0604020202020204" pitchFamily="34" charset="0"/>
              <a:buChar char="•"/>
            </a:pPr>
            <a:r>
              <a:rPr lang="en-US" sz="1600" kern="1200" dirty="0">
                <a:latin typeface="+mn-lt"/>
                <a:ea typeface="+mn-ea"/>
                <a:cs typeface="+mn-cs"/>
              </a:rPr>
              <a:t>Analyzed the trend in goals scored by home and away teams throughout different World Cups.</a:t>
            </a:r>
          </a:p>
          <a:p>
            <a:pPr marL="285750" indent="-285750">
              <a:lnSpc>
                <a:spcPct val="90000"/>
              </a:lnSpc>
              <a:buFont typeface="Arial" panose="020B0604020202020204" pitchFamily="34" charset="0"/>
              <a:buChar char="•"/>
            </a:pPr>
            <a:r>
              <a:rPr lang="en-US" b="1" kern="1200" dirty="0">
                <a:latin typeface="+mn-lt"/>
                <a:ea typeface="+mn-ea"/>
                <a:cs typeface="+mn-cs"/>
              </a:rPr>
              <a:t>Top Teams Comparison</a:t>
            </a:r>
            <a:r>
              <a:rPr lang="en-US" kern="1200" dirty="0">
                <a:latin typeface="+mn-lt"/>
                <a:ea typeface="+mn-ea"/>
                <a:cs typeface="+mn-cs"/>
              </a:rPr>
              <a:t>:</a:t>
            </a:r>
          </a:p>
          <a:p>
            <a:pPr marL="742950" lvl="1" indent="-285750" algn="l">
              <a:buFont typeface="Arial" panose="020B0604020202020204" pitchFamily="34" charset="0"/>
              <a:buChar char="•"/>
            </a:pPr>
            <a:r>
              <a:rPr lang="en-US" sz="1600" kern="1200" dirty="0">
                <a:latin typeface="+mn-lt"/>
                <a:ea typeface="+mn-ea"/>
                <a:cs typeface="+mn-cs"/>
              </a:rPr>
              <a:t>Compared the goals scored by the top 4 teams in each year to determine consistent performers.</a:t>
            </a:r>
          </a:p>
        </p:txBody>
      </p:sp>
      <p:pic>
        <p:nvPicPr>
          <p:cNvPr id="12" name="Picture 11">
            <a:extLst>
              <a:ext uri="{FF2B5EF4-FFF2-40B4-BE49-F238E27FC236}">
                <a16:creationId xmlns:a16="http://schemas.microsoft.com/office/drawing/2014/main" id="{0CF127BF-4505-A839-4976-0DA075E30B2C}"/>
              </a:ext>
            </a:extLst>
          </p:cNvPr>
          <p:cNvPicPr>
            <a:picLocks noChangeAspect="1"/>
          </p:cNvPicPr>
          <p:nvPr/>
        </p:nvPicPr>
        <p:blipFill>
          <a:blip r:embed="rId2"/>
          <a:stretch>
            <a:fillRect/>
          </a:stretch>
        </p:blipFill>
        <p:spPr>
          <a:xfrm>
            <a:off x="6443482" y="1839438"/>
            <a:ext cx="4636008" cy="2874324"/>
          </a:xfrm>
          <a:prstGeom prst="rect">
            <a:avLst/>
          </a:prstGeom>
          <a:noFill/>
          <a:ln w="25400">
            <a:solidFill>
              <a:schemeClr val="tx1"/>
            </a:solidFill>
          </a:ln>
        </p:spPr>
      </p:pic>
      <p:sp>
        <p:nvSpPr>
          <p:cNvPr id="4" name="Slide Number Placeholder 3" hidden="1">
            <a:extLst>
              <a:ext uri="{FF2B5EF4-FFF2-40B4-BE49-F238E27FC236}">
                <a16:creationId xmlns:a16="http://schemas.microsoft.com/office/drawing/2014/main" id="{1A88D364-AB84-AA73-4822-D1DBACCB2412}"/>
              </a:ext>
            </a:extLst>
          </p:cNvPr>
          <p:cNvSpPr>
            <a:spLocks noGrp="1"/>
          </p:cNvSpPr>
          <p:nvPr>
            <p:ph type="sldNum" sz="quarter" idx="4294967295"/>
          </p:nvPr>
        </p:nvSpPr>
        <p:spPr>
          <a:xfrm>
            <a:off x="838200" y="6400904"/>
            <a:ext cx="365760" cy="246888"/>
          </a:xfrm>
        </p:spPr>
        <p:txBody>
          <a:bodyPr/>
          <a:lstStyle/>
          <a:p>
            <a:pPr>
              <a:spcAft>
                <a:spcPts val="600"/>
              </a:spcAft>
            </a:pPr>
            <a:fld id="{8D0AFDD5-844D-364D-8AEC-50CF4D36D55D}" type="slidenum">
              <a:rPr lang="en-US" noProof="0" smtClean="0"/>
              <a:pPr>
                <a:spcAft>
                  <a:spcPts val="600"/>
                </a:spcAft>
              </a:pPr>
              <a:t>4</a:t>
            </a:fld>
            <a:endParaRPr lang="en-US" noProof="0"/>
          </a:p>
        </p:txBody>
      </p:sp>
      <p:sp>
        <p:nvSpPr>
          <p:cNvPr id="13" name="Content Placeholder 2">
            <a:extLst>
              <a:ext uri="{FF2B5EF4-FFF2-40B4-BE49-F238E27FC236}">
                <a16:creationId xmlns:a16="http://schemas.microsoft.com/office/drawing/2014/main" id="{7E9891F5-98B9-D098-59C9-0871074A9FD9}"/>
              </a:ext>
            </a:extLst>
          </p:cNvPr>
          <p:cNvSpPr txBox="1">
            <a:spLocks/>
          </p:cNvSpPr>
          <p:nvPr/>
        </p:nvSpPr>
        <p:spPr>
          <a:xfrm>
            <a:off x="1569730" y="3283974"/>
            <a:ext cx="4772076" cy="2215994"/>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pPr>
            <a:r>
              <a:rPr lang="en-US" sz="1900" b="1" dirty="0"/>
              <a:t>C). Advance Analysis</a:t>
            </a:r>
          </a:p>
          <a:p>
            <a:pPr marL="285750" indent="-285750">
              <a:lnSpc>
                <a:spcPct val="90000"/>
              </a:lnSpc>
              <a:buFont typeface="Arial" panose="020B0604020202020204" pitchFamily="34" charset="0"/>
              <a:buChar char="•"/>
            </a:pPr>
            <a:r>
              <a:rPr lang="en-US" sz="1900" b="1" dirty="0"/>
              <a:t>Comeback Situations</a:t>
            </a:r>
            <a:r>
              <a:rPr lang="en-US" sz="1900" dirty="0"/>
              <a:t>: </a:t>
            </a:r>
          </a:p>
          <a:p>
            <a:pPr marL="742950" lvl="1" indent="-285750" algn="l">
              <a:buFont typeface="Arial" panose="020B0604020202020204" pitchFamily="34" charset="0"/>
              <a:buChar char="•"/>
            </a:pPr>
            <a:r>
              <a:rPr lang="en-US" sz="1900" dirty="0"/>
              <a:t>Investigated matches where teams came from behind to win or draw, highlighting significant comeback stories.</a:t>
            </a:r>
          </a:p>
          <a:p>
            <a:pPr marL="285750" indent="-285750">
              <a:buFont typeface="Arial" panose="020B0604020202020204" pitchFamily="34" charset="0"/>
              <a:buChar char="•"/>
            </a:pPr>
            <a:r>
              <a:rPr lang="en-US" sz="1900" b="1" dirty="0"/>
              <a:t>Top Performing Players in Knockout Matches:</a:t>
            </a:r>
          </a:p>
          <a:p>
            <a:pPr marL="742950" lvl="1" indent="-285750" algn="l">
              <a:buFont typeface="Arial" panose="020B0604020202020204" pitchFamily="34" charset="0"/>
              <a:buChar char="•"/>
            </a:pPr>
            <a:r>
              <a:rPr lang="en-US" sz="1900" dirty="0"/>
              <a:t>Identified players who excelled in crucial knockout stages by analyzing goals scored in these high-pressure matches.</a:t>
            </a:r>
          </a:p>
        </p:txBody>
      </p:sp>
    </p:spTree>
    <p:extLst>
      <p:ext uri="{BB962C8B-B14F-4D97-AF65-F5344CB8AC3E}">
        <p14:creationId xmlns:p14="http://schemas.microsoft.com/office/powerpoint/2010/main" val="212652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351DFA-C216-AE5D-5FFD-E80D8A4CE803}"/>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pic>
        <p:nvPicPr>
          <p:cNvPr id="15" name="Picture 14">
            <a:extLst>
              <a:ext uri="{FF2B5EF4-FFF2-40B4-BE49-F238E27FC236}">
                <a16:creationId xmlns:a16="http://schemas.microsoft.com/office/drawing/2014/main" id="{15A577F5-EF2D-44D4-B74D-28D0BFD21F2F}"/>
              </a:ext>
            </a:extLst>
          </p:cNvPr>
          <p:cNvPicPr>
            <a:picLocks noChangeAspect="1"/>
          </p:cNvPicPr>
          <p:nvPr/>
        </p:nvPicPr>
        <p:blipFill>
          <a:blip r:embed="rId2"/>
          <a:stretch>
            <a:fillRect/>
          </a:stretch>
        </p:blipFill>
        <p:spPr>
          <a:xfrm>
            <a:off x="226143" y="1278193"/>
            <a:ext cx="5720394" cy="4832555"/>
          </a:xfrm>
          <a:prstGeom prst="rect">
            <a:avLst/>
          </a:prstGeom>
        </p:spPr>
      </p:pic>
      <p:pic>
        <p:nvPicPr>
          <p:cNvPr id="17" name="Picture 16">
            <a:extLst>
              <a:ext uri="{FF2B5EF4-FFF2-40B4-BE49-F238E27FC236}">
                <a16:creationId xmlns:a16="http://schemas.microsoft.com/office/drawing/2014/main" id="{9F5271AD-DFF3-D93A-0133-5F135D82D3AC}"/>
              </a:ext>
            </a:extLst>
          </p:cNvPr>
          <p:cNvPicPr>
            <a:picLocks noChangeAspect="1"/>
          </p:cNvPicPr>
          <p:nvPr/>
        </p:nvPicPr>
        <p:blipFill>
          <a:blip r:embed="rId3"/>
          <a:stretch>
            <a:fillRect/>
          </a:stretch>
        </p:blipFill>
        <p:spPr>
          <a:xfrm>
            <a:off x="6245465" y="1278193"/>
            <a:ext cx="5720392" cy="4832555"/>
          </a:xfrm>
          <a:prstGeom prst="rect">
            <a:avLst/>
          </a:prstGeom>
        </p:spPr>
      </p:pic>
      <p:sp>
        <p:nvSpPr>
          <p:cNvPr id="18" name="TextBox 17">
            <a:extLst>
              <a:ext uri="{FF2B5EF4-FFF2-40B4-BE49-F238E27FC236}">
                <a16:creationId xmlns:a16="http://schemas.microsoft.com/office/drawing/2014/main" id="{8BD66DB3-811B-468C-3E80-DC21BE784BBE}"/>
              </a:ext>
            </a:extLst>
          </p:cNvPr>
          <p:cNvSpPr txBox="1"/>
          <p:nvPr/>
        </p:nvSpPr>
        <p:spPr>
          <a:xfrm>
            <a:off x="491613" y="314632"/>
            <a:ext cx="5250426" cy="646331"/>
          </a:xfrm>
          <a:prstGeom prst="rect">
            <a:avLst/>
          </a:prstGeom>
          <a:noFill/>
        </p:spPr>
        <p:txBody>
          <a:bodyPr wrap="square" rtlCol="0">
            <a:spAutoFit/>
          </a:bodyPr>
          <a:lstStyle/>
          <a:p>
            <a:r>
              <a:rPr lang="en-IN"/>
              <a:t>Heat Map showing how many times half time leading team loses creating a great COMEBACK by other team </a:t>
            </a:r>
            <a:endParaRPr lang="en-IN" dirty="0"/>
          </a:p>
        </p:txBody>
      </p:sp>
      <p:sp>
        <p:nvSpPr>
          <p:cNvPr id="19" name="TextBox 18">
            <a:extLst>
              <a:ext uri="{FF2B5EF4-FFF2-40B4-BE49-F238E27FC236}">
                <a16:creationId xmlns:a16="http://schemas.microsoft.com/office/drawing/2014/main" id="{D73DADD5-6241-355C-1DEF-468B580AC088}"/>
              </a:ext>
            </a:extLst>
          </p:cNvPr>
          <p:cNvSpPr txBox="1"/>
          <p:nvPr/>
        </p:nvSpPr>
        <p:spPr>
          <a:xfrm>
            <a:off x="6297561" y="314632"/>
            <a:ext cx="5250426" cy="646331"/>
          </a:xfrm>
          <a:prstGeom prst="rect">
            <a:avLst/>
          </a:prstGeom>
          <a:noFill/>
        </p:spPr>
        <p:txBody>
          <a:bodyPr wrap="square" rtlCol="0">
            <a:spAutoFit/>
          </a:bodyPr>
          <a:lstStyle/>
          <a:p>
            <a:r>
              <a:rPr lang="en-IN"/>
              <a:t>Column chart showing top players (by goals) in Knockout Matches over the years </a:t>
            </a:r>
            <a:endParaRPr lang="en-IN" dirty="0"/>
          </a:p>
        </p:txBody>
      </p:sp>
    </p:spTree>
    <p:extLst>
      <p:ext uri="{BB962C8B-B14F-4D97-AF65-F5344CB8AC3E}">
        <p14:creationId xmlns:p14="http://schemas.microsoft.com/office/powerpoint/2010/main" val="359936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F66BE-F4CC-C7DE-E547-D3E70BBE7567}"/>
              </a:ext>
            </a:extLst>
          </p:cNvPr>
          <p:cNvSpPr>
            <a:spLocks noGrp="1"/>
          </p:cNvSpPr>
          <p:nvPr>
            <p:ph type="subTitle" idx="1"/>
          </p:nvPr>
        </p:nvSpPr>
        <p:spPr>
          <a:xfrm>
            <a:off x="1038789" y="2104103"/>
            <a:ext cx="4772076" cy="3067665"/>
          </a:xfrm>
        </p:spPr>
        <p:txBody>
          <a:bodyPr vert="horz" lIns="91440" tIns="45720" rIns="91440" bIns="45720" rtlCol="0">
            <a:normAutofit/>
          </a:bodyPr>
          <a:lstStyle/>
          <a:p>
            <a:pPr>
              <a:lnSpc>
                <a:spcPct val="90000"/>
              </a:lnSpc>
            </a:pPr>
            <a:r>
              <a:rPr lang="en-US" sz="2000" b="1" dirty="0"/>
              <a:t>D</a:t>
            </a:r>
            <a:r>
              <a:rPr lang="en-US" sz="2000" b="1" kern="1200" dirty="0">
                <a:latin typeface="+mn-lt"/>
                <a:ea typeface="+mn-ea"/>
                <a:cs typeface="+mn-cs"/>
              </a:rPr>
              <a:t>). </a:t>
            </a:r>
            <a:r>
              <a:rPr lang="en-US" sz="2000" b="1" dirty="0"/>
              <a:t>Winner Prediction</a:t>
            </a:r>
            <a:endParaRPr lang="en-US" sz="2000" b="1" kern="1200" dirty="0">
              <a:latin typeface="+mn-lt"/>
              <a:ea typeface="+mn-ea"/>
              <a:cs typeface="+mn-cs"/>
            </a:endParaRPr>
          </a:p>
          <a:p>
            <a:pPr marL="285750" indent="-285750">
              <a:lnSpc>
                <a:spcPct val="90000"/>
              </a:lnSpc>
              <a:buFont typeface="Arial" panose="020B0604020202020204" pitchFamily="34" charset="0"/>
              <a:buChar char="•"/>
            </a:pPr>
            <a:r>
              <a:rPr lang="en-US" sz="2000" b="1" kern="1200" dirty="0">
                <a:latin typeface="+mn-lt"/>
                <a:ea typeface="+mn-ea"/>
                <a:cs typeface="+mn-cs"/>
              </a:rPr>
              <a:t>Modelling Techniques</a:t>
            </a:r>
            <a:r>
              <a:rPr lang="en-US" sz="2000" kern="1200" dirty="0">
                <a:latin typeface="+mn-lt"/>
                <a:ea typeface="+mn-ea"/>
                <a:cs typeface="+mn-cs"/>
              </a:rPr>
              <a:t>: </a:t>
            </a:r>
          </a:p>
          <a:p>
            <a:pPr marL="742950" lvl="1" indent="-285750" algn="l">
              <a:buFont typeface="Arial" panose="020B0604020202020204" pitchFamily="34" charset="0"/>
              <a:buChar char="•"/>
            </a:pPr>
            <a:r>
              <a:rPr lang="en-US" kern="1200" dirty="0">
                <a:latin typeface="+mn-lt"/>
                <a:ea typeface="+mn-ea"/>
                <a:cs typeface="+mn-cs"/>
              </a:rPr>
              <a:t>Applied Logistic Regression, Gradient Boosting, and Random Forest classifiers to predict World Cup winners.</a:t>
            </a:r>
          </a:p>
          <a:p>
            <a:pPr marL="742950" lvl="1" indent="-285750" algn="l">
              <a:buFont typeface="Arial" panose="020B0604020202020204" pitchFamily="34" charset="0"/>
              <a:buChar char="•"/>
            </a:pPr>
            <a:r>
              <a:rPr lang="en-US" sz="1800" b="1" dirty="0"/>
              <a:t>Best Model</a:t>
            </a:r>
            <a:r>
              <a:rPr lang="en-US" sz="1800" dirty="0"/>
              <a:t>: Random Forest Classifier showed the highest accuracy in predicting winners.</a:t>
            </a:r>
            <a:endParaRPr lang="en-US" kern="1200" dirty="0">
              <a:latin typeface="+mn-lt"/>
              <a:ea typeface="+mn-ea"/>
              <a:cs typeface="+mn-cs"/>
            </a:endParaRPr>
          </a:p>
        </p:txBody>
      </p:sp>
      <p:sp>
        <p:nvSpPr>
          <p:cNvPr id="4" name="Slide Number Placeholder 3" hidden="1">
            <a:extLst>
              <a:ext uri="{FF2B5EF4-FFF2-40B4-BE49-F238E27FC236}">
                <a16:creationId xmlns:a16="http://schemas.microsoft.com/office/drawing/2014/main" id="{1A88D364-AB84-AA73-4822-D1DBACCB2412}"/>
              </a:ext>
            </a:extLst>
          </p:cNvPr>
          <p:cNvSpPr>
            <a:spLocks noGrp="1"/>
          </p:cNvSpPr>
          <p:nvPr>
            <p:ph type="sldNum" sz="quarter" idx="4294967295"/>
          </p:nvPr>
        </p:nvSpPr>
        <p:spPr>
          <a:xfrm>
            <a:off x="838200" y="6400904"/>
            <a:ext cx="365760" cy="246888"/>
          </a:xfrm>
        </p:spPr>
        <p:txBody>
          <a:bodyPr/>
          <a:lstStyle/>
          <a:p>
            <a:pPr>
              <a:spcAft>
                <a:spcPts val="600"/>
              </a:spcAft>
            </a:pPr>
            <a:fld id="{8D0AFDD5-844D-364D-8AEC-50CF4D36D55D}" type="slidenum">
              <a:rPr lang="en-US" noProof="0" smtClean="0"/>
              <a:pPr>
                <a:spcAft>
                  <a:spcPts val="600"/>
                </a:spcAft>
              </a:pPr>
              <a:t>6</a:t>
            </a:fld>
            <a:endParaRPr lang="en-US" noProof="0"/>
          </a:p>
        </p:txBody>
      </p:sp>
      <p:graphicFrame>
        <p:nvGraphicFramePr>
          <p:cNvPr id="2" name="Table 1">
            <a:extLst>
              <a:ext uri="{FF2B5EF4-FFF2-40B4-BE49-F238E27FC236}">
                <a16:creationId xmlns:a16="http://schemas.microsoft.com/office/drawing/2014/main" id="{AF90310E-1892-4031-A556-1E2E075CD94A}"/>
              </a:ext>
            </a:extLst>
          </p:cNvPr>
          <p:cNvGraphicFramePr>
            <a:graphicFrameLocks noGrp="1"/>
          </p:cNvGraphicFramePr>
          <p:nvPr>
            <p:extLst>
              <p:ext uri="{D42A27DB-BD31-4B8C-83A1-F6EECF244321}">
                <p14:modId xmlns:p14="http://schemas.microsoft.com/office/powerpoint/2010/main" val="3156371443"/>
              </p:ext>
            </p:extLst>
          </p:nvPr>
        </p:nvGraphicFramePr>
        <p:xfrm>
          <a:off x="5978013" y="1673395"/>
          <a:ext cx="5086554" cy="3183740"/>
        </p:xfrm>
        <a:graphic>
          <a:graphicData uri="http://schemas.openxmlformats.org/drawingml/2006/table">
            <a:tbl>
              <a:tblPr firstRow="1" bandRow="1">
                <a:tableStyleId>{5C22544A-7EE6-4342-B048-85BDC9FD1C3A}</a:tableStyleId>
              </a:tblPr>
              <a:tblGrid>
                <a:gridCol w="1695518">
                  <a:extLst>
                    <a:ext uri="{9D8B030D-6E8A-4147-A177-3AD203B41FA5}">
                      <a16:colId xmlns:a16="http://schemas.microsoft.com/office/drawing/2014/main" val="4186746379"/>
                    </a:ext>
                  </a:extLst>
                </a:gridCol>
                <a:gridCol w="1695518">
                  <a:extLst>
                    <a:ext uri="{9D8B030D-6E8A-4147-A177-3AD203B41FA5}">
                      <a16:colId xmlns:a16="http://schemas.microsoft.com/office/drawing/2014/main" val="1788585545"/>
                    </a:ext>
                  </a:extLst>
                </a:gridCol>
                <a:gridCol w="1695518">
                  <a:extLst>
                    <a:ext uri="{9D8B030D-6E8A-4147-A177-3AD203B41FA5}">
                      <a16:colId xmlns:a16="http://schemas.microsoft.com/office/drawing/2014/main" val="4261982257"/>
                    </a:ext>
                  </a:extLst>
                </a:gridCol>
              </a:tblGrid>
              <a:tr h="795935">
                <a:tc>
                  <a:txBody>
                    <a:bodyPr/>
                    <a:lstStyle/>
                    <a:p>
                      <a:pPr algn="ctr">
                        <a:lnSpc>
                          <a:spcPct val="200000"/>
                        </a:lnSpc>
                      </a:pPr>
                      <a:r>
                        <a:rPr lang="en-IN" dirty="0">
                          <a:solidFill>
                            <a:schemeClr val="tx1"/>
                          </a:solidFill>
                        </a:rPr>
                        <a:t>Model</a:t>
                      </a:r>
                    </a:p>
                  </a:txBody>
                  <a:tcPr/>
                </a:tc>
                <a:tc>
                  <a:txBody>
                    <a:bodyPr/>
                    <a:lstStyle/>
                    <a:p>
                      <a:pPr algn="ctr">
                        <a:lnSpc>
                          <a:spcPct val="200000"/>
                        </a:lnSpc>
                      </a:pPr>
                      <a:r>
                        <a:rPr lang="en-IN" dirty="0">
                          <a:solidFill>
                            <a:schemeClr val="tx1"/>
                          </a:solidFill>
                        </a:rPr>
                        <a:t>Accuracy</a:t>
                      </a:r>
                    </a:p>
                  </a:txBody>
                  <a:tcPr/>
                </a:tc>
                <a:tc>
                  <a:txBody>
                    <a:bodyPr/>
                    <a:lstStyle/>
                    <a:p>
                      <a:pPr algn="ctr">
                        <a:lnSpc>
                          <a:spcPct val="200000"/>
                        </a:lnSpc>
                      </a:pPr>
                      <a:r>
                        <a:rPr lang="en-IN" dirty="0">
                          <a:solidFill>
                            <a:schemeClr val="tx1"/>
                          </a:solidFill>
                        </a:rPr>
                        <a:t>Support</a:t>
                      </a:r>
                    </a:p>
                  </a:txBody>
                  <a:tcPr/>
                </a:tc>
                <a:extLst>
                  <a:ext uri="{0D108BD9-81ED-4DB2-BD59-A6C34878D82A}">
                    <a16:rowId xmlns:a16="http://schemas.microsoft.com/office/drawing/2014/main" val="1045874711"/>
                  </a:ext>
                </a:extLst>
              </a:tr>
              <a:tr h="795935">
                <a:tc>
                  <a:txBody>
                    <a:bodyPr/>
                    <a:lstStyle/>
                    <a:p>
                      <a:r>
                        <a:rPr lang="en-IN" dirty="0"/>
                        <a:t>Logistic Regression</a:t>
                      </a:r>
                    </a:p>
                  </a:txBody>
                  <a:tcPr/>
                </a:tc>
                <a:tc>
                  <a:txBody>
                    <a:bodyPr/>
                    <a:lstStyle/>
                    <a:p>
                      <a:pPr algn="ctr">
                        <a:lnSpc>
                          <a:spcPct val="200000"/>
                        </a:lnSpc>
                      </a:pPr>
                      <a:r>
                        <a:rPr lang="en-IN" dirty="0"/>
                        <a:t>0.89</a:t>
                      </a:r>
                    </a:p>
                  </a:txBody>
                  <a:tcPr/>
                </a:tc>
                <a:tc>
                  <a:txBody>
                    <a:bodyPr/>
                    <a:lstStyle/>
                    <a:p>
                      <a:pPr algn="ctr">
                        <a:lnSpc>
                          <a:spcPct val="200000"/>
                        </a:lnSpc>
                      </a:pPr>
                      <a:r>
                        <a:rPr lang="en-IN" dirty="0"/>
                        <a:t>169</a:t>
                      </a:r>
                    </a:p>
                  </a:txBody>
                  <a:tcPr/>
                </a:tc>
                <a:extLst>
                  <a:ext uri="{0D108BD9-81ED-4DB2-BD59-A6C34878D82A}">
                    <a16:rowId xmlns:a16="http://schemas.microsoft.com/office/drawing/2014/main" val="735479216"/>
                  </a:ext>
                </a:extLst>
              </a:tr>
              <a:tr h="795935">
                <a:tc>
                  <a:txBody>
                    <a:bodyPr/>
                    <a:lstStyle/>
                    <a:p>
                      <a:r>
                        <a:rPr lang="en-IN" dirty="0"/>
                        <a:t>Random Forest Classifier</a:t>
                      </a:r>
                    </a:p>
                  </a:txBody>
                  <a:tcPr/>
                </a:tc>
                <a:tc>
                  <a:txBody>
                    <a:bodyPr/>
                    <a:lstStyle/>
                    <a:p>
                      <a:pPr algn="ctr">
                        <a:lnSpc>
                          <a:spcPct val="200000"/>
                        </a:lnSpc>
                      </a:pPr>
                      <a:r>
                        <a:rPr lang="en-IN" dirty="0"/>
                        <a:t>0.99</a:t>
                      </a:r>
                    </a:p>
                  </a:txBody>
                  <a:tcPr/>
                </a:tc>
                <a:tc>
                  <a:txBody>
                    <a:bodyPr/>
                    <a:lstStyle/>
                    <a:p>
                      <a:pPr algn="ctr">
                        <a:lnSpc>
                          <a:spcPct val="200000"/>
                        </a:lnSpc>
                      </a:pPr>
                      <a:r>
                        <a:rPr lang="en-IN" dirty="0"/>
                        <a:t>169</a:t>
                      </a:r>
                    </a:p>
                  </a:txBody>
                  <a:tcPr/>
                </a:tc>
                <a:extLst>
                  <a:ext uri="{0D108BD9-81ED-4DB2-BD59-A6C34878D82A}">
                    <a16:rowId xmlns:a16="http://schemas.microsoft.com/office/drawing/2014/main" val="397187513"/>
                  </a:ext>
                </a:extLst>
              </a:tr>
              <a:tr h="795935">
                <a:tc>
                  <a:txBody>
                    <a:bodyPr/>
                    <a:lstStyle/>
                    <a:p>
                      <a:r>
                        <a:rPr lang="en-IN" dirty="0"/>
                        <a:t>Gradient Boosting</a:t>
                      </a:r>
                    </a:p>
                  </a:txBody>
                  <a:tcPr/>
                </a:tc>
                <a:tc>
                  <a:txBody>
                    <a:bodyPr/>
                    <a:lstStyle/>
                    <a:p>
                      <a:pPr algn="ctr">
                        <a:lnSpc>
                          <a:spcPct val="200000"/>
                        </a:lnSpc>
                      </a:pPr>
                      <a:r>
                        <a:rPr lang="en-IN" dirty="0"/>
                        <a:t>0.95</a:t>
                      </a:r>
                    </a:p>
                  </a:txBody>
                  <a:tcPr/>
                </a:tc>
                <a:tc>
                  <a:txBody>
                    <a:bodyPr/>
                    <a:lstStyle/>
                    <a:p>
                      <a:pPr algn="ctr">
                        <a:lnSpc>
                          <a:spcPct val="200000"/>
                        </a:lnSpc>
                      </a:pPr>
                      <a:r>
                        <a:rPr lang="en-IN" dirty="0"/>
                        <a:t>169</a:t>
                      </a:r>
                    </a:p>
                  </a:txBody>
                  <a:tcPr/>
                </a:tc>
                <a:extLst>
                  <a:ext uri="{0D108BD9-81ED-4DB2-BD59-A6C34878D82A}">
                    <a16:rowId xmlns:a16="http://schemas.microsoft.com/office/drawing/2014/main" val="3549508045"/>
                  </a:ext>
                </a:extLst>
              </a:tr>
            </a:tbl>
          </a:graphicData>
        </a:graphic>
      </p:graphicFrame>
    </p:spTree>
    <p:extLst>
      <p:ext uri="{BB962C8B-B14F-4D97-AF65-F5344CB8AC3E}">
        <p14:creationId xmlns:p14="http://schemas.microsoft.com/office/powerpoint/2010/main" val="122334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3657-5382-776A-D428-F776A92138C7}"/>
              </a:ext>
            </a:extLst>
          </p:cNvPr>
          <p:cNvSpPr>
            <a:spLocks noGrp="1"/>
          </p:cNvSpPr>
          <p:nvPr>
            <p:ph type="title"/>
          </p:nvPr>
        </p:nvSpPr>
        <p:spPr>
          <a:xfrm>
            <a:off x="5978024" y="1783080"/>
            <a:ext cx="4959821" cy="1162762"/>
          </a:xfrm>
        </p:spPr>
        <p:txBody>
          <a:bodyPr anchor="t">
            <a:normAutofit/>
          </a:bodyPr>
          <a:lstStyle/>
          <a:p>
            <a:r>
              <a:rPr lang="en-IN" sz="3800"/>
              <a:t>Power BI Dashboard</a:t>
            </a:r>
          </a:p>
        </p:txBody>
      </p:sp>
      <p:pic>
        <p:nvPicPr>
          <p:cNvPr id="6" name="Picture 5" descr="Foosball football players">
            <a:extLst>
              <a:ext uri="{FF2B5EF4-FFF2-40B4-BE49-F238E27FC236}">
                <a16:creationId xmlns:a16="http://schemas.microsoft.com/office/drawing/2014/main" id="{B51F86BB-9AE9-3884-BF30-BDD0BDA3D055}"/>
              </a:ext>
            </a:extLst>
          </p:cNvPr>
          <p:cNvPicPr>
            <a:picLocks noChangeAspect="1"/>
          </p:cNvPicPr>
          <p:nvPr/>
        </p:nvPicPr>
        <p:blipFill>
          <a:blip r:embed="rId2"/>
          <a:srcRect l="32024" r="25785"/>
          <a:stretch/>
        </p:blipFill>
        <p:spPr>
          <a:xfrm>
            <a:off x="20" y="10"/>
            <a:ext cx="4351108" cy="6857990"/>
          </a:xfrm>
          <a:prstGeom prst="rect">
            <a:avLst/>
          </a:prstGeom>
          <a:noFill/>
        </p:spPr>
      </p:pic>
      <p:sp>
        <p:nvSpPr>
          <p:cNvPr id="3" name="Content Placeholder 2">
            <a:extLst>
              <a:ext uri="{FF2B5EF4-FFF2-40B4-BE49-F238E27FC236}">
                <a16:creationId xmlns:a16="http://schemas.microsoft.com/office/drawing/2014/main" id="{89AF66BE-F4CC-C7DE-E547-D3E70BBE7567}"/>
              </a:ext>
            </a:extLst>
          </p:cNvPr>
          <p:cNvSpPr>
            <a:spLocks noGrp="1"/>
          </p:cNvSpPr>
          <p:nvPr>
            <p:ph idx="1"/>
          </p:nvPr>
        </p:nvSpPr>
        <p:spPr>
          <a:xfrm>
            <a:off x="5961888" y="2944368"/>
            <a:ext cx="4818888" cy="2130552"/>
          </a:xfrm>
        </p:spPr>
        <p:txBody>
          <a:bodyPr>
            <a:normAutofit/>
          </a:bodyPr>
          <a:lstStyle/>
          <a:p>
            <a:pPr marL="0" indent="0">
              <a:lnSpc>
                <a:spcPct val="90000"/>
              </a:lnSpc>
              <a:spcAft>
                <a:spcPts val="600"/>
              </a:spcAft>
              <a:buNone/>
            </a:pPr>
            <a:r>
              <a:rPr lang="en-US" sz="1500" b="1" dirty="0"/>
              <a:t>General Stats</a:t>
            </a:r>
          </a:p>
          <a:p>
            <a:pPr>
              <a:lnSpc>
                <a:spcPct val="90000"/>
              </a:lnSpc>
              <a:spcAft>
                <a:spcPts val="600"/>
              </a:spcAft>
            </a:pPr>
            <a:r>
              <a:rPr lang="en-US" sz="1500" dirty="0"/>
              <a:t>Visualizations include trends in attendance, matches played, goals scored, a comparison of goals scored by home teams and goals scored by away teams over the years and top teams over the years </a:t>
            </a:r>
          </a:p>
          <a:p>
            <a:pPr marL="0" indent="0">
              <a:lnSpc>
                <a:spcPct val="90000"/>
              </a:lnSpc>
              <a:spcAft>
                <a:spcPts val="600"/>
              </a:spcAft>
              <a:buNone/>
            </a:pPr>
            <a:endParaRPr lang="en-US" sz="1500" dirty="0"/>
          </a:p>
          <a:p>
            <a:pPr marL="0" indent="0">
              <a:lnSpc>
                <a:spcPct val="90000"/>
              </a:lnSpc>
              <a:spcAft>
                <a:spcPts val="600"/>
              </a:spcAft>
              <a:buNone/>
            </a:pPr>
            <a:r>
              <a:rPr lang="en-US" sz="1500" b="1" dirty="0"/>
              <a:t>Top Players and Teams</a:t>
            </a:r>
          </a:p>
          <a:p>
            <a:pPr>
              <a:lnSpc>
                <a:spcPct val="90000"/>
              </a:lnSpc>
              <a:spcAft>
                <a:spcPts val="600"/>
              </a:spcAft>
            </a:pPr>
            <a:r>
              <a:rPr lang="en-US" sz="1500" dirty="0"/>
              <a:t>Focused on individual player performances, highlighting top goal scorers and top teams based on goals and yellow cards .</a:t>
            </a:r>
          </a:p>
        </p:txBody>
      </p:sp>
      <p:sp>
        <p:nvSpPr>
          <p:cNvPr id="4" name="Slide Number Placeholder 3">
            <a:extLst>
              <a:ext uri="{FF2B5EF4-FFF2-40B4-BE49-F238E27FC236}">
                <a16:creationId xmlns:a16="http://schemas.microsoft.com/office/drawing/2014/main" id="{1A88D364-AB84-AA73-4822-D1DBACCB2412}"/>
              </a:ext>
            </a:extLst>
          </p:cNvPr>
          <p:cNvSpPr>
            <a:spLocks noGrp="1"/>
          </p:cNvSpPr>
          <p:nvPr>
            <p:ph type="sldNum" sz="quarter" idx="12"/>
          </p:nvPr>
        </p:nvSpPr>
        <p:spPr>
          <a:xfrm>
            <a:off x="8072901" y="6400904"/>
            <a:ext cx="365760" cy="246888"/>
          </a:xfrm>
        </p:spPr>
        <p:txBody>
          <a:bodyPr anchor="ctr">
            <a:normAutofit/>
          </a:bodyPr>
          <a:lstStyle/>
          <a:p>
            <a:pPr>
              <a:spcAft>
                <a:spcPts val="600"/>
              </a:spcAft>
            </a:pPr>
            <a:fld id="{8D0AFDD5-844D-364D-8AEC-50CF4D36D55D}" type="slidenum">
              <a:rPr lang="en-US" noProof="0" smtClean="0"/>
              <a:pPr>
                <a:spcAft>
                  <a:spcPts val="600"/>
                </a:spcAft>
              </a:pPr>
              <a:t>7</a:t>
            </a:fld>
            <a:endParaRPr lang="en-US" noProof="0"/>
          </a:p>
        </p:txBody>
      </p:sp>
    </p:spTree>
    <p:extLst>
      <p:ext uri="{BB962C8B-B14F-4D97-AF65-F5344CB8AC3E}">
        <p14:creationId xmlns:p14="http://schemas.microsoft.com/office/powerpoint/2010/main" val="82829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781BA8-25AA-2953-ED65-ABE1866F4500}"/>
              </a:ext>
            </a:extLst>
          </p:cNvPr>
          <p:cNvPicPr>
            <a:picLocks noChangeAspect="1"/>
          </p:cNvPicPr>
          <p:nvPr/>
        </p:nvPicPr>
        <p:blipFill>
          <a:blip r:embed="rId2"/>
          <a:stretch>
            <a:fillRect/>
          </a:stretch>
        </p:blipFill>
        <p:spPr>
          <a:xfrm>
            <a:off x="0" y="-6722"/>
            <a:ext cx="12192000" cy="6864722"/>
          </a:xfrm>
          <a:prstGeom prst="rect">
            <a:avLst/>
          </a:prstGeom>
          <a:noFill/>
        </p:spPr>
      </p:pic>
      <p:sp>
        <p:nvSpPr>
          <p:cNvPr id="4" name="Slide Number Placeholder 3">
            <a:extLst>
              <a:ext uri="{FF2B5EF4-FFF2-40B4-BE49-F238E27FC236}">
                <a16:creationId xmlns:a16="http://schemas.microsoft.com/office/drawing/2014/main" id="{1A88D364-AB84-AA73-4822-D1DBACCB2412}"/>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8</a:t>
            </a:fld>
            <a:endParaRPr lang="en-US" noProof="0"/>
          </a:p>
        </p:txBody>
      </p:sp>
    </p:spTree>
    <p:extLst>
      <p:ext uri="{BB962C8B-B14F-4D97-AF65-F5344CB8AC3E}">
        <p14:creationId xmlns:p14="http://schemas.microsoft.com/office/powerpoint/2010/main" val="231794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88D364-AB84-AA73-4822-D1DBACCB2412}"/>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9</a:t>
            </a:fld>
            <a:endParaRPr lang="en-US" noProof="0"/>
          </a:p>
        </p:txBody>
      </p:sp>
      <p:pic>
        <p:nvPicPr>
          <p:cNvPr id="5" name="Picture 4">
            <a:extLst>
              <a:ext uri="{FF2B5EF4-FFF2-40B4-BE49-F238E27FC236}">
                <a16:creationId xmlns:a16="http://schemas.microsoft.com/office/drawing/2014/main" id="{525D4416-BBA7-A699-CDCB-D640633D39FA}"/>
              </a:ext>
            </a:extLst>
          </p:cNvPr>
          <p:cNvPicPr>
            <a:picLocks noChangeAspect="1"/>
          </p:cNvPicPr>
          <p:nvPr/>
        </p:nvPicPr>
        <p:blipFill>
          <a:blip r:embed="rId2"/>
          <a:stretch>
            <a:fillRect/>
          </a:stretch>
        </p:blipFill>
        <p:spPr>
          <a:xfrm>
            <a:off x="0" y="-13502"/>
            <a:ext cx="12168090" cy="6871502"/>
          </a:xfrm>
          <a:prstGeom prst="rect">
            <a:avLst/>
          </a:prstGeom>
        </p:spPr>
      </p:pic>
    </p:spTree>
    <p:extLst>
      <p:ext uri="{BB962C8B-B14F-4D97-AF65-F5344CB8AC3E}">
        <p14:creationId xmlns:p14="http://schemas.microsoft.com/office/powerpoint/2010/main" val="167965054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{0E91417A-F77F-4189-9ED9-FD3C0A0E46EB}tf11429527_win32</Template>
  <TotalTime>1226</TotalTime>
  <Words>844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DM Sans Medium</vt:lpstr>
      <vt:lpstr>Karla</vt:lpstr>
      <vt:lpstr>Univers Condensed Light</vt:lpstr>
      <vt:lpstr>Office Theme</vt:lpstr>
      <vt:lpstr>FIFA World Cup Analytics</vt:lpstr>
      <vt:lpstr>Introduction </vt:lpstr>
      <vt:lpstr>Methodology</vt:lpstr>
      <vt:lpstr>PowerPoint Presentation</vt:lpstr>
      <vt:lpstr>PowerPoint Presentation</vt:lpstr>
      <vt:lpstr>PowerPoint Presentation</vt:lpstr>
      <vt:lpstr>Power BI Dashboard</vt:lpstr>
      <vt:lpstr>PowerPoint Presentation</vt:lpstr>
      <vt:lpstr>PowerPoint Presentation</vt:lpstr>
      <vt:lpstr>Key Findings</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Tewari</dc:creator>
  <cp:lastModifiedBy>Akash Tewari</cp:lastModifiedBy>
  <cp:revision>1</cp:revision>
  <dcterms:created xsi:type="dcterms:W3CDTF">2024-08-27T14:03:33Z</dcterms:created>
  <dcterms:modified xsi:type="dcterms:W3CDTF">2024-08-28T10:30:03Z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