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59" r:id="rId5"/>
    <p:sldId id="274" r:id="rId6"/>
    <p:sldId id="268" r:id="rId7"/>
    <p:sldId id="261" r:id="rId8"/>
    <p:sldId id="270" r:id="rId9"/>
    <p:sldId id="284" r:id="rId10"/>
    <p:sldId id="281" r:id="rId11"/>
    <p:sldId id="282" r:id="rId12"/>
    <p:sldId id="273" r:id="rId13"/>
    <p:sldId id="276" r:id="rId14"/>
    <p:sldId id="277" r:id="rId15"/>
    <p:sldId id="278" r:id="rId16"/>
    <p:sldId id="264" r:id="rId17"/>
    <p:sldId id="272"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E6B26-E5AF-46BD-9648-3D5D2CCBA9A5}" v="3" dt="2023-03-09T04:49:21.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74" autoAdjust="0"/>
  </p:normalViewPr>
  <p:slideViewPr>
    <p:cSldViewPr snapToGrid="0">
      <p:cViewPr varScale="1">
        <p:scale>
          <a:sx n="93" d="100"/>
          <a:sy n="93"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ncan Ferguson" userId="bc16a0f4e833b583" providerId="LiveId" clId="{210E6B26-E5AF-46BD-9648-3D5D2CCBA9A5}"/>
    <pc:docChg chg="undo custSel addSld delSld modSld">
      <pc:chgData name="Duncan Ferguson" userId="bc16a0f4e833b583" providerId="LiveId" clId="{210E6B26-E5AF-46BD-9648-3D5D2CCBA9A5}" dt="2023-03-09T04:49:30.074" v="17" actId="1076"/>
      <pc:docMkLst>
        <pc:docMk/>
      </pc:docMkLst>
      <pc:sldChg chg="addSp delSp modSp mod">
        <pc:chgData name="Duncan Ferguson" userId="bc16a0f4e833b583" providerId="LiveId" clId="{210E6B26-E5AF-46BD-9648-3D5D2CCBA9A5}" dt="2023-03-08T03:27:03.823" v="2" actId="1076"/>
        <pc:sldMkLst>
          <pc:docMk/>
          <pc:sldMk cId="4136433269" sldId="281"/>
        </pc:sldMkLst>
        <pc:spChg chg="add del">
          <ac:chgData name="Duncan Ferguson" userId="bc16a0f4e833b583" providerId="LiveId" clId="{210E6B26-E5AF-46BD-9648-3D5D2CCBA9A5}" dt="2023-03-08T03:26:58.377" v="1" actId="478"/>
          <ac:spMkLst>
            <pc:docMk/>
            <pc:sldMk cId="4136433269" sldId="281"/>
            <ac:spMk id="2" creationId="{53D966A7-EA2A-AA2C-F0D6-CB20631531A0}"/>
          </ac:spMkLst>
        </pc:spChg>
        <pc:spChg chg="add del mod">
          <ac:chgData name="Duncan Ferguson" userId="bc16a0f4e833b583" providerId="LiveId" clId="{210E6B26-E5AF-46BD-9648-3D5D2CCBA9A5}" dt="2023-03-08T03:26:58.377" v="1" actId="478"/>
          <ac:spMkLst>
            <pc:docMk/>
            <pc:sldMk cId="4136433269" sldId="281"/>
            <ac:spMk id="4" creationId="{FCFFFA00-6B8E-3AB2-8ACE-258C4464AEDA}"/>
          </ac:spMkLst>
        </pc:spChg>
        <pc:picChg chg="mod">
          <ac:chgData name="Duncan Ferguson" userId="bc16a0f4e833b583" providerId="LiveId" clId="{210E6B26-E5AF-46BD-9648-3D5D2CCBA9A5}" dt="2023-03-08T03:27:03.823" v="2" actId="1076"/>
          <ac:picMkLst>
            <pc:docMk/>
            <pc:sldMk cId="4136433269" sldId="281"/>
            <ac:picMk id="9" creationId="{97CFD520-AF18-C369-A788-BDCF99B7FA3D}"/>
          </ac:picMkLst>
        </pc:picChg>
      </pc:sldChg>
      <pc:sldChg chg="addSp delSp modSp add mod">
        <pc:chgData name="Duncan Ferguson" userId="bc16a0f4e833b583" providerId="LiveId" clId="{210E6B26-E5AF-46BD-9648-3D5D2CCBA9A5}" dt="2023-03-09T04:49:30.074" v="17" actId="1076"/>
        <pc:sldMkLst>
          <pc:docMk/>
          <pc:sldMk cId="67823437" sldId="284"/>
        </pc:sldMkLst>
        <pc:spChg chg="mod">
          <ac:chgData name="Duncan Ferguson" userId="bc16a0f4e833b583" providerId="LiveId" clId="{210E6B26-E5AF-46BD-9648-3D5D2CCBA9A5}" dt="2023-03-09T04:48:50.137" v="14" actId="1076"/>
          <ac:spMkLst>
            <pc:docMk/>
            <pc:sldMk cId="67823437" sldId="284"/>
            <ac:spMk id="2" creationId="{FB9E7E9C-9D78-D9AA-6A59-6A4C40BE423D}"/>
          </ac:spMkLst>
        </pc:spChg>
        <pc:spChg chg="del mod">
          <ac:chgData name="Duncan Ferguson" userId="bc16a0f4e833b583" providerId="LiveId" clId="{210E6B26-E5AF-46BD-9648-3D5D2CCBA9A5}" dt="2023-03-09T04:48:33.139" v="8" actId="478"/>
          <ac:spMkLst>
            <pc:docMk/>
            <pc:sldMk cId="67823437" sldId="284"/>
            <ac:spMk id="3" creationId="{44DE304D-9863-CEF4-D7FC-AD59A47F2CB3}"/>
          </ac:spMkLst>
        </pc:spChg>
        <pc:spChg chg="add del mod">
          <ac:chgData name="Duncan Ferguson" userId="bc16a0f4e833b583" providerId="LiveId" clId="{210E6B26-E5AF-46BD-9648-3D5D2CCBA9A5}" dt="2023-03-09T04:48:37.952" v="10" actId="478"/>
          <ac:spMkLst>
            <pc:docMk/>
            <pc:sldMk cId="67823437" sldId="284"/>
            <ac:spMk id="5" creationId="{32A5CDB8-D62D-1F78-94CD-D23FA3251858}"/>
          </ac:spMkLst>
        </pc:spChg>
        <pc:picChg chg="add mod">
          <ac:chgData name="Duncan Ferguson" userId="bc16a0f4e833b583" providerId="LiveId" clId="{210E6B26-E5AF-46BD-9648-3D5D2CCBA9A5}" dt="2023-03-09T04:49:30.074" v="17" actId="1076"/>
          <ac:picMkLst>
            <pc:docMk/>
            <pc:sldMk cId="67823437" sldId="284"/>
            <ac:picMk id="6" creationId="{2CE49F33-50CD-D4FC-5030-4EE28ABF7E79}"/>
          </ac:picMkLst>
        </pc:picChg>
      </pc:sldChg>
      <pc:sldChg chg="addSp delSp add del setBg delDesignElem">
        <pc:chgData name="Duncan Ferguson" userId="bc16a0f4e833b583" providerId="LiveId" clId="{210E6B26-E5AF-46BD-9648-3D5D2CCBA9A5}" dt="2023-03-09T04:48:26.587" v="5"/>
        <pc:sldMkLst>
          <pc:docMk/>
          <pc:sldMk cId="1779489590" sldId="284"/>
        </pc:sldMkLst>
        <pc:spChg chg="add del">
          <ac:chgData name="Duncan Ferguson" userId="bc16a0f4e833b583" providerId="LiveId" clId="{210E6B26-E5AF-46BD-9648-3D5D2CCBA9A5}" dt="2023-03-09T04:48:26.587" v="5"/>
          <ac:spMkLst>
            <pc:docMk/>
            <pc:sldMk cId="1779489590" sldId="284"/>
            <ac:spMk id="8" creationId="{5112AC23-F046-4DC5-9B92-07CA6CC7C580}"/>
          </ac:spMkLst>
        </pc:spChg>
        <pc:spChg chg="add del">
          <ac:chgData name="Duncan Ferguson" userId="bc16a0f4e833b583" providerId="LiveId" clId="{210E6B26-E5AF-46BD-9648-3D5D2CCBA9A5}" dt="2023-03-09T04:48:26.587" v="5"/>
          <ac:spMkLst>
            <pc:docMk/>
            <pc:sldMk cId="1779489590" sldId="284"/>
            <ac:spMk id="10" creationId="{175AAFE7-143D-45AC-B616-09521E0F5597}"/>
          </ac:spMkLst>
        </pc:spChg>
        <pc:spChg chg="add del">
          <ac:chgData name="Duncan Ferguson" userId="bc16a0f4e833b583" providerId="LiveId" clId="{210E6B26-E5AF-46BD-9648-3D5D2CCBA9A5}" dt="2023-03-09T04:48:26.587" v="5"/>
          <ac:spMkLst>
            <pc:docMk/>
            <pc:sldMk cId="1779489590" sldId="284"/>
            <ac:spMk id="12" creationId="{0BA5DB72-E109-4D37-B6DD-C328D539705B}"/>
          </ac:spMkLst>
        </pc:spChg>
        <pc:spChg chg="add del">
          <ac:chgData name="Duncan Ferguson" userId="bc16a0f4e833b583" providerId="LiveId" clId="{210E6B26-E5AF-46BD-9648-3D5D2CCBA9A5}" dt="2023-03-09T04:48:26.587" v="5"/>
          <ac:spMkLst>
            <pc:docMk/>
            <pc:sldMk cId="1779489590" sldId="284"/>
            <ac:spMk id="22" creationId="{EB2D1A1F-B200-4444-AE01-EFC97AF7B51F}"/>
          </ac:spMkLst>
        </pc:spChg>
        <pc:spChg chg="add del">
          <ac:chgData name="Duncan Ferguson" userId="bc16a0f4e833b583" providerId="LiveId" clId="{210E6B26-E5AF-46BD-9648-3D5D2CCBA9A5}" dt="2023-03-09T04:48:26.587" v="5"/>
          <ac:spMkLst>
            <pc:docMk/>
            <pc:sldMk cId="1779489590" sldId="284"/>
            <ac:spMk id="36" creationId="{C8D9C5DD-B8B3-46A0-8FBC-EE462F96C4E5}"/>
          </ac:spMkLst>
        </pc:spChg>
        <pc:grpChg chg="add del">
          <ac:chgData name="Duncan Ferguson" userId="bc16a0f4e833b583" providerId="LiveId" clId="{210E6B26-E5AF-46BD-9648-3D5D2CCBA9A5}" dt="2023-03-09T04:48:26.587" v="5"/>
          <ac:grpSpMkLst>
            <pc:docMk/>
            <pc:sldMk cId="1779489590" sldId="284"/>
            <ac:grpSpMk id="14" creationId="{7C34EE77-74D1-42B4-801B-40B35A68C127}"/>
          </ac:grpSpMkLst>
        </pc:grpChg>
        <pc:grpChg chg="add del">
          <ac:chgData name="Duncan Ferguson" userId="bc16a0f4e833b583" providerId="LiveId" clId="{210E6B26-E5AF-46BD-9648-3D5D2CCBA9A5}" dt="2023-03-09T04:48:26.587" v="5"/>
          <ac:grpSpMkLst>
            <pc:docMk/>
            <pc:sldMk cId="1779489590" sldId="284"/>
            <ac:grpSpMk id="24" creationId="{70E4CB9D-2256-4786-8DDF-ADFBF3533745}"/>
          </ac:grpSpMkLst>
        </pc:grpChg>
        <pc:grpChg chg="add del">
          <ac:chgData name="Duncan Ferguson" userId="bc16a0f4e833b583" providerId="LiveId" clId="{210E6B26-E5AF-46BD-9648-3D5D2CCBA9A5}" dt="2023-03-09T04:48:26.587" v="5"/>
          <ac:grpSpMkLst>
            <pc:docMk/>
            <pc:sldMk cId="1779489590" sldId="284"/>
            <ac:grpSpMk id="30" creationId="{568E6F37-AE05-46BF-A77F-5505926E92C6}"/>
          </ac:grpSpMkLst>
        </pc:grpChg>
      </pc:sldChg>
    </pc:docChg>
  </pc:docChgLst>
  <pc:docChgLst>
    <pc:chgData name="Duncan Ferguson" userId="bc16a0f4e833b583" providerId="LiveId" clId="{AB20CE69-59ED-474F-B11E-F3F409EF90E1}"/>
    <pc:docChg chg="undo custSel addSld delSld modSld sldOrd">
      <pc:chgData name="Duncan Ferguson" userId="bc16a0f4e833b583" providerId="LiveId" clId="{AB20CE69-59ED-474F-B11E-F3F409EF90E1}" dt="2023-03-01T03:38:20.761" v="54"/>
      <pc:docMkLst>
        <pc:docMk/>
      </pc:docMkLst>
      <pc:sldChg chg="delSp del mod">
        <pc:chgData name="Duncan Ferguson" userId="bc16a0f4e833b583" providerId="LiveId" clId="{AB20CE69-59ED-474F-B11E-F3F409EF90E1}" dt="2023-03-01T03:14:45.012" v="13" actId="2696"/>
        <pc:sldMkLst>
          <pc:docMk/>
          <pc:sldMk cId="152731107" sldId="263"/>
        </pc:sldMkLst>
        <pc:picChg chg="del">
          <ac:chgData name="Duncan Ferguson" userId="bc16a0f4e833b583" providerId="LiveId" clId="{AB20CE69-59ED-474F-B11E-F3F409EF90E1}" dt="2023-03-01T03:10:32.725" v="12" actId="21"/>
          <ac:picMkLst>
            <pc:docMk/>
            <pc:sldMk cId="152731107" sldId="263"/>
            <ac:picMk id="5" creationId="{F91FAA25-B291-BDF1-E005-9F26683B3CFD}"/>
          </ac:picMkLst>
        </pc:picChg>
      </pc:sldChg>
      <pc:sldChg chg="addSp delSp modSp del mod">
        <pc:chgData name="Duncan Ferguson" userId="bc16a0f4e833b583" providerId="LiveId" clId="{AB20CE69-59ED-474F-B11E-F3F409EF90E1}" dt="2023-03-01T03:10:07.952" v="11" actId="2696"/>
        <pc:sldMkLst>
          <pc:docMk/>
          <pc:sldMk cId="618799286" sldId="265"/>
        </pc:sldMkLst>
        <pc:spChg chg="add del mod">
          <ac:chgData name="Duncan Ferguson" userId="bc16a0f4e833b583" providerId="LiveId" clId="{AB20CE69-59ED-474F-B11E-F3F409EF90E1}" dt="2023-03-01T03:06:33.198" v="5" actId="478"/>
          <ac:spMkLst>
            <pc:docMk/>
            <pc:sldMk cId="618799286" sldId="265"/>
            <ac:spMk id="6" creationId="{FB148B01-10E3-FDF7-3E72-E817544CAA87}"/>
          </ac:spMkLst>
        </pc:spChg>
        <pc:spChg chg="add del mod">
          <ac:chgData name="Duncan Ferguson" userId="bc16a0f4e833b583" providerId="LiveId" clId="{AB20CE69-59ED-474F-B11E-F3F409EF90E1}" dt="2023-03-01T03:06:57.160" v="7" actId="478"/>
          <ac:spMkLst>
            <pc:docMk/>
            <pc:sldMk cId="618799286" sldId="265"/>
            <ac:spMk id="8" creationId="{5AE6FBDE-7CF5-CEAC-5A8D-384782AA20E8}"/>
          </ac:spMkLst>
        </pc:spChg>
        <pc:picChg chg="del mod">
          <ac:chgData name="Duncan Ferguson" userId="bc16a0f4e833b583" providerId="LiveId" clId="{AB20CE69-59ED-474F-B11E-F3F409EF90E1}" dt="2023-03-01T03:08:23.129" v="10" actId="21"/>
          <ac:picMkLst>
            <pc:docMk/>
            <pc:sldMk cId="618799286" sldId="265"/>
            <ac:picMk id="3" creationId="{9DFC528A-2C0A-280E-A7B3-00D124674CB3}"/>
          </ac:picMkLst>
        </pc:picChg>
        <pc:picChg chg="add del mod">
          <ac:chgData name="Duncan Ferguson" userId="bc16a0f4e833b583" providerId="LiveId" clId="{AB20CE69-59ED-474F-B11E-F3F409EF90E1}" dt="2023-03-01T03:06:44.623" v="6" actId="21"/>
          <ac:picMkLst>
            <pc:docMk/>
            <pc:sldMk cId="618799286" sldId="265"/>
            <ac:picMk id="5" creationId="{77E4EF32-66C3-0152-AC09-5B4B5F80E476}"/>
          </ac:picMkLst>
        </pc:picChg>
      </pc:sldChg>
      <pc:sldChg chg="addSp delSp modSp del mod">
        <pc:chgData name="Duncan Ferguson" userId="bc16a0f4e833b583" providerId="LiveId" clId="{AB20CE69-59ED-474F-B11E-F3F409EF90E1}" dt="2023-03-01T03:16:14.212" v="19" actId="2696"/>
        <pc:sldMkLst>
          <pc:docMk/>
          <pc:sldMk cId="4010494934" sldId="266"/>
        </pc:sldMkLst>
        <pc:spChg chg="add del mod">
          <ac:chgData name="Duncan Ferguson" userId="bc16a0f4e833b583" providerId="LiveId" clId="{AB20CE69-59ED-474F-B11E-F3F409EF90E1}" dt="2023-03-01T03:15:10.175" v="15" actId="478"/>
          <ac:spMkLst>
            <pc:docMk/>
            <pc:sldMk cId="4010494934" sldId="266"/>
            <ac:spMk id="4" creationId="{484FAF70-28FC-9C51-010E-F00DAFE9D593}"/>
          </ac:spMkLst>
        </pc:spChg>
        <pc:picChg chg="del">
          <ac:chgData name="Duncan Ferguson" userId="bc16a0f4e833b583" providerId="LiveId" clId="{AB20CE69-59ED-474F-B11E-F3F409EF90E1}" dt="2023-03-01T03:15:06.908" v="14" actId="478"/>
          <ac:picMkLst>
            <pc:docMk/>
            <pc:sldMk cId="4010494934" sldId="266"/>
            <ac:picMk id="5" creationId="{0AD8BF54-52F0-CEDE-1764-2DC251BFB296}"/>
          </ac:picMkLst>
        </pc:picChg>
        <pc:picChg chg="del">
          <ac:chgData name="Duncan Ferguson" userId="bc16a0f4e833b583" providerId="LiveId" clId="{AB20CE69-59ED-474F-B11E-F3F409EF90E1}" dt="2023-03-01T03:15:56.766" v="18" actId="21"/>
          <ac:picMkLst>
            <pc:docMk/>
            <pc:sldMk cId="4010494934" sldId="266"/>
            <ac:picMk id="7" creationId="{67500CF3-2482-DA75-8F1E-C05DFEF22CCA}"/>
          </ac:picMkLst>
        </pc:picChg>
      </pc:sldChg>
      <pc:sldChg chg="delSp del mod">
        <pc:chgData name="Duncan Ferguson" userId="bc16a0f4e833b583" providerId="LiveId" clId="{AB20CE69-59ED-474F-B11E-F3F409EF90E1}" dt="2023-03-01T03:05:16.205" v="2" actId="2696"/>
        <pc:sldMkLst>
          <pc:docMk/>
          <pc:sldMk cId="3612088007" sldId="267"/>
        </pc:sldMkLst>
        <pc:picChg chg="del">
          <ac:chgData name="Duncan Ferguson" userId="bc16a0f4e833b583" providerId="LiveId" clId="{AB20CE69-59ED-474F-B11E-F3F409EF90E1}" dt="2023-03-01T03:05:12.781" v="1" actId="478"/>
          <ac:picMkLst>
            <pc:docMk/>
            <pc:sldMk cId="3612088007" sldId="267"/>
            <ac:picMk id="5" creationId="{DBF91CAA-1F45-5089-4EA0-D397836071F4}"/>
          </ac:picMkLst>
        </pc:picChg>
      </pc:sldChg>
      <pc:sldChg chg="delSp del mod">
        <pc:chgData name="Duncan Ferguson" userId="bc16a0f4e833b583" providerId="LiveId" clId="{AB20CE69-59ED-474F-B11E-F3F409EF90E1}" dt="2023-03-01T03:15:38.724" v="17" actId="2696"/>
        <pc:sldMkLst>
          <pc:docMk/>
          <pc:sldMk cId="1501631943" sldId="269"/>
        </pc:sldMkLst>
        <pc:picChg chg="del">
          <ac:chgData name="Duncan Ferguson" userId="bc16a0f4e833b583" providerId="LiveId" clId="{AB20CE69-59ED-474F-B11E-F3F409EF90E1}" dt="2023-03-01T03:15:35.450" v="16" actId="478"/>
          <ac:picMkLst>
            <pc:docMk/>
            <pc:sldMk cId="1501631943" sldId="269"/>
            <ac:picMk id="8" creationId="{CDA4E5C4-BA3B-5FED-2774-D7CB0147C4F5}"/>
          </ac:picMkLst>
        </pc:picChg>
      </pc:sldChg>
      <pc:sldChg chg="del">
        <pc:chgData name="Duncan Ferguson" userId="bc16a0f4e833b583" providerId="LiveId" clId="{AB20CE69-59ED-474F-B11E-F3F409EF90E1}" dt="2023-03-01T03:02:56.613" v="0" actId="2696"/>
        <pc:sldMkLst>
          <pc:docMk/>
          <pc:sldMk cId="1454792386" sldId="271"/>
        </pc:sldMkLst>
      </pc:sldChg>
      <pc:sldChg chg="addSp delSp modSp mod ord">
        <pc:chgData name="Duncan Ferguson" userId="bc16a0f4e833b583" providerId="LiveId" clId="{AB20CE69-59ED-474F-B11E-F3F409EF90E1}" dt="2023-03-01T03:38:20.761" v="54"/>
        <pc:sldMkLst>
          <pc:docMk/>
          <pc:sldMk cId="3602777857" sldId="279"/>
        </pc:sldMkLst>
        <pc:spChg chg="mod">
          <ac:chgData name="Duncan Ferguson" userId="bc16a0f4e833b583" providerId="LiveId" clId="{AB20CE69-59ED-474F-B11E-F3F409EF90E1}" dt="2023-03-01T03:36:48.258" v="39" actId="20577"/>
          <ac:spMkLst>
            <pc:docMk/>
            <pc:sldMk cId="3602777857" sldId="279"/>
            <ac:spMk id="2" creationId="{53D966A7-EA2A-AA2C-F0D6-CB20631531A0}"/>
          </ac:spMkLst>
        </pc:spChg>
        <pc:spChg chg="add mod">
          <ac:chgData name="Duncan Ferguson" userId="bc16a0f4e833b583" providerId="LiveId" clId="{AB20CE69-59ED-474F-B11E-F3F409EF90E1}" dt="2023-03-01T03:36:52.525" v="40" actId="478"/>
          <ac:spMkLst>
            <pc:docMk/>
            <pc:sldMk cId="3602777857" sldId="279"/>
            <ac:spMk id="4" creationId="{331CCA5B-7258-D123-9450-FDB75FBC0080}"/>
          </ac:spMkLst>
        </pc:spChg>
        <pc:spChg chg="del">
          <ac:chgData name="Duncan Ferguson" userId="bc16a0f4e833b583" providerId="LiveId" clId="{AB20CE69-59ED-474F-B11E-F3F409EF90E1}" dt="2023-03-01T03:36:52.525" v="40" actId="478"/>
          <ac:spMkLst>
            <pc:docMk/>
            <pc:sldMk cId="3602777857" sldId="279"/>
            <ac:spMk id="152" creationId="{6E7B79A1-6D9F-76AD-51E4-401FA681D0DE}"/>
          </ac:spMkLst>
        </pc:spChg>
        <pc:picChg chg="add mod">
          <ac:chgData name="Duncan Ferguson" userId="bc16a0f4e833b583" providerId="LiveId" clId="{AB20CE69-59ED-474F-B11E-F3F409EF90E1}" dt="2023-03-01T03:37:36.058" v="44" actId="1076"/>
          <ac:picMkLst>
            <pc:docMk/>
            <pc:sldMk cId="3602777857" sldId="279"/>
            <ac:picMk id="6" creationId="{3CB11370-786D-9450-C2D9-525DAB94EC56}"/>
          </ac:picMkLst>
        </pc:picChg>
      </pc:sldChg>
      <pc:sldChg chg="addSp delSp modSp add mod ord setBg delDesignElem">
        <pc:chgData name="Duncan Ferguson" userId="bc16a0f4e833b583" providerId="LiveId" clId="{AB20CE69-59ED-474F-B11E-F3F409EF90E1}" dt="2023-03-01T03:38:06.025" v="52"/>
        <pc:sldMkLst>
          <pc:docMk/>
          <pc:sldMk cId="4136433269" sldId="281"/>
        </pc:sldMkLst>
        <pc:spChg chg="del">
          <ac:chgData name="Duncan Ferguson" userId="bc16a0f4e833b583" providerId="LiveId" clId="{AB20CE69-59ED-474F-B11E-F3F409EF90E1}" dt="2023-03-01T03:37:37.975" v="46"/>
          <ac:spMkLst>
            <pc:docMk/>
            <pc:sldMk cId="4136433269" sldId="281"/>
            <ac:spMk id="157" creationId="{56C20283-73E0-40EC-8AD8-057F581F64C2}"/>
          </ac:spMkLst>
        </pc:spChg>
        <pc:spChg chg="del">
          <ac:chgData name="Duncan Ferguson" userId="bc16a0f4e833b583" providerId="LiveId" clId="{AB20CE69-59ED-474F-B11E-F3F409EF90E1}" dt="2023-03-01T03:37:37.975" v="46"/>
          <ac:spMkLst>
            <pc:docMk/>
            <pc:sldMk cId="4136433269" sldId="281"/>
            <ac:spMk id="159" creationId="{3FCC729B-E528-40C3-82D3-BA4375575E87}"/>
          </ac:spMkLst>
        </pc:spChg>
        <pc:spChg chg="del">
          <ac:chgData name="Duncan Ferguson" userId="bc16a0f4e833b583" providerId="LiveId" clId="{AB20CE69-59ED-474F-B11E-F3F409EF90E1}" dt="2023-03-01T03:37:37.975" v="46"/>
          <ac:spMkLst>
            <pc:docMk/>
            <pc:sldMk cId="4136433269" sldId="281"/>
            <ac:spMk id="161" creationId="{58F1FB8D-1842-4A04-998D-6CF047AB2790}"/>
          </ac:spMkLst>
        </pc:spChg>
        <pc:picChg chg="add mod">
          <ac:chgData name="Duncan Ferguson" userId="bc16a0f4e833b583" providerId="LiveId" clId="{AB20CE69-59ED-474F-B11E-F3F409EF90E1}" dt="2023-03-01T03:38:03.242" v="50" actId="1076"/>
          <ac:picMkLst>
            <pc:docMk/>
            <pc:sldMk cId="4136433269" sldId="281"/>
            <ac:picMk id="5" creationId="{48982417-41DF-F7BB-5D63-D0B49E88A47D}"/>
          </ac:picMkLst>
        </pc:picChg>
        <pc:picChg chg="del">
          <ac:chgData name="Duncan Ferguson" userId="bc16a0f4e833b583" providerId="LiveId" clId="{AB20CE69-59ED-474F-B11E-F3F409EF90E1}" dt="2023-03-01T03:37:58.475" v="47" actId="478"/>
          <ac:picMkLst>
            <pc:docMk/>
            <pc:sldMk cId="4136433269" sldId="281"/>
            <ac:picMk id="6" creationId="{3CB11370-786D-9450-C2D9-525DAB94EC56}"/>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1EC01D-F83E-427D-8227-A0F1FAED08D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553E6B2-1853-4F27-9B16-FBC3A38BAABD}">
      <dgm:prSet/>
      <dgm:spPr/>
      <dgm:t>
        <a:bodyPr/>
        <a:lstStyle/>
        <a:p>
          <a:pPr>
            <a:lnSpc>
              <a:spcPct val="100000"/>
            </a:lnSpc>
          </a:pPr>
          <a:r>
            <a:rPr lang="en-US" dirty="0"/>
            <a:t>An unknown number of people associated with the organization </a:t>
          </a:r>
          <a:r>
            <a:rPr lang="en-US" dirty="0" err="1"/>
            <a:t>GASTech</a:t>
          </a:r>
          <a:r>
            <a:rPr lang="en-US" dirty="0"/>
            <a:t> disappeared on 20th January 2014 during a celebration held by the organization.</a:t>
          </a:r>
        </a:p>
      </dgm:t>
    </dgm:pt>
    <dgm:pt modelId="{36B8641D-1F18-40CC-A133-542AC0783176}" type="parTrans" cxnId="{81A5750B-C1D1-40D8-9D84-F8CAB2B749E7}">
      <dgm:prSet/>
      <dgm:spPr/>
      <dgm:t>
        <a:bodyPr/>
        <a:lstStyle/>
        <a:p>
          <a:endParaRPr lang="en-US"/>
        </a:p>
      </dgm:t>
    </dgm:pt>
    <dgm:pt modelId="{E5560DF9-B5A8-4041-B515-6341FFD6DB5E}" type="sibTrans" cxnId="{81A5750B-C1D1-40D8-9D84-F8CAB2B749E7}">
      <dgm:prSet/>
      <dgm:spPr/>
      <dgm:t>
        <a:bodyPr/>
        <a:lstStyle/>
        <a:p>
          <a:endParaRPr lang="en-US"/>
        </a:p>
      </dgm:t>
    </dgm:pt>
    <dgm:pt modelId="{BDFD6921-6D7D-4027-8468-009A11666241}">
      <dgm:prSet/>
      <dgm:spPr/>
      <dgm:t>
        <a:bodyPr/>
        <a:lstStyle/>
        <a:p>
          <a:pPr>
            <a:lnSpc>
              <a:spcPct val="100000"/>
            </a:lnSpc>
          </a:pPr>
          <a:r>
            <a:rPr lang="en-US"/>
            <a:t>With limited and disparate data, determine the cause of the disappearance and reconstruct the events that occured.</a:t>
          </a:r>
        </a:p>
      </dgm:t>
    </dgm:pt>
    <dgm:pt modelId="{0C1E3159-CAC9-44F8-8D40-FD5106A63502}" type="parTrans" cxnId="{81D1836B-AA7C-47C6-91E0-8F6B017E282D}">
      <dgm:prSet/>
      <dgm:spPr/>
      <dgm:t>
        <a:bodyPr/>
        <a:lstStyle/>
        <a:p>
          <a:endParaRPr lang="en-US"/>
        </a:p>
      </dgm:t>
    </dgm:pt>
    <dgm:pt modelId="{DAFA0BCD-96AF-4F6F-9582-71A8326A2D52}" type="sibTrans" cxnId="{81D1836B-AA7C-47C6-91E0-8F6B017E282D}">
      <dgm:prSet/>
      <dgm:spPr/>
      <dgm:t>
        <a:bodyPr/>
        <a:lstStyle/>
        <a:p>
          <a:endParaRPr lang="en-US"/>
        </a:p>
      </dgm:t>
    </dgm:pt>
    <dgm:pt modelId="{E554318C-3BE1-427F-B3E4-8C3B3C5BEBD0}" type="pres">
      <dgm:prSet presAssocID="{991EC01D-F83E-427D-8227-A0F1FAED08D1}" presName="root" presStyleCnt="0">
        <dgm:presLayoutVars>
          <dgm:dir/>
          <dgm:resizeHandles val="exact"/>
        </dgm:presLayoutVars>
      </dgm:prSet>
      <dgm:spPr/>
    </dgm:pt>
    <dgm:pt modelId="{DA8C5E17-19AB-4A31-B597-41308223E439}" type="pres">
      <dgm:prSet presAssocID="{3553E6B2-1853-4F27-9B16-FBC3A38BAABD}" presName="compNode" presStyleCnt="0"/>
      <dgm:spPr/>
    </dgm:pt>
    <dgm:pt modelId="{F0FCC789-8820-46B5-B137-EC9865FE3C52}" type="pres">
      <dgm:prSet presAssocID="{3553E6B2-1853-4F27-9B16-FBC3A38BAABD}" presName="bgRect" presStyleLbl="bgShp" presStyleIdx="0" presStyleCnt="2"/>
      <dgm:spPr/>
    </dgm:pt>
    <dgm:pt modelId="{DB26096C-A733-42D5-88F4-5C1EDC9CE47B}" type="pres">
      <dgm:prSet presAssocID="{3553E6B2-1853-4F27-9B16-FBC3A38BAABD}"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nnections with solid fill"/>
        </a:ext>
      </dgm:extLst>
    </dgm:pt>
    <dgm:pt modelId="{89025AF8-31DE-4CCB-9341-0536B080203D}" type="pres">
      <dgm:prSet presAssocID="{3553E6B2-1853-4F27-9B16-FBC3A38BAABD}" presName="spaceRect" presStyleCnt="0"/>
      <dgm:spPr/>
    </dgm:pt>
    <dgm:pt modelId="{9F93AF88-B0EB-4442-BFB8-8ECEEFB2699C}" type="pres">
      <dgm:prSet presAssocID="{3553E6B2-1853-4F27-9B16-FBC3A38BAABD}" presName="parTx" presStyleLbl="revTx" presStyleIdx="0" presStyleCnt="2">
        <dgm:presLayoutVars>
          <dgm:chMax val="0"/>
          <dgm:chPref val="0"/>
        </dgm:presLayoutVars>
      </dgm:prSet>
      <dgm:spPr/>
    </dgm:pt>
    <dgm:pt modelId="{F2C3C8C4-E277-478D-BD27-081FEE94CF78}" type="pres">
      <dgm:prSet presAssocID="{E5560DF9-B5A8-4041-B515-6341FFD6DB5E}" presName="sibTrans" presStyleCnt="0"/>
      <dgm:spPr/>
    </dgm:pt>
    <dgm:pt modelId="{9B36AAA3-E663-40C1-ADA9-C0EF8353573D}" type="pres">
      <dgm:prSet presAssocID="{BDFD6921-6D7D-4027-8468-009A11666241}" presName="compNode" presStyleCnt="0"/>
      <dgm:spPr/>
    </dgm:pt>
    <dgm:pt modelId="{9AFEFFDA-F69C-43FB-9EC4-2C06790AC864}" type="pres">
      <dgm:prSet presAssocID="{BDFD6921-6D7D-4027-8468-009A11666241}" presName="bgRect" presStyleLbl="bgShp" presStyleIdx="1" presStyleCnt="2"/>
      <dgm:spPr/>
    </dgm:pt>
    <dgm:pt modelId="{125CBA69-77D9-4497-A10D-7954A6368E38}" type="pres">
      <dgm:prSet presAssocID="{BDFD6921-6D7D-4027-8468-009A116662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AFFA8E59-241E-4EA9-8BF6-EBF8D18C9C1E}" type="pres">
      <dgm:prSet presAssocID="{BDFD6921-6D7D-4027-8468-009A11666241}" presName="spaceRect" presStyleCnt="0"/>
      <dgm:spPr/>
    </dgm:pt>
    <dgm:pt modelId="{84337975-6C3D-4DF8-B09C-A8B8040B2E80}" type="pres">
      <dgm:prSet presAssocID="{BDFD6921-6D7D-4027-8468-009A11666241}" presName="parTx" presStyleLbl="revTx" presStyleIdx="1" presStyleCnt="2">
        <dgm:presLayoutVars>
          <dgm:chMax val="0"/>
          <dgm:chPref val="0"/>
        </dgm:presLayoutVars>
      </dgm:prSet>
      <dgm:spPr/>
    </dgm:pt>
  </dgm:ptLst>
  <dgm:cxnLst>
    <dgm:cxn modelId="{81A5750B-C1D1-40D8-9D84-F8CAB2B749E7}" srcId="{991EC01D-F83E-427D-8227-A0F1FAED08D1}" destId="{3553E6B2-1853-4F27-9B16-FBC3A38BAABD}" srcOrd="0" destOrd="0" parTransId="{36B8641D-1F18-40CC-A133-542AC0783176}" sibTransId="{E5560DF9-B5A8-4041-B515-6341FFD6DB5E}"/>
    <dgm:cxn modelId="{D588B917-1755-4392-84EB-AC3E0D247BEA}" type="presOf" srcId="{3553E6B2-1853-4F27-9B16-FBC3A38BAABD}" destId="{9F93AF88-B0EB-4442-BFB8-8ECEEFB2699C}" srcOrd="0" destOrd="0" presId="urn:microsoft.com/office/officeart/2018/2/layout/IconVerticalSolidList"/>
    <dgm:cxn modelId="{99169463-B51F-4186-984E-76B8842B08B5}" type="presOf" srcId="{991EC01D-F83E-427D-8227-A0F1FAED08D1}" destId="{E554318C-3BE1-427F-B3E4-8C3B3C5BEBD0}" srcOrd="0" destOrd="0" presId="urn:microsoft.com/office/officeart/2018/2/layout/IconVerticalSolidList"/>
    <dgm:cxn modelId="{81D1836B-AA7C-47C6-91E0-8F6B017E282D}" srcId="{991EC01D-F83E-427D-8227-A0F1FAED08D1}" destId="{BDFD6921-6D7D-4027-8468-009A11666241}" srcOrd="1" destOrd="0" parTransId="{0C1E3159-CAC9-44F8-8D40-FD5106A63502}" sibTransId="{DAFA0BCD-96AF-4F6F-9582-71A8326A2D52}"/>
    <dgm:cxn modelId="{ABE603AB-AF44-4D70-90A4-2A8653F79BEF}" type="presOf" srcId="{BDFD6921-6D7D-4027-8468-009A11666241}" destId="{84337975-6C3D-4DF8-B09C-A8B8040B2E80}" srcOrd="0" destOrd="0" presId="urn:microsoft.com/office/officeart/2018/2/layout/IconVerticalSolidList"/>
    <dgm:cxn modelId="{AB5EB5F4-0CB3-4339-8CF2-EF4B470939AE}" type="presParOf" srcId="{E554318C-3BE1-427F-B3E4-8C3B3C5BEBD0}" destId="{DA8C5E17-19AB-4A31-B597-41308223E439}" srcOrd="0" destOrd="0" presId="urn:microsoft.com/office/officeart/2018/2/layout/IconVerticalSolidList"/>
    <dgm:cxn modelId="{920D21D6-0D86-49D8-ACDE-4BC98C89B8B5}" type="presParOf" srcId="{DA8C5E17-19AB-4A31-B597-41308223E439}" destId="{F0FCC789-8820-46B5-B137-EC9865FE3C52}" srcOrd="0" destOrd="0" presId="urn:microsoft.com/office/officeart/2018/2/layout/IconVerticalSolidList"/>
    <dgm:cxn modelId="{D36D1E89-4106-45FB-AA7A-B9B96E485A59}" type="presParOf" srcId="{DA8C5E17-19AB-4A31-B597-41308223E439}" destId="{DB26096C-A733-42D5-88F4-5C1EDC9CE47B}" srcOrd="1" destOrd="0" presId="urn:microsoft.com/office/officeart/2018/2/layout/IconVerticalSolidList"/>
    <dgm:cxn modelId="{1C70D21C-C502-4968-B2C7-6853B4AA8957}" type="presParOf" srcId="{DA8C5E17-19AB-4A31-B597-41308223E439}" destId="{89025AF8-31DE-4CCB-9341-0536B080203D}" srcOrd="2" destOrd="0" presId="urn:microsoft.com/office/officeart/2018/2/layout/IconVerticalSolidList"/>
    <dgm:cxn modelId="{E907435B-4BAB-479E-9F2D-961AE74A09A5}" type="presParOf" srcId="{DA8C5E17-19AB-4A31-B597-41308223E439}" destId="{9F93AF88-B0EB-4442-BFB8-8ECEEFB2699C}" srcOrd="3" destOrd="0" presId="urn:microsoft.com/office/officeart/2018/2/layout/IconVerticalSolidList"/>
    <dgm:cxn modelId="{F08CE273-77DD-4445-B72A-9C77CEFD37DF}" type="presParOf" srcId="{E554318C-3BE1-427F-B3E4-8C3B3C5BEBD0}" destId="{F2C3C8C4-E277-478D-BD27-081FEE94CF78}" srcOrd="1" destOrd="0" presId="urn:microsoft.com/office/officeart/2018/2/layout/IconVerticalSolidList"/>
    <dgm:cxn modelId="{133AEE3E-5BB0-4824-AE68-0C925C4AC587}" type="presParOf" srcId="{E554318C-3BE1-427F-B3E4-8C3B3C5BEBD0}" destId="{9B36AAA3-E663-40C1-ADA9-C0EF8353573D}" srcOrd="2" destOrd="0" presId="urn:microsoft.com/office/officeart/2018/2/layout/IconVerticalSolidList"/>
    <dgm:cxn modelId="{211B2327-1027-4216-AD24-0EAEE1889E67}" type="presParOf" srcId="{9B36AAA3-E663-40C1-ADA9-C0EF8353573D}" destId="{9AFEFFDA-F69C-43FB-9EC4-2C06790AC864}" srcOrd="0" destOrd="0" presId="urn:microsoft.com/office/officeart/2018/2/layout/IconVerticalSolidList"/>
    <dgm:cxn modelId="{9E7DB343-05CD-407D-92D4-D2DB26A40F20}" type="presParOf" srcId="{9B36AAA3-E663-40C1-ADA9-C0EF8353573D}" destId="{125CBA69-77D9-4497-A10D-7954A6368E38}" srcOrd="1" destOrd="0" presId="urn:microsoft.com/office/officeart/2018/2/layout/IconVerticalSolidList"/>
    <dgm:cxn modelId="{9E7E3822-3A67-452D-A24A-F909381BCBC9}" type="presParOf" srcId="{9B36AAA3-E663-40C1-ADA9-C0EF8353573D}" destId="{AFFA8E59-241E-4EA9-8BF6-EBF8D18C9C1E}" srcOrd="2" destOrd="0" presId="urn:microsoft.com/office/officeart/2018/2/layout/IconVerticalSolidList"/>
    <dgm:cxn modelId="{FC9193A3-E0D7-4946-BABD-492539F40D43}" type="presParOf" srcId="{9B36AAA3-E663-40C1-ADA9-C0EF8353573D}" destId="{84337975-6C3D-4DF8-B09C-A8B8040B2E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CC789-8820-46B5-B137-EC9865FE3C52}">
      <dsp:nvSpPr>
        <dsp:cNvPr id="0" name=""/>
        <dsp:cNvSpPr/>
      </dsp:nvSpPr>
      <dsp:spPr>
        <a:xfrm>
          <a:off x="0" y="594548"/>
          <a:ext cx="9864407" cy="1097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6096C-A733-42D5-88F4-5C1EDC9CE47B}">
      <dsp:nvSpPr>
        <dsp:cNvPr id="0" name=""/>
        <dsp:cNvSpPr/>
      </dsp:nvSpPr>
      <dsp:spPr>
        <a:xfrm>
          <a:off x="332032" y="841515"/>
          <a:ext cx="603695" cy="6036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93AF88-B0EB-4442-BFB8-8ECEEFB2699C}">
      <dsp:nvSpPr>
        <dsp:cNvPr id="0" name=""/>
        <dsp:cNvSpPr/>
      </dsp:nvSpPr>
      <dsp:spPr>
        <a:xfrm>
          <a:off x="1267761" y="594548"/>
          <a:ext cx="8596645" cy="1097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66" tIns="116166" rIns="116166" bIns="116166" numCol="1" spcCol="1270" anchor="ctr" anchorCtr="0">
          <a:noAutofit/>
        </a:bodyPr>
        <a:lstStyle/>
        <a:p>
          <a:pPr marL="0" lvl="0" indent="0" algn="l" defTabSz="844550">
            <a:lnSpc>
              <a:spcPct val="100000"/>
            </a:lnSpc>
            <a:spcBef>
              <a:spcPct val="0"/>
            </a:spcBef>
            <a:spcAft>
              <a:spcPct val="35000"/>
            </a:spcAft>
            <a:buNone/>
          </a:pPr>
          <a:r>
            <a:rPr lang="en-US" sz="1900" kern="1200" dirty="0"/>
            <a:t>An unknown number of people associated with the organization </a:t>
          </a:r>
          <a:r>
            <a:rPr lang="en-US" sz="1900" kern="1200" dirty="0" err="1"/>
            <a:t>GASTech</a:t>
          </a:r>
          <a:r>
            <a:rPr lang="en-US" sz="1900" kern="1200" dirty="0"/>
            <a:t> disappeared on 20th January 2014 during a celebration held by the organization.</a:t>
          </a:r>
        </a:p>
      </dsp:txBody>
      <dsp:txXfrm>
        <a:off x="1267761" y="594548"/>
        <a:ext cx="8596645" cy="1097628"/>
      </dsp:txXfrm>
    </dsp:sp>
    <dsp:sp modelId="{9AFEFFDA-F69C-43FB-9EC4-2C06790AC864}">
      <dsp:nvSpPr>
        <dsp:cNvPr id="0" name=""/>
        <dsp:cNvSpPr/>
      </dsp:nvSpPr>
      <dsp:spPr>
        <a:xfrm>
          <a:off x="0" y="1966585"/>
          <a:ext cx="9864407" cy="1097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5CBA69-77D9-4497-A10D-7954A6368E38}">
      <dsp:nvSpPr>
        <dsp:cNvPr id="0" name=""/>
        <dsp:cNvSpPr/>
      </dsp:nvSpPr>
      <dsp:spPr>
        <a:xfrm>
          <a:off x="332032" y="2213551"/>
          <a:ext cx="603695" cy="603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37975-6C3D-4DF8-B09C-A8B8040B2E80}">
      <dsp:nvSpPr>
        <dsp:cNvPr id="0" name=""/>
        <dsp:cNvSpPr/>
      </dsp:nvSpPr>
      <dsp:spPr>
        <a:xfrm>
          <a:off x="1267761" y="1966585"/>
          <a:ext cx="8596645" cy="1097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66" tIns="116166" rIns="116166" bIns="116166" numCol="1" spcCol="1270" anchor="ctr" anchorCtr="0">
          <a:noAutofit/>
        </a:bodyPr>
        <a:lstStyle/>
        <a:p>
          <a:pPr marL="0" lvl="0" indent="0" algn="l" defTabSz="844550">
            <a:lnSpc>
              <a:spcPct val="100000"/>
            </a:lnSpc>
            <a:spcBef>
              <a:spcPct val="0"/>
            </a:spcBef>
            <a:spcAft>
              <a:spcPct val="35000"/>
            </a:spcAft>
            <a:buNone/>
          </a:pPr>
          <a:r>
            <a:rPr lang="en-US" sz="1900" kern="1200"/>
            <a:t>With limited and disparate data, determine the cause of the disappearance and reconstruct the events that occured.</a:t>
          </a:r>
        </a:p>
      </dsp:txBody>
      <dsp:txXfrm>
        <a:off x="1267761" y="1966585"/>
        <a:ext cx="8596645" cy="10976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A82A6-7988-43EF-8698-94276C584A7F}"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E09E0-3C63-446C-9A35-F20A2E7EFDB3}" type="slidenum">
              <a:rPr lang="en-US" smtClean="0"/>
              <a:t>‹#›</a:t>
            </a:fld>
            <a:endParaRPr lang="en-US"/>
          </a:p>
        </p:txBody>
      </p:sp>
    </p:spTree>
    <p:extLst>
      <p:ext uri="{BB962C8B-B14F-4D97-AF65-F5344CB8AC3E}">
        <p14:creationId xmlns:p14="http://schemas.microsoft.com/office/powerpoint/2010/main" val="1075346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Andy is covering</a:t>
            </a:r>
          </a:p>
          <a:p>
            <a:r>
              <a:rPr lang="en-US" dirty="0"/>
              <a:t>(30 seconds)</a:t>
            </a:r>
          </a:p>
          <a:p>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2</a:t>
            </a:fld>
            <a:endParaRPr lang="en-US"/>
          </a:p>
        </p:txBody>
      </p:sp>
    </p:spTree>
    <p:extLst>
      <p:ext uri="{BB962C8B-B14F-4D97-AF65-F5344CB8AC3E}">
        <p14:creationId xmlns:p14="http://schemas.microsoft.com/office/powerpoint/2010/main" val="2559425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Andy</a:t>
            </a:r>
          </a:p>
          <a:p>
            <a:pPr marL="171450" indent="-171450">
              <a:buFontTx/>
              <a:buChar char="-"/>
            </a:pPr>
            <a:r>
              <a:rPr lang="en-US" dirty="0"/>
              <a:t>Got a few leads, but first we have to start out with the POK structures</a:t>
            </a:r>
          </a:p>
          <a:p>
            <a:pPr marL="171450" indent="-171450">
              <a:buFontTx/>
              <a:buChar char="-"/>
            </a:pPr>
            <a:r>
              <a:rPr lang="en-US" dirty="0"/>
              <a:t>Methods leads us into question 1</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DE09E0-3C63-446C-9A35-F20A2E7EFD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901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Andy</a:t>
            </a:r>
          </a:p>
        </p:txBody>
      </p:sp>
      <p:sp>
        <p:nvSpPr>
          <p:cNvPr id="4" name="Slide Number Placeholder 3"/>
          <p:cNvSpPr>
            <a:spLocks noGrp="1"/>
          </p:cNvSpPr>
          <p:nvPr>
            <p:ph type="sldNum" sz="quarter" idx="5"/>
          </p:nvPr>
        </p:nvSpPr>
        <p:spPr/>
        <p:txBody>
          <a:bodyPr/>
          <a:lstStyle/>
          <a:p>
            <a:fld id="{30DE09E0-3C63-446C-9A35-F20A2E7EFDB3}" type="slidenum">
              <a:rPr lang="en-US" smtClean="0"/>
              <a:t>12</a:t>
            </a:fld>
            <a:endParaRPr lang="en-US"/>
          </a:p>
        </p:txBody>
      </p:sp>
    </p:spTree>
    <p:extLst>
      <p:ext uri="{BB962C8B-B14F-4D97-AF65-F5344CB8AC3E}">
        <p14:creationId xmlns:p14="http://schemas.microsoft.com/office/powerpoint/2010/main" val="1617888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Duncan</a:t>
            </a:r>
          </a:p>
          <a:p>
            <a:endParaRPr lang="en-US" dirty="0"/>
          </a:p>
          <a:p>
            <a:r>
              <a:rPr lang="en-US" dirty="0"/>
              <a:t>The way in which we established a base time line was to strip the dates off of the articles. There was then a trend that we noticed in the times being offered.</a:t>
            </a:r>
          </a:p>
          <a:p>
            <a:r>
              <a:rPr lang="en-US" dirty="0"/>
              <a:t>I went through and group by the hour for the articles. This took the file from something like 845-&gt; 285 in the dates that we want then in to 105. I then did a word analysis on this but figured it would be best to just read these articles and put up a timeline. I then used different words that I saw with in these articles to go through search for articles that had these words in them.</a:t>
            </a:r>
          </a:p>
          <a:p>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13</a:t>
            </a:fld>
            <a:endParaRPr lang="en-US"/>
          </a:p>
        </p:txBody>
      </p:sp>
    </p:spTree>
    <p:extLst>
      <p:ext uri="{BB962C8B-B14F-4D97-AF65-F5344CB8AC3E}">
        <p14:creationId xmlns:p14="http://schemas.microsoft.com/office/powerpoint/2010/main" val="537416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Duncan</a:t>
            </a:r>
          </a:p>
        </p:txBody>
      </p:sp>
      <p:sp>
        <p:nvSpPr>
          <p:cNvPr id="4" name="Slide Number Placeholder 3"/>
          <p:cNvSpPr>
            <a:spLocks noGrp="1"/>
          </p:cNvSpPr>
          <p:nvPr>
            <p:ph type="sldNum" sz="quarter" idx="5"/>
          </p:nvPr>
        </p:nvSpPr>
        <p:spPr/>
        <p:txBody>
          <a:bodyPr/>
          <a:lstStyle/>
          <a:p>
            <a:fld id="{30DE09E0-3C63-446C-9A35-F20A2E7EFDB3}" type="slidenum">
              <a:rPr lang="en-US" smtClean="0"/>
              <a:t>14</a:t>
            </a:fld>
            <a:endParaRPr lang="en-US"/>
          </a:p>
        </p:txBody>
      </p:sp>
    </p:spTree>
    <p:extLst>
      <p:ext uri="{BB962C8B-B14F-4D97-AF65-F5344CB8AC3E}">
        <p14:creationId xmlns:p14="http://schemas.microsoft.com/office/powerpoint/2010/main" val="389353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Duncan</a:t>
            </a:r>
          </a:p>
        </p:txBody>
      </p:sp>
      <p:sp>
        <p:nvSpPr>
          <p:cNvPr id="4" name="Slide Number Placeholder 3"/>
          <p:cNvSpPr>
            <a:spLocks noGrp="1"/>
          </p:cNvSpPr>
          <p:nvPr>
            <p:ph type="sldNum" sz="quarter" idx="5"/>
          </p:nvPr>
        </p:nvSpPr>
        <p:spPr/>
        <p:txBody>
          <a:bodyPr/>
          <a:lstStyle/>
          <a:p>
            <a:fld id="{30DE09E0-3C63-446C-9A35-F20A2E7EFDB3}" type="slidenum">
              <a:rPr lang="en-US" smtClean="0"/>
              <a:t>15</a:t>
            </a:fld>
            <a:endParaRPr lang="en-US"/>
          </a:p>
        </p:txBody>
      </p:sp>
    </p:spTree>
    <p:extLst>
      <p:ext uri="{BB962C8B-B14F-4D97-AF65-F5344CB8AC3E}">
        <p14:creationId xmlns:p14="http://schemas.microsoft.com/office/powerpoint/2010/main" val="32245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Andy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news articles cite that I might be the GAS Tech people skipping town with their money. </a:t>
            </a:r>
          </a:p>
          <a:p>
            <a:pPr marL="171450" indent="-171450">
              <a:buFont typeface="Arial" panose="020B0604020202020204" pitchFamily="34" charset="0"/>
              <a:buChar char="•"/>
            </a:pPr>
            <a:r>
              <a:rPr lang="en-US" dirty="0"/>
              <a:t>There is a lot of speculation placed by the reporters that need to be sifted through</a:t>
            </a:r>
          </a:p>
          <a:p>
            <a:pPr marL="171450" indent="-171450">
              <a:buFont typeface="Arial" panose="020B0604020202020204" pitchFamily="34" charset="0"/>
              <a:buChar char="•"/>
            </a:pPr>
            <a:r>
              <a:rPr lang="en-US" dirty="0"/>
              <a:t>They also stated that maybe it was the breakfast people that were kidnappers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my opinion, the Gas tech employees that had relations to the POK are the ones that pretended to get kidnapped. The other gas tech employee interviews doesn’t really state that there were </a:t>
            </a:r>
            <a:r>
              <a:rPr lang="en-US" dirty="0" err="1"/>
              <a:t>villians</a:t>
            </a:r>
            <a:r>
              <a:rPr lang="en-US" dirty="0"/>
              <a:t>. They can only state the breakfast crew. They did it during a time when they knew the execs were going on a trip to make it look like they skipped town. Additionally Article 386. AN unconfirmed gas tech person is the one who stated that the people were kidnapped. Until then they were just unaccounted for in the police reports.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There were lots of different false words  that were through out the different articles such as ‘robs you’ or the name of the dead girl. Also going into names of the dead founder… But when you actually start looking at a few or the articles you </a:t>
            </a:r>
            <a:r>
              <a:rPr lang="en-US" dirty="0" err="1"/>
              <a:t>knotice</a:t>
            </a:r>
            <a:r>
              <a:rPr lang="en-US" dirty="0"/>
              <a:t> that there is a smooth trend. There </a:t>
            </a:r>
            <a:r>
              <a:rPr lang="en-US" dirty="0" err="1"/>
              <a:t>ar</a:t>
            </a:r>
            <a:r>
              <a:rPr lang="en-US" dirty="0"/>
              <a:t> about 4 or 5 articles for a day, they are clustered by the months. They give you </a:t>
            </a:r>
            <a:r>
              <a:rPr lang="en-US" dirty="0" err="1"/>
              <a:t>sorta</a:t>
            </a:r>
            <a:r>
              <a:rPr lang="en-US" dirty="0"/>
              <a:t> the same information. Mostly that during the 1984 that </a:t>
            </a:r>
            <a:r>
              <a:rPr lang="en-US" dirty="0" err="1"/>
              <a:t>gastech</a:t>
            </a:r>
            <a:r>
              <a:rPr lang="en-US" dirty="0"/>
              <a:t> was essentially polluting and getting government kick backs. This lead s to a few deaths and POK goes from some what peace full to become more and more violent.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16</a:t>
            </a:fld>
            <a:endParaRPr lang="en-US"/>
          </a:p>
        </p:txBody>
      </p:sp>
    </p:spTree>
    <p:extLst>
      <p:ext uri="{BB962C8B-B14F-4D97-AF65-F5344CB8AC3E}">
        <p14:creationId xmlns:p14="http://schemas.microsoft.com/office/powerpoint/2010/main" val="259336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Duncan</a:t>
            </a:r>
          </a:p>
        </p:txBody>
      </p:sp>
      <p:sp>
        <p:nvSpPr>
          <p:cNvPr id="4" name="Slide Number Placeholder 3"/>
          <p:cNvSpPr>
            <a:spLocks noGrp="1"/>
          </p:cNvSpPr>
          <p:nvPr>
            <p:ph type="sldNum" sz="quarter" idx="5"/>
          </p:nvPr>
        </p:nvSpPr>
        <p:spPr/>
        <p:txBody>
          <a:bodyPr/>
          <a:lstStyle/>
          <a:p>
            <a:fld id="{30DE09E0-3C63-446C-9A35-F20A2E7EFDB3}" type="slidenum">
              <a:rPr lang="en-US" smtClean="0"/>
              <a:t>17</a:t>
            </a:fld>
            <a:endParaRPr lang="en-US"/>
          </a:p>
        </p:txBody>
      </p:sp>
    </p:spTree>
    <p:extLst>
      <p:ext uri="{BB962C8B-B14F-4D97-AF65-F5344CB8AC3E}">
        <p14:creationId xmlns:p14="http://schemas.microsoft.com/office/powerpoint/2010/main" val="1263841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DE09E0-3C63-446C-9A35-F20A2E7EFD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849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Duncan</a:t>
            </a:r>
          </a:p>
        </p:txBody>
      </p:sp>
      <p:sp>
        <p:nvSpPr>
          <p:cNvPr id="4" name="Slide Number Placeholder 3"/>
          <p:cNvSpPr>
            <a:spLocks noGrp="1"/>
          </p:cNvSpPr>
          <p:nvPr>
            <p:ph type="sldNum" sz="quarter" idx="5"/>
          </p:nvPr>
        </p:nvSpPr>
        <p:spPr/>
        <p:txBody>
          <a:bodyPr/>
          <a:lstStyle/>
          <a:p>
            <a:fld id="{30DE09E0-3C63-446C-9A35-F20A2E7EFDB3}" type="slidenum">
              <a:rPr lang="en-US" smtClean="0"/>
              <a:t>3</a:t>
            </a:fld>
            <a:endParaRPr lang="en-US"/>
          </a:p>
        </p:txBody>
      </p:sp>
    </p:spTree>
    <p:extLst>
      <p:ext uri="{BB962C8B-B14F-4D97-AF65-F5344CB8AC3E}">
        <p14:creationId xmlns:p14="http://schemas.microsoft.com/office/powerpoint/2010/main" val="313414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-Andy </a:t>
            </a:r>
          </a:p>
          <a:p>
            <a:r>
              <a:rPr lang="en-US" dirty="0"/>
              <a:t>(1 Minute)</a:t>
            </a:r>
          </a:p>
          <a:p>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4</a:t>
            </a:fld>
            <a:endParaRPr lang="en-US"/>
          </a:p>
        </p:txBody>
      </p:sp>
    </p:spTree>
    <p:extLst>
      <p:ext uri="{BB962C8B-B14F-4D97-AF65-F5344CB8AC3E}">
        <p14:creationId xmlns:p14="http://schemas.microsoft.com/office/powerpoint/2010/main" val="378122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Duncan</a:t>
            </a:r>
          </a:p>
          <a:p>
            <a:pPr marL="171450" indent="-171450">
              <a:buFontTx/>
              <a:buChar char="-"/>
            </a:pPr>
            <a:endParaRPr lang="en-US" dirty="0"/>
          </a:p>
          <a:p>
            <a:pPr marL="171450" indent="-171450">
              <a:buFontTx/>
              <a:buChar char="-"/>
            </a:pPr>
            <a:r>
              <a:rPr lang="en-US" dirty="0"/>
              <a:t>Every group goes through storming, norming and performing. This can be applied to data. </a:t>
            </a:r>
          </a:p>
          <a:p>
            <a:pPr marL="171450" indent="-171450">
              <a:buFontTx/>
              <a:buChar char="-"/>
            </a:pPr>
            <a:r>
              <a:rPr lang="en-US" dirty="0"/>
              <a:t>We looked at all the data. Then took a few different approaches and saw which ones were working best</a:t>
            </a:r>
          </a:p>
          <a:p>
            <a:pPr marL="171450" indent="-171450">
              <a:buFontTx/>
              <a:buChar char="-"/>
            </a:pPr>
            <a:r>
              <a:rPr lang="en-US" dirty="0"/>
              <a:t>Data Scrubbing. And data engineering</a:t>
            </a:r>
          </a:p>
          <a:p>
            <a:pPr marL="171450" indent="-171450">
              <a:buFontTx/>
              <a:buChar char="-"/>
            </a:pPr>
            <a:r>
              <a:rPr lang="en-US" dirty="0"/>
              <a:t>Dirty data sources that can be used in a variety of ways.</a:t>
            </a:r>
          </a:p>
          <a:p>
            <a:pPr marL="171450" indent="-171450">
              <a:buFontTx/>
              <a:buChar char="-"/>
            </a:pPr>
            <a:r>
              <a:rPr lang="en-US" dirty="0"/>
              <a:t>Building re- usable tools</a:t>
            </a:r>
          </a:p>
          <a:p>
            <a:pPr marL="171450" indent="-171450">
              <a:buFontTx/>
              <a:buChar char="-"/>
            </a:pPr>
            <a:r>
              <a:rPr lang="en-US" dirty="0"/>
              <a:t>Tableau</a:t>
            </a:r>
          </a:p>
          <a:p>
            <a:pPr marL="171450" indent="-171450">
              <a:buFontTx/>
              <a:buChar char="-"/>
            </a:pPr>
            <a:r>
              <a:rPr lang="en-US" dirty="0"/>
              <a:t>Word Searching</a:t>
            </a:r>
          </a:p>
          <a:p>
            <a:pPr marL="171450" indent="-171450">
              <a:buFontTx/>
              <a:buChar char="-"/>
            </a:pPr>
            <a:r>
              <a:rPr lang="en-US" dirty="0"/>
              <a:t>Article sentiments</a:t>
            </a:r>
          </a:p>
          <a:p>
            <a:pPr marL="171450" indent="-171450">
              <a:buFontTx/>
              <a:buChar char="-"/>
            </a:pPr>
            <a:r>
              <a:rPr lang="en-US" dirty="0"/>
              <a:t>Article timestamping and group for time lines</a:t>
            </a:r>
          </a:p>
          <a:p>
            <a:pPr marL="171450" indent="-171450">
              <a:buFontTx/>
              <a:buChar char="-"/>
            </a:pPr>
            <a:r>
              <a:rPr lang="en-US" dirty="0"/>
              <a:t>Article grouping on names for POK structure changes</a:t>
            </a:r>
          </a:p>
          <a:p>
            <a:pPr marL="171450" indent="-171450">
              <a:buFontTx/>
              <a:buChar char="-"/>
            </a:pPr>
            <a:endParaRPr lang="en-US" dirty="0"/>
          </a:p>
          <a:p>
            <a:pPr marL="171450" indent="-171450">
              <a:buFontTx/>
              <a:buChar char="-"/>
            </a:pPr>
            <a:br>
              <a:rPr lang="en-US" dirty="0"/>
            </a:br>
            <a:r>
              <a:rPr lang="en-US" dirty="0"/>
              <a: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5</a:t>
            </a:fld>
            <a:endParaRPr lang="en-US"/>
          </a:p>
        </p:txBody>
      </p:sp>
    </p:spTree>
    <p:extLst>
      <p:ext uri="{BB962C8B-B14F-4D97-AF65-F5344CB8AC3E}">
        <p14:creationId xmlns:p14="http://schemas.microsoft.com/office/powerpoint/2010/main" val="279809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Duncan</a:t>
            </a:r>
          </a:p>
          <a:p>
            <a:pPr marL="171450" indent="-171450">
              <a:buFontTx/>
              <a:buChar char="-"/>
            </a:pPr>
            <a:r>
              <a:rPr lang="en-US" dirty="0"/>
              <a:t>Got a few leads, but first we have to start out with the POK structures</a:t>
            </a:r>
          </a:p>
          <a:p>
            <a:pPr marL="171450" indent="-171450">
              <a:buFontTx/>
              <a:buChar char="-"/>
            </a:pPr>
            <a:r>
              <a:rPr lang="en-US" dirty="0"/>
              <a:t>Methods leads us into question 1</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6</a:t>
            </a:fld>
            <a:endParaRPr lang="en-US"/>
          </a:p>
        </p:txBody>
      </p:sp>
    </p:spTree>
    <p:extLst>
      <p:ext uri="{BB962C8B-B14F-4D97-AF65-F5344CB8AC3E}">
        <p14:creationId xmlns:p14="http://schemas.microsoft.com/office/powerpoint/2010/main" val="389128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-Andy</a:t>
            </a:r>
          </a:p>
          <a:p>
            <a:pPr marL="171450" indent="-171450">
              <a:buFontTx/>
              <a:buChar char="-"/>
            </a:pPr>
            <a:r>
              <a:rPr lang="en-US" dirty="0"/>
              <a:t>Changes over time</a:t>
            </a:r>
          </a:p>
          <a:p>
            <a:pPr marL="171450" indent="-171450">
              <a:buFontTx/>
              <a:buChar char="-"/>
            </a:pPr>
            <a:r>
              <a:rPr lang="en-US" dirty="0"/>
              <a:t>Who the leaders are</a:t>
            </a:r>
          </a:p>
          <a:p>
            <a:pPr marL="171450" indent="-171450">
              <a:buFontTx/>
              <a:buChar char="-"/>
            </a:pPr>
            <a:endParaRPr lang="en-US" dirty="0"/>
          </a:p>
          <a:p>
            <a:pPr marL="171450" indent="-171450">
              <a:buFontTx/>
              <a:buChar char="-"/>
            </a:pPr>
            <a:r>
              <a:rPr lang="en-US" b="1" u="sng" dirty="0"/>
              <a:t>1997</a:t>
            </a:r>
          </a:p>
          <a:p>
            <a:pPr marL="171450" indent="-171450">
              <a:buFontTx/>
              <a:buChar char="-"/>
            </a:pPr>
            <a:r>
              <a:rPr lang="en-US" dirty="0"/>
              <a:t>POK: First </a:t>
            </a:r>
            <a:r>
              <a:rPr lang="en-US" b="1" u="sng" dirty="0"/>
              <a:t>Leader </a:t>
            </a:r>
            <a:r>
              <a:rPr lang="en-US" dirty="0"/>
              <a:t>Henk </a:t>
            </a:r>
            <a:r>
              <a:rPr lang="en-US" dirty="0" err="1"/>
              <a:t>Borogi</a:t>
            </a:r>
            <a:r>
              <a:rPr lang="en-US" dirty="0"/>
              <a:t> (5 Year Disc)</a:t>
            </a:r>
          </a:p>
          <a:p>
            <a:pPr marL="628650" lvl="1" indent="-171450">
              <a:buFontTx/>
              <a:buChar char="-"/>
            </a:pPr>
            <a:r>
              <a:rPr lang="en-US" dirty="0"/>
              <a:t>Wife Mira </a:t>
            </a:r>
            <a:r>
              <a:rPr lang="en-US" dirty="0" err="1"/>
              <a:t>BorogiDies</a:t>
            </a:r>
            <a:r>
              <a:rPr lang="en-US" dirty="0"/>
              <a:t> 1997</a:t>
            </a:r>
          </a:p>
          <a:p>
            <a:pPr marL="171450" lvl="0" indent="-171450">
              <a:buFontTx/>
              <a:buChar char="-"/>
            </a:pPr>
            <a:endParaRPr lang="en-US" dirty="0"/>
          </a:p>
          <a:p>
            <a:pPr marL="171450" indent="-171450">
              <a:buFontTx/>
              <a:buChar char="-"/>
            </a:pPr>
            <a:r>
              <a:rPr lang="en-US" dirty="0" err="1"/>
              <a:t>Joreto</a:t>
            </a:r>
            <a:r>
              <a:rPr lang="en-US" dirty="0"/>
              <a:t> </a:t>
            </a:r>
            <a:r>
              <a:rPr lang="en-US" dirty="0" err="1"/>
              <a:t>Katell</a:t>
            </a:r>
            <a:r>
              <a:rPr lang="en-US" dirty="0"/>
              <a:t>, Carmine Osvaldo, Ale Hanne, Jeroen Karel, Valentine </a:t>
            </a:r>
            <a:r>
              <a:rPr lang="en-US" dirty="0" err="1"/>
              <a:t>Mies</a:t>
            </a:r>
            <a:r>
              <a:rPr lang="en-US" dirty="0"/>
              <a:t>, Yanick Cato</a:t>
            </a:r>
          </a:p>
          <a:p>
            <a:pPr marL="628650" lvl="1" indent="-171450">
              <a:buFontTx/>
              <a:buChar char="-"/>
            </a:pPr>
            <a:r>
              <a:rPr lang="en-US" dirty="0"/>
              <a:t>Julian Vann dies in addition to Mire </a:t>
            </a:r>
            <a:r>
              <a:rPr lang="en-US" dirty="0" err="1"/>
              <a:t>Borogi</a:t>
            </a:r>
            <a:r>
              <a:rPr lang="en-US" dirty="0"/>
              <a:t> and the group starts to change</a:t>
            </a:r>
          </a:p>
          <a:p>
            <a:pPr marL="628650" lvl="1" indent="-171450">
              <a:buFontTx/>
              <a:buChar char="-"/>
            </a:pPr>
            <a:r>
              <a:rPr lang="en-US" dirty="0"/>
              <a:t>They try to get O&amp;G regulations passed in 2000 but the health minister Cesare </a:t>
            </a:r>
            <a:r>
              <a:rPr lang="en-US" dirty="0" err="1"/>
              <a:t>Nespola</a:t>
            </a:r>
            <a:r>
              <a:rPr lang="en-US" dirty="0"/>
              <a:t> Dies.</a:t>
            </a:r>
          </a:p>
          <a:p>
            <a:pPr marL="628650" lvl="1" indent="-171450">
              <a:buFontTx/>
              <a:buChar char="-"/>
            </a:pPr>
            <a:r>
              <a:rPr lang="en-US" dirty="0"/>
              <a:t>The health minister is replaced with Vincent </a:t>
            </a:r>
            <a:r>
              <a:rPr lang="en-US" dirty="0" err="1"/>
              <a:t>Paelou</a:t>
            </a:r>
            <a:r>
              <a:rPr lang="en-US" dirty="0"/>
              <a:t> who happened to be the presidents nephew</a:t>
            </a:r>
          </a:p>
          <a:p>
            <a:pPr marL="628650" lvl="1" indent="-171450">
              <a:buFontTx/>
              <a:buChar char="-"/>
            </a:pPr>
            <a:r>
              <a:rPr lang="en-US" dirty="0"/>
              <a:t>POK looked at this as government corruption</a:t>
            </a:r>
          </a:p>
          <a:p>
            <a:pPr marL="171450" lvl="0" indent="-171450">
              <a:buFontTx/>
              <a:buChar char="-"/>
            </a:pPr>
            <a:r>
              <a:rPr lang="en-US" dirty="0"/>
              <a:t>BY 2001 the founder consider turning over leader ship</a:t>
            </a:r>
          </a:p>
          <a:p>
            <a:pPr marL="628650" lvl="1" indent="-171450">
              <a:buFontTx/>
              <a:buChar char="-"/>
            </a:pPr>
            <a:r>
              <a:rPr lang="en-US" dirty="0"/>
              <a:t>Elian Karl becomes president in 2002</a:t>
            </a:r>
          </a:p>
          <a:p>
            <a:pPr marL="171450" lvl="0" indent="-171450">
              <a:buFontTx/>
              <a:buChar char="-"/>
            </a:pPr>
            <a:r>
              <a:rPr lang="en-US" dirty="0"/>
              <a:t>2003 New leader changes focus of the group into gov’t corruption and accountability</a:t>
            </a:r>
          </a:p>
          <a:p>
            <a:pPr marL="171450" lvl="0" indent="-171450">
              <a:buFontTx/>
              <a:buChar char="-"/>
            </a:pPr>
            <a:r>
              <a:rPr lang="en-US" dirty="0"/>
              <a:t>By 2009 Elian Karel had grown the POK 200-300 People. </a:t>
            </a:r>
          </a:p>
          <a:p>
            <a:pPr marL="628650" lvl="1" indent="-171450">
              <a:buFontTx/>
              <a:buChar char="-"/>
            </a:pPr>
            <a:r>
              <a:rPr lang="en-US" dirty="0"/>
              <a:t>Elian Karel goes to jail for tax fraud and dies days before her release (POK takes this offensively</a:t>
            </a:r>
          </a:p>
          <a:p>
            <a:pPr marL="171450" lvl="0" indent="-171450">
              <a:buFontTx/>
              <a:buChar char="-"/>
            </a:pPr>
            <a:r>
              <a:rPr lang="en-US" dirty="0"/>
              <a:t>Silvia Mark is now the leader; POK get more violent and protests on the anniversary of </a:t>
            </a:r>
            <a:r>
              <a:rPr lang="en-US" dirty="0" err="1"/>
              <a:t>Karels</a:t>
            </a:r>
            <a:r>
              <a:rPr lang="en-US" dirty="0"/>
              <a:t> death</a:t>
            </a:r>
            <a:br>
              <a:rPr lang="en-US" dirty="0"/>
            </a:br>
            <a:r>
              <a:rPr lang="en-US" dirty="0"/>
              <a:t>- 2013 Suspects</a:t>
            </a:r>
          </a:p>
          <a:p>
            <a:pPr marL="628650" lvl="1" indent="-171450">
              <a:buFontTx/>
              <a:buChar char="-"/>
            </a:pPr>
            <a:r>
              <a:rPr lang="en-US" dirty="0"/>
              <a:t> Hennie Osvaldo </a:t>
            </a:r>
            <a:r>
              <a:rPr lang="en-US" dirty="0">
                <a:sym typeface="Wingdings" panose="05000000000000000000" pitchFamily="2" charset="2"/>
              </a:rPr>
              <a:t> Related to Gas Tech Employee</a:t>
            </a:r>
          </a:p>
          <a:p>
            <a:pPr marL="628650" lvl="1" indent="-171450">
              <a:buFontTx/>
              <a:buChar char="-"/>
            </a:pPr>
            <a:endParaRPr lang="en-US" dirty="0">
              <a:sym typeface="Wingdings" panose="05000000000000000000" pitchFamily="2" charset="2"/>
            </a:endParaRPr>
          </a:p>
          <a:p>
            <a:pPr marL="171450" lvl="0" indent="-171450">
              <a:buFontTx/>
              <a:buChar char="-"/>
            </a:pPr>
            <a:endParaRPr lang="en-US" dirty="0"/>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7</a:t>
            </a:fld>
            <a:endParaRPr lang="en-US"/>
          </a:p>
        </p:txBody>
      </p:sp>
    </p:spTree>
    <p:extLst>
      <p:ext uri="{BB962C8B-B14F-4D97-AF65-F5344CB8AC3E}">
        <p14:creationId xmlns:p14="http://schemas.microsoft.com/office/powerpoint/2010/main" val="254903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Duncan</a:t>
            </a:r>
          </a:p>
          <a:p>
            <a:pPr marL="171450" indent="-171450">
              <a:buFontTx/>
              <a:buChar char="-"/>
            </a:pPr>
            <a:endParaRPr lang="en-US" dirty="0"/>
          </a:p>
          <a:p>
            <a:pPr marL="171450" indent="-171450">
              <a:buFontTx/>
              <a:buChar char="-"/>
            </a:pPr>
            <a:r>
              <a:rPr lang="en-US" dirty="0"/>
              <a:t>The people that we have connected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8</a:t>
            </a:fld>
            <a:endParaRPr lang="en-US"/>
          </a:p>
        </p:txBody>
      </p:sp>
    </p:spTree>
    <p:extLst>
      <p:ext uri="{BB962C8B-B14F-4D97-AF65-F5344CB8AC3E}">
        <p14:creationId xmlns:p14="http://schemas.microsoft.com/office/powerpoint/2010/main" val="4015854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Duncan</a:t>
            </a:r>
          </a:p>
          <a:p>
            <a:pPr marL="171450" indent="-171450">
              <a:buFontTx/>
              <a:buChar char="-"/>
            </a:pPr>
            <a:endParaRPr lang="en-US" dirty="0"/>
          </a:p>
          <a:p>
            <a:pPr marL="171450" indent="-171450">
              <a:buFontTx/>
              <a:buChar char="-"/>
            </a:pPr>
            <a:r>
              <a:rPr lang="en-US" dirty="0"/>
              <a:t>The people that we have connected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9</a:t>
            </a:fld>
            <a:endParaRPr lang="en-US"/>
          </a:p>
        </p:txBody>
      </p:sp>
    </p:spTree>
    <p:extLst>
      <p:ext uri="{BB962C8B-B14F-4D97-AF65-F5344CB8AC3E}">
        <p14:creationId xmlns:p14="http://schemas.microsoft.com/office/powerpoint/2010/main" val="3791113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Andy</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30DE09E0-3C63-446C-9A35-F20A2E7EFDB3}" type="slidenum">
              <a:rPr lang="en-US" smtClean="0"/>
              <a:t>10</a:t>
            </a:fld>
            <a:endParaRPr lang="en-US"/>
          </a:p>
        </p:txBody>
      </p:sp>
    </p:spTree>
    <p:extLst>
      <p:ext uri="{BB962C8B-B14F-4D97-AF65-F5344CB8AC3E}">
        <p14:creationId xmlns:p14="http://schemas.microsoft.com/office/powerpoint/2010/main" val="54862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2764-FD95-4FDD-7260-A29579788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11D600-7014-547C-CFE5-F0E8384C8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F28D90-6567-32B5-67BF-DACEE5AF57B9}"/>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5" name="Footer Placeholder 4">
            <a:extLst>
              <a:ext uri="{FF2B5EF4-FFF2-40B4-BE49-F238E27FC236}">
                <a16:creationId xmlns:a16="http://schemas.microsoft.com/office/drawing/2014/main" id="{D64DA9BB-04FA-4372-BD20-2AD71FE0D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398D7-50A4-FD34-A41C-8C69A9BB7417}"/>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142678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9FAE-FF68-A8E6-5E98-0F972FAC5C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EB7569-4DBA-6A28-D807-610F377EBC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DF4A4-F909-1EF4-FD37-477782B10044}"/>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5" name="Footer Placeholder 4">
            <a:extLst>
              <a:ext uri="{FF2B5EF4-FFF2-40B4-BE49-F238E27FC236}">
                <a16:creationId xmlns:a16="http://schemas.microsoft.com/office/drawing/2014/main" id="{6BA3DAA5-5631-A936-7AC2-DB8DFC76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A9FB-F505-1914-7FF0-3C0CC2CDED10}"/>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426216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37127-ABEA-98F2-A1F2-1299D6A20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0B41E7-2BF7-CFFD-A591-F5E6D5C3C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27DF2-C124-55BB-27CC-92A120343B20}"/>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5" name="Footer Placeholder 4">
            <a:extLst>
              <a:ext uri="{FF2B5EF4-FFF2-40B4-BE49-F238E27FC236}">
                <a16:creationId xmlns:a16="http://schemas.microsoft.com/office/drawing/2014/main" id="{848134D1-5279-0BEA-66B5-FB04D0AD5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75137-87C1-CD6D-71A6-2BB91133CE7A}"/>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162520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2C2F-8339-61F6-F5B7-48B90B35F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F1D794-1B40-BA80-CF56-A59CF5958A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61057-464E-039F-D278-1E75CF36D01A}"/>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5" name="Footer Placeholder 4">
            <a:extLst>
              <a:ext uri="{FF2B5EF4-FFF2-40B4-BE49-F238E27FC236}">
                <a16:creationId xmlns:a16="http://schemas.microsoft.com/office/drawing/2014/main" id="{85675557-A200-D4DC-A5C5-1B2C3263F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8276C-704B-C0E6-1E5B-786EF5BA471C}"/>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240072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AA99-6B06-F2B9-8E25-C81600722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B4176-1D63-E615-E017-72B9FF6E63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C7A21-F40A-9A02-B62D-83A50A16428A}"/>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5" name="Footer Placeholder 4">
            <a:extLst>
              <a:ext uri="{FF2B5EF4-FFF2-40B4-BE49-F238E27FC236}">
                <a16:creationId xmlns:a16="http://schemas.microsoft.com/office/drawing/2014/main" id="{57E00926-F3A1-F61D-0BAD-FEA551060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53378-C5C1-D3A8-80DB-752DA318E6D8}"/>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402128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1C03-0544-9AAC-9CFD-881FB0473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72999-3D3A-FD53-9F4A-C5919A6DD5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D8537-38B0-1D39-C7CA-C7A9114187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5FBCFE-2F62-BB82-AC9C-E4C37DD7DB26}"/>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6" name="Footer Placeholder 5">
            <a:extLst>
              <a:ext uri="{FF2B5EF4-FFF2-40B4-BE49-F238E27FC236}">
                <a16:creationId xmlns:a16="http://schemas.microsoft.com/office/drawing/2014/main" id="{FC40F019-031F-23EF-5D3C-D3BFF6097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7BC7D-1138-0C74-6B20-9B0C9F77197A}"/>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131412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6757-065D-1A31-1DCD-A2A1DDFF7B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2B333-0060-2380-C548-83D9FDA81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52EA9-0F4A-228B-8D9A-D80EBAA1F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DC514B-5BEE-288C-1ED9-84CF6E121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547859-4CD8-664C-EE01-D22BBB582E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09FDBC-B381-4FC8-C59A-5722F3771B1F}"/>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8" name="Footer Placeholder 7">
            <a:extLst>
              <a:ext uri="{FF2B5EF4-FFF2-40B4-BE49-F238E27FC236}">
                <a16:creationId xmlns:a16="http://schemas.microsoft.com/office/drawing/2014/main" id="{CF149A23-55AE-4CFD-7D5D-D1158A48B0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F8CB51-6AE8-826B-FDCF-BFE86287F7CF}"/>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130751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7E8E-C2D3-0AB9-CE3E-C8BAF8AC5B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A98C77-2692-4FFA-CA9E-EF5FBD06008C}"/>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4" name="Footer Placeholder 3">
            <a:extLst>
              <a:ext uri="{FF2B5EF4-FFF2-40B4-BE49-F238E27FC236}">
                <a16:creationId xmlns:a16="http://schemas.microsoft.com/office/drawing/2014/main" id="{344E4F2D-E500-11EF-05A7-5B65621B15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868C50-866A-561B-B7F3-A8A4C82D26B3}"/>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280520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6F378-4001-95B4-3BBB-FC0C86429666}"/>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3" name="Footer Placeholder 2">
            <a:extLst>
              <a:ext uri="{FF2B5EF4-FFF2-40B4-BE49-F238E27FC236}">
                <a16:creationId xmlns:a16="http://schemas.microsoft.com/office/drawing/2014/main" id="{87E7BF0B-F759-81ED-3C85-F670B81170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176229-31E8-5B1F-D473-0920EE48417C}"/>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21434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CC12-0354-574C-915C-A6D01923A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EDF49E-B762-ABB4-5D6D-2BFE496E6B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DB6985-F87D-FEDC-2BCD-B388125F0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6E96D-0459-C7B6-E5E2-22D214181BF8}"/>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6" name="Footer Placeholder 5">
            <a:extLst>
              <a:ext uri="{FF2B5EF4-FFF2-40B4-BE49-F238E27FC236}">
                <a16:creationId xmlns:a16="http://schemas.microsoft.com/office/drawing/2014/main" id="{A1ABDE4F-EC24-6B3A-C20F-CBEC01ED0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D7C2D-A0D3-363F-95DC-2632BEF6FF3C}"/>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35448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0650-6E53-AFB4-D044-040234E4B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F64BCF-A559-AC54-41B0-4BF071F84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159211-CB9F-35E6-0FFD-1DCC75365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B05A2-FFE8-0279-77CE-B9C3C0F1EF46}"/>
              </a:ext>
            </a:extLst>
          </p:cNvPr>
          <p:cNvSpPr>
            <a:spLocks noGrp="1"/>
          </p:cNvSpPr>
          <p:nvPr>
            <p:ph type="dt" sz="half" idx="10"/>
          </p:nvPr>
        </p:nvSpPr>
        <p:spPr/>
        <p:txBody>
          <a:bodyPr/>
          <a:lstStyle/>
          <a:p>
            <a:fld id="{6B89A562-9917-4AA8-880F-9A5B4EAF3B2F}" type="datetimeFigureOut">
              <a:rPr lang="en-US" smtClean="0"/>
              <a:t>3/8/2023</a:t>
            </a:fld>
            <a:endParaRPr lang="en-US"/>
          </a:p>
        </p:txBody>
      </p:sp>
      <p:sp>
        <p:nvSpPr>
          <p:cNvPr id="6" name="Footer Placeholder 5">
            <a:extLst>
              <a:ext uri="{FF2B5EF4-FFF2-40B4-BE49-F238E27FC236}">
                <a16:creationId xmlns:a16="http://schemas.microsoft.com/office/drawing/2014/main" id="{12085B7A-B0EB-E092-A1BB-83696C4CE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073EA-406A-A724-B988-72B1D23C8347}"/>
              </a:ext>
            </a:extLst>
          </p:cNvPr>
          <p:cNvSpPr>
            <a:spLocks noGrp="1"/>
          </p:cNvSpPr>
          <p:nvPr>
            <p:ph type="sldNum" sz="quarter" idx="12"/>
          </p:nvPr>
        </p:nvSpPr>
        <p:spPr/>
        <p:txBody>
          <a:bodyPr/>
          <a:lstStyle/>
          <a:p>
            <a:fld id="{DE251550-2EFE-44DE-91E1-253F887D99D9}" type="slidenum">
              <a:rPr lang="en-US" smtClean="0"/>
              <a:t>‹#›</a:t>
            </a:fld>
            <a:endParaRPr lang="en-US"/>
          </a:p>
        </p:txBody>
      </p:sp>
    </p:spTree>
    <p:extLst>
      <p:ext uri="{BB962C8B-B14F-4D97-AF65-F5344CB8AC3E}">
        <p14:creationId xmlns:p14="http://schemas.microsoft.com/office/powerpoint/2010/main" val="372861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DBD46-A1E0-B524-CB68-1C9FA009F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6A4070-2AE4-16F9-2F4E-6F775DF32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09496-E544-1478-EDF7-4612028E7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9A562-9917-4AA8-880F-9A5B4EAF3B2F}" type="datetimeFigureOut">
              <a:rPr lang="en-US" smtClean="0"/>
              <a:t>3/8/2023</a:t>
            </a:fld>
            <a:endParaRPr lang="en-US"/>
          </a:p>
        </p:txBody>
      </p:sp>
      <p:sp>
        <p:nvSpPr>
          <p:cNvPr id="5" name="Footer Placeholder 4">
            <a:extLst>
              <a:ext uri="{FF2B5EF4-FFF2-40B4-BE49-F238E27FC236}">
                <a16:creationId xmlns:a16="http://schemas.microsoft.com/office/drawing/2014/main" id="{1D342ACF-605D-50A7-DEFA-C5CE8B792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E24652-3D03-25C1-8B7B-9921F4BA0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51550-2EFE-44DE-91E1-253F887D99D9}" type="slidenum">
              <a:rPr lang="en-US" smtClean="0"/>
              <a:t>‹#›</a:t>
            </a:fld>
            <a:endParaRPr lang="en-US"/>
          </a:p>
        </p:txBody>
      </p:sp>
    </p:spTree>
    <p:extLst>
      <p:ext uri="{BB962C8B-B14F-4D97-AF65-F5344CB8AC3E}">
        <p14:creationId xmlns:p14="http://schemas.microsoft.com/office/powerpoint/2010/main" val="154812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2" name="Oval 51">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2" name="Straight Connector 61">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7" name="Rectangle 66">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0" name="Straight Connector 69">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2ED5D167-2B0A-12DD-8001-B79D85DA2E68}"/>
              </a:ext>
            </a:extLst>
          </p:cNvPr>
          <p:cNvPicPr>
            <a:picLocks noChangeAspect="1"/>
          </p:cNvPicPr>
          <p:nvPr/>
        </p:nvPicPr>
        <p:blipFill rotWithShape="1">
          <a:blip r:embed="rId2">
            <a:duotone>
              <a:prstClr val="black"/>
              <a:schemeClr val="bg1">
                <a:tint val="45000"/>
                <a:satMod val="400000"/>
              </a:schemeClr>
            </a:duotone>
            <a:alphaModFix amt="25000"/>
          </a:blip>
          <a:srcRect t="7107" b="2893"/>
          <a:stretch/>
        </p:blipFill>
        <p:spPr>
          <a:xfrm>
            <a:off x="782669" y="29548"/>
            <a:ext cx="10691280" cy="6013845"/>
          </a:xfrm>
          <a:prstGeom prst="rect">
            <a:avLst/>
          </a:prstGeom>
        </p:spPr>
      </p:pic>
      <p:sp>
        <p:nvSpPr>
          <p:cNvPr id="2" name="Title 1">
            <a:extLst>
              <a:ext uri="{FF2B5EF4-FFF2-40B4-BE49-F238E27FC236}">
                <a16:creationId xmlns:a16="http://schemas.microsoft.com/office/drawing/2014/main" id="{6B200A0E-7486-9D66-2840-145799ACAD53}"/>
              </a:ext>
            </a:extLst>
          </p:cNvPr>
          <p:cNvSpPr>
            <a:spLocks noGrp="1"/>
          </p:cNvSpPr>
          <p:nvPr>
            <p:ph type="ctrTitle"/>
          </p:nvPr>
        </p:nvSpPr>
        <p:spPr>
          <a:xfrm>
            <a:off x="631688" y="381448"/>
            <a:ext cx="8176438" cy="1649831"/>
          </a:xfrm>
          <a:noFill/>
        </p:spPr>
        <p:txBody>
          <a:bodyPr anchor="b">
            <a:normAutofit/>
          </a:bodyPr>
          <a:lstStyle/>
          <a:p>
            <a:r>
              <a:rPr lang="en-US" sz="4800" dirty="0">
                <a:solidFill>
                  <a:schemeClr val="accent1">
                    <a:lumMod val="60000"/>
                    <a:lumOff val="40000"/>
                  </a:schemeClr>
                </a:solidFill>
              </a:rPr>
              <a:t>Kronos Kidnapping Incident</a:t>
            </a:r>
          </a:p>
        </p:txBody>
      </p:sp>
      <p:sp>
        <p:nvSpPr>
          <p:cNvPr id="3" name="Subtitle 2">
            <a:extLst>
              <a:ext uri="{FF2B5EF4-FFF2-40B4-BE49-F238E27FC236}">
                <a16:creationId xmlns:a16="http://schemas.microsoft.com/office/drawing/2014/main" id="{3A91429B-1DAD-E263-5AB5-0EA995B3ABD6}"/>
              </a:ext>
            </a:extLst>
          </p:cNvPr>
          <p:cNvSpPr>
            <a:spLocks noGrp="1"/>
          </p:cNvSpPr>
          <p:nvPr>
            <p:ph type="subTitle" idx="1"/>
          </p:nvPr>
        </p:nvSpPr>
        <p:spPr>
          <a:xfrm>
            <a:off x="-1086371" y="2060827"/>
            <a:ext cx="7315200" cy="2615906"/>
          </a:xfrm>
          <a:noFill/>
        </p:spPr>
        <p:txBody>
          <a:bodyPr anchor="t">
            <a:normAutofit/>
          </a:bodyPr>
          <a:lstStyle/>
          <a:p>
            <a:r>
              <a:rPr lang="en-US" dirty="0">
                <a:solidFill>
                  <a:schemeClr val="bg1"/>
                </a:solidFill>
              </a:rPr>
              <a:t>Ferguson and Tyler</a:t>
            </a:r>
          </a:p>
        </p:txBody>
      </p:sp>
    </p:spTree>
    <p:extLst>
      <p:ext uri="{BB962C8B-B14F-4D97-AF65-F5344CB8AC3E}">
        <p14:creationId xmlns:p14="http://schemas.microsoft.com/office/powerpoint/2010/main" val="2284806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7CFD520-AF18-C369-A788-BDCF99B7FA3D}"/>
              </a:ext>
            </a:extLst>
          </p:cNvPr>
          <p:cNvPicPr>
            <a:picLocks noChangeAspect="1"/>
          </p:cNvPicPr>
          <p:nvPr/>
        </p:nvPicPr>
        <p:blipFill rotWithShape="1">
          <a:blip r:embed="rId3"/>
          <a:srcRect t="10000"/>
          <a:stretch/>
        </p:blipFill>
        <p:spPr>
          <a:xfrm>
            <a:off x="-95514" y="-41332"/>
            <a:ext cx="12191999" cy="6857990"/>
          </a:xfrm>
          <a:prstGeom prst="rect">
            <a:avLst/>
          </a:prstGeom>
        </p:spPr>
      </p:pic>
      <p:sp>
        <p:nvSpPr>
          <p:cNvPr id="16" name="Rectangle 15">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966A7-EA2A-AA2C-F0D6-CB20631531A0}"/>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Graph Database</a:t>
            </a:r>
          </a:p>
        </p:txBody>
      </p:sp>
      <p:sp>
        <p:nvSpPr>
          <p:cNvPr id="10" name="Oval 9">
            <a:extLst>
              <a:ext uri="{FF2B5EF4-FFF2-40B4-BE49-F238E27FC236}">
                <a16:creationId xmlns:a16="http://schemas.microsoft.com/office/drawing/2014/main" id="{7594C0E2-0BF2-565D-DD62-C0600954AC09}"/>
              </a:ext>
            </a:extLst>
          </p:cNvPr>
          <p:cNvSpPr/>
          <p:nvPr/>
        </p:nvSpPr>
        <p:spPr>
          <a:xfrm>
            <a:off x="3589866" y="4056525"/>
            <a:ext cx="3293534" cy="2760133"/>
          </a:xfrm>
          <a:custGeom>
            <a:avLst/>
            <a:gdLst>
              <a:gd name="connsiteX0" fmla="*/ 0 w 3293534"/>
              <a:gd name="connsiteY0" fmla="*/ 1380067 h 2760133"/>
              <a:gd name="connsiteX1" fmla="*/ 1646767 w 3293534"/>
              <a:gd name="connsiteY1" fmla="*/ 0 h 2760133"/>
              <a:gd name="connsiteX2" fmla="*/ 3293534 w 3293534"/>
              <a:gd name="connsiteY2" fmla="*/ 1380067 h 2760133"/>
              <a:gd name="connsiteX3" fmla="*/ 1646767 w 3293534"/>
              <a:gd name="connsiteY3" fmla="*/ 2760134 h 2760133"/>
              <a:gd name="connsiteX4" fmla="*/ 0 w 3293534"/>
              <a:gd name="connsiteY4" fmla="*/ 1380067 h 2760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3534" h="2760133" extrusionOk="0">
                <a:moveTo>
                  <a:pt x="0" y="1380067"/>
                </a:moveTo>
                <a:cubicBezTo>
                  <a:pt x="-69134" y="481502"/>
                  <a:pt x="778897" y="106233"/>
                  <a:pt x="1646767" y="0"/>
                </a:cubicBezTo>
                <a:cubicBezTo>
                  <a:pt x="2520785" y="-136781"/>
                  <a:pt x="3212841" y="574542"/>
                  <a:pt x="3293534" y="1380067"/>
                </a:cubicBezTo>
                <a:cubicBezTo>
                  <a:pt x="3357193" y="2041102"/>
                  <a:pt x="2547567" y="2664812"/>
                  <a:pt x="1646767" y="2760134"/>
                </a:cubicBezTo>
                <a:cubicBezTo>
                  <a:pt x="661186" y="2680706"/>
                  <a:pt x="51165" y="2087644"/>
                  <a:pt x="0" y="1380067"/>
                </a:cubicBezTo>
                <a:close/>
              </a:path>
            </a:pathLst>
          </a:custGeom>
          <a:noFill/>
          <a:ln w="76200">
            <a:solidFill>
              <a:srgbClr val="C00000">
                <a:alpha val="40000"/>
              </a:srgbClr>
            </a:solidFill>
            <a:extLst>
              <a:ext uri="{C807C97D-BFC1-408E-A445-0C87EB9F89A2}">
                <ask:lineSketchStyleProps xmlns:ask="http://schemas.microsoft.com/office/drawing/2018/sketchyshapes" sd="84906137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43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1044">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47" name="Rectangle 1046">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1049" name="Group 1048">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50" name="Oval 1049">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51" name="Oval 1050">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52" name="Oval 1051">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53" name="Oval 1052">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1054" name="Oval 1053">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55" name="Oval 1054">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sp>
        <p:nvSpPr>
          <p:cNvPr id="1057" name="Rectangle 1056">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1059" name="Group 1058">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60" name="Straight Connector 1059">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65" name="Rectangle 1064">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1067" name="Group 1066">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68" name="Straight Connector 1067">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73" name="Group 1072">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1074" name="Straight Connector 1073">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B9AF7C0-707C-F95A-881E-B8CF9C188998}"/>
              </a:ext>
            </a:extLst>
          </p:cNvPr>
          <p:cNvSpPr txBox="1">
            <a:spLocks/>
          </p:cNvSpPr>
          <p:nvPr/>
        </p:nvSpPr>
        <p:spPr>
          <a:xfrm>
            <a:off x="-2608050" y="518379"/>
            <a:ext cx="9932691" cy="947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2"/>
                </a:solidFill>
              </a:rPr>
              <a:t>PoK Cluster</a:t>
            </a:r>
          </a:p>
        </p:txBody>
      </p:sp>
      <p:pic>
        <p:nvPicPr>
          <p:cNvPr id="3" name="Picture 2">
            <a:extLst>
              <a:ext uri="{FF2B5EF4-FFF2-40B4-BE49-F238E27FC236}">
                <a16:creationId xmlns:a16="http://schemas.microsoft.com/office/drawing/2014/main" id="{ECD8A306-DA7F-298D-2C5D-B28DE83F8AE8}"/>
              </a:ext>
            </a:extLst>
          </p:cNvPr>
          <p:cNvPicPr>
            <a:picLocks noChangeAspect="1"/>
          </p:cNvPicPr>
          <p:nvPr/>
        </p:nvPicPr>
        <p:blipFill>
          <a:blip r:embed="rId3"/>
          <a:stretch>
            <a:fillRect/>
          </a:stretch>
        </p:blipFill>
        <p:spPr>
          <a:xfrm>
            <a:off x="1323761" y="1850245"/>
            <a:ext cx="7397998" cy="4364819"/>
          </a:xfrm>
          <a:prstGeom prst="rect">
            <a:avLst/>
          </a:prstGeom>
        </p:spPr>
      </p:pic>
      <p:pic>
        <p:nvPicPr>
          <p:cNvPr id="4" name="Picture 3">
            <a:extLst>
              <a:ext uri="{FF2B5EF4-FFF2-40B4-BE49-F238E27FC236}">
                <a16:creationId xmlns:a16="http://schemas.microsoft.com/office/drawing/2014/main" id="{05739BA1-5A90-9428-CE90-E3A16B4EF565}"/>
              </a:ext>
            </a:extLst>
          </p:cNvPr>
          <p:cNvPicPr>
            <a:picLocks noChangeAspect="1"/>
          </p:cNvPicPr>
          <p:nvPr/>
        </p:nvPicPr>
        <p:blipFill>
          <a:blip r:embed="rId4"/>
          <a:stretch>
            <a:fillRect/>
          </a:stretch>
        </p:blipFill>
        <p:spPr>
          <a:xfrm>
            <a:off x="7801862" y="5114803"/>
            <a:ext cx="3545660" cy="1381608"/>
          </a:xfrm>
          <a:prstGeom prst="rect">
            <a:avLst/>
          </a:prstGeom>
        </p:spPr>
      </p:pic>
    </p:spTree>
    <p:extLst>
      <p:ext uri="{BB962C8B-B14F-4D97-AF65-F5344CB8AC3E}">
        <p14:creationId xmlns:p14="http://schemas.microsoft.com/office/powerpoint/2010/main" val="157562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9E7E9C-9D78-D9AA-6A59-6A4C40BE423D}"/>
              </a:ext>
            </a:extLst>
          </p:cNvPr>
          <p:cNvSpPr>
            <a:spLocks noGrp="1"/>
          </p:cNvSpPr>
          <p:nvPr>
            <p:ph type="title"/>
          </p:nvPr>
        </p:nvSpPr>
        <p:spPr>
          <a:xfrm>
            <a:off x="630936" y="630936"/>
            <a:ext cx="4989918" cy="5478640"/>
          </a:xfrm>
          <a:noFill/>
        </p:spPr>
        <p:txBody>
          <a:bodyPr anchor="ctr">
            <a:normAutofit/>
          </a:bodyPr>
          <a:lstStyle/>
          <a:p>
            <a:r>
              <a:rPr lang="en-US" sz="4800" dirty="0">
                <a:solidFill>
                  <a:schemeClr val="accent1">
                    <a:lumMod val="60000"/>
                    <a:lumOff val="40000"/>
                  </a:schemeClr>
                </a:solidFill>
              </a:rPr>
              <a:t>Question 1d:</a:t>
            </a:r>
            <a:br>
              <a:rPr lang="en-US" sz="4800" dirty="0">
                <a:solidFill>
                  <a:schemeClr val="accent1">
                    <a:lumMod val="60000"/>
                    <a:lumOff val="40000"/>
                  </a:schemeClr>
                </a:solidFill>
              </a:rPr>
            </a:br>
            <a:r>
              <a:rPr lang="en-US" sz="4800" dirty="0">
                <a:solidFill>
                  <a:schemeClr val="accent1">
                    <a:lumMod val="60000"/>
                    <a:lumOff val="40000"/>
                  </a:schemeClr>
                </a:solidFill>
              </a:rPr>
              <a:t>PoK/</a:t>
            </a:r>
            <a:r>
              <a:rPr lang="en-US" sz="4800" dirty="0" err="1">
                <a:solidFill>
                  <a:schemeClr val="accent1">
                    <a:lumMod val="60000"/>
                    <a:lumOff val="40000"/>
                  </a:schemeClr>
                </a:solidFill>
              </a:rPr>
              <a:t>GasTech</a:t>
            </a:r>
            <a:r>
              <a:rPr lang="en-US" sz="4800" dirty="0">
                <a:solidFill>
                  <a:schemeClr val="accent1">
                    <a:lumMod val="60000"/>
                    <a:lumOff val="40000"/>
                  </a:schemeClr>
                </a:solidFill>
              </a:rPr>
              <a:t> Employees</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DE304D-9863-CEF4-D7FC-AD59A47F2CB3}"/>
              </a:ext>
            </a:extLst>
          </p:cNvPr>
          <p:cNvSpPr>
            <a:spLocks noGrp="1"/>
          </p:cNvSpPr>
          <p:nvPr>
            <p:ph idx="1"/>
          </p:nvPr>
        </p:nvSpPr>
        <p:spPr>
          <a:xfrm>
            <a:off x="6041946" y="630936"/>
            <a:ext cx="4982273" cy="5478672"/>
          </a:xfrm>
          <a:noFill/>
        </p:spPr>
        <p:txBody>
          <a:bodyPr anchor="ctr">
            <a:normAutofit/>
          </a:bodyPr>
          <a:lstStyle/>
          <a:p>
            <a:r>
              <a:rPr lang="en-US" sz="1800" dirty="0" err="1">
                <a:solidFill>
                  <a:schemeClr val="bg1"/>
                </a:solidFill>
              </a:rPr>
              <a:t>Isia</a:t>
            </a:r>
            <a:r>
              <a:rPr lang="en-US" sz="1800" dirty="0">
                <a:solidFill>
                  <a:schemeClr val="bg1"/>
                </a:solidFill>
              </a:rPr>
              <a:t> Vann is an employee of GASTech and confirmed member of PoK.</a:t>
            </a:r>
          </a:p>
          <a:p>
            <a:r>
              <a:rPr lang="en-US" sz="1800" dirty="0">
                <a:solidFill>
                  <a:schemeClr val="bg1"/>
                </a:solidFill>
              </a:rPr>
              <a:t>Loreto </a:t>
            </a:r>
            <a:r>
              <a:rPr lang="en-US" sz="1800" dirty="0" err="1">
                <a:solidFill>
                  <a:schemeClr val="bg1"/>
                </a:solidFill>
              </a:rPr>
              <a:t>Bodrogi</a:t>
            </a:r>
            <a:r>
              <a:rPr lang="en-US" sz="1800" dirty="0">
                <a:solidFill>
                  <a:schemeClr val="bg1"/>
                </a:solidFill>
              </a:rPr>
              <a:t> is and employee of GASTech and related to Carmine </a:t>
            </a:r>
            <a:r>
              <a:rPr lang="en-US" sz="1800" dirty="0" err="1">
                <a:solidFill>
                  <a:schemeClr val="bg1"/>
                </a:solidFill>
              </a:rPr>
              <a:t>Bodrogi</a:t>
            </a:r>
            <a:r>
              <a:rPr lang="en-US" sz="1800" dirty="0">
                <a:solidFill>
                  <a:schemeClr val="bg1"/>
                </a:solidFill>
              </a:rPr>
              <a:t> – an active member of PoK. Their father Henrick </a:t>
            </a:r>
            <a:r>
              <a:rPr lang="en-US" sz="1800" dirty="0" err="1">
                <a:solidFill>
                  <a:schemeClr val="bg1"/>
                </a:solidFill>
              </a:rPr>
              <a:t>Bodrogi</a:t>
            </a:r>
            <a:r>
              <a:rPr lang="en-US" sz="1800" dirty="0">
                <a:solidFill>
                  <a:schemeClr val="bg1"/>
                </a:solidFill>
              </a:rPr>
              <a:t> is a founding member of PoK, and their mother Mira </a:t>
            </a:r>
            <a:r>
              <a:rPr lang="en-US" sz="1800" dirty="0" err="1">
                <a:solidFill>
                  <a:schemeClr val="bg1"/>
                </a:solidFill>
              </a:rPr>
              <a:t>Bodrogi</a:t>
            </a:r>
            <a:r>
              <a:rPr lang="en-US" sz="1800" dirty="0">
                <a:solidFill>
                  <a:schemeClr val="bg1"/>
                </a:solidFill>
              </a:rPr>
              <a:t> died of health issues likely related to </a:t>
            </a:r>
            <a:r>
              <a:rPr lang="en-US" sz="1800" dirty="0" err="1">
                <a:solidFill>
                  <a:schemeClr val="bg1"/>
                </a:solidFill>
              </a:rPr>
              <a:t>GASTech’s</a:t>
            </a:r>
            <a:r>
              <a:rPr lang="en-US" sz="1800" dirty="0">
                <a:solidFill>
                  <a:schemeClr val="bg1"/>
                </a:solidFill>
              </a:rPr>
              <a:t> environmental negligence.</a:t>
            </a:r>
          </a:p>
          <a:p>
            <a:r>
              <a:rPr lang="en-US" sz="1800" dirty="0" err="1">
                <a:solidFill>
                  <a:schemeClr val="bg1"/>
                </a:solidFill>
              </a:rPr>
              <a:t>Ruscella</a:t>
            </a:r>
            <a:r>
              <a:rPr lang="en-US" sz="1800" dirty="0">
                <a:solidFill>
                  <a:schemeClr val="bg1"/>
                </a:solidFill>
              </a:rPr>
              <a:t> </a:t>
            </a:r>
            <a:r>
              <a:rPr lang="en-US" sz="1800" dirty="0" err="1">
                <a:solidFill>
                  <a:schemeClr val="bg1"/>
                </a:solidFill>
              </a:rPr>
              <a:t>Mies</a:t>
            </a:r>
            <a:r>
              <a:rPr lang="en-US" sz="1800" dirty="0">
                <a:solidFill>
                  <a:schemeClr val="bg1"/>
                </a:solidFill>
              </a:rPr>
              <a:t>-Haber and Minke </a:t>
            </a:r>
            <a:r>
              <a:rPr lang="en-US" sz="1800" dirty="0" err="1">
                <a:solidFill>
                  <a:schemeClr val="bg1"/>
                </a:solidFill>
              </a:rPr>
              <a:t>Mies</a:t>
            </a:r>
            <a:r>
              <a:rPr lang="en-US" sz="1800" dirty="0">
                <a:solidFill>
                  <a:schemeClr val="bg1"/>
                </a:solidFill>
              </a:rPr>
              <a:t> are both current employees of GASTech and appear to be related to Valentine </a:t>
            </a:r>
            <a:r>
              <a:rPr lang="en-US" sz="1800" dirty="0" err="1">
                <a:solidFill>
                  <a:schemeClr val="bg1"/>
                </a:solidFill>
              </a:rPr>
              <a:t>Mies</a:t>
            </a:r>
            <a:r>
              <a:rPr lang="en-US" sz="1800" dirty="0">
                <a:solidFill>
                  <a:schemeClr val="bg1"/>
                </a:solidFill>
              </a:rPr>
              <a:t>, a founding member of </a:t>
            </a:r>
            <a:r>
              <a:rPr lang="en-US" sz="1800" dirty="0" err="1">
                <a:solidFill>
                  <a:schemeClr val="bg1"/>
                </a:solidFill>
              </a:rPr>
              <a:t>Pok</a:t>
            </a:r>
            <a:r>
              <a:rPr lang="en-US" sz="1800" dirty="0">
                <a:solidFill>
                  <a:schemeClr val="bg1"/>
                </a:solidFill>
              </a:rPr>
              <a:t>.</a:t>
            </a:r>
          </a:p>
          <a:p>
            <a:r>
              <a:rPr lang="en-US" sz="1800" dirty="0">
                <a:solidFill>
                  <a:schemeClr val="bg1"/>
                </a:solidFill>
              </a:rPr>
              <a:t>Hennie Osvaldo is a current employee of GASTech. His sister Carmen is an active member of PoK.</a:t>
            </a:r>
          </a:p>
        </p:txBody>
      </p:sp>
    </p:spTree>
    <p:extLst>
      <p:ext uri="{BB962C8B-B14F-4D97-AF65-F5344CB8AC3E}">
        <p14:creationId xmlns:p14="http://schemas.microsoft.com/office/powerpoint/2010/main" val="175601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9E7E9C-9D78-D9AA-6A59-6A4C40BE423D}"/>
              </a:ext>
            </a:extLst>
          </p:cNvPr>
          <p:cNvSpPr>
            <a:spLocks noGrp="1"/>
          </p:cNvSpPr>
          <p:nvPr>
            <p:ph type="title"/>
          </p:nvPr>
        </p:nvSpPr>
        <p:spPr>
          <a:xfrm>
            <a:off x="630936" y="630936"/>
            <a:ext cx="3780952" cy="5478640"/>
          </a:xfrm>
          <a:noFill/>
        </p:spPr>
        <p:txBody>
          <a:bodyPr anchor="ctr">
            <a:normAutofit/>
          </a:bodyPr>
          <a:lstStyle/>
          <a:p>
            <a:r>
              <a:rPr lang="en-US" sz="4800" dirty="0">
                <a:solidFill>
                  <a:schemeClr val="accent1">
                    <a:lumMod val="60000"/>
                    <a:lumOff val="40000"/>
                  </a:schemeClr>
                </a:solidFill>
              </a:rPr>
              <a:t>Question 2:</a:t>
            </a:r>
            <a:br>
              <a:rPr lang="en-US" sz="4800" dirty="0">
                <a:solidFill>
                  <a:schemeClr val="accent1">
                    <a:lumMod val="60000"/>
                    <a:lumOff val="40000"/>
                  </a:schemeClr>
                </a:solidFill>
              </a:rPr>
            </a:br>
            <a:r>
              <a:rPr lang="en-US" sz="4800" dirty="0">
                <a:solidFill>
                  <a:schemeClr val="accent1">
                    <a:lumMod val="60000"/>
                    <a:lumOff val="40000"/>
                  </a:schemeClr>
                </a:solidFill>
              </a:rPr>
              <a:t>Jan 20-21</a:t>
            </a:r>
            <a:r>
              <a:rPr lang="en-US" sz="4800" baseline="30000" dirty="0">
                <a:solidFill>
                  <a:schemeClr val="accent1">
                    <a:lumMod val="60000"/>
                    <a:lumOff val="40000"/>
                  </a:schemeClr>
                </a:solidFill>
              </a:rPr>
              <a:t>st</a:t>
            </a:r>
            <a:r>
              <a:rPr lang="en-US" sz="4800" dirty="0">
                <a:solidFill>
                  <a:schemeClr val="accent1">
                    <a:lumMod val="60000"/>
                    <a:lumOff val="40000"/>
                  </a:schemeClr>
                </a:solidFill>
              </a:rPr>
              <a:t> Event Timeline</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C1B412A-365E-4404-A640-A8DCC7D4F07C}"/>
              </a:ext>
            </a:extLst>
          </p:cNvPr>
          <p:cNvPicPr>
            <a:picLocks noChangeAspect="1"/>
          </p:cNvPicPr>
          <p:nvPr/>
        </p:nvPicPr>
        <p:blipFill>
          <a:blip r:embed="rId3"/>
          <a:stretch>
            <a:fillRect/>
          </a:stretch>
        </p:blipFill>
        <p:spPr>
          <a:xfrm>
            <a:off x="4520866" y="533800"/>
            <a:ext cx="7287313" cy="5856840"/>
          </a:xfrm>
          <a:prstGeom prst="rect">
            <a:avLst/>
          </a:prstGeom>
        </p:spPr>
      </p:pic>
    </p:spTree>
    <p:extLst>
      <p:ext uri="{BB962C8B-B14F-4D97-AF65-F5344CB8AC3E}">
        <p14:creationId xmlns:p14="http://schemas.microsoft.com/office/powerpoint/2010/main" val="237864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9E7E9C-9D78-D9AA-6A59-6A4C40BE423D}"/>
              </a:ext>
            </a:extLst>
          </p:cNvPr>
          <p:cNvSpPr>
            <a:spLocks noGrp="1"/>
          </p:cNvSpPr>
          <p:nvPr>
            <p:ph type="title"/>
          </p:nvPr>
        </p:nvSpPr>
        <p:spPr>
          <a:xfrm>
            <a:off x="630936" y="630936"/>
            <a:ext cx="3780952" cy="5478640"/>
          </a:xfrm>
          <a:noFill/>
        </p:spPr>
        <p:txBody>
          <a:bodyPr anchor="ctr">
            <a:normAutofit/>
          </a:bodyPr>
          <a:lstStyle/>
          <a:p>
            <a:r>
              <a:rPr lang="en-US" sz="4800" dirty="0">
                <a:solidFill>
                  <a:schemeClr val="accent1">
                    <a:lumMod val="60000"/>
                    <a:lumOff val="40000"/>
                  </a:schemeClr>
                </a:solidFill>
              </a:rPr>
              <a:t>Question 2:</a:t>
            </a:r>
            <a:br>
              <a:rPr lang="en-US" sz="4800" dirty="0">
                <a:solidFill>
                  <a:schemeClr val="accent1">
                    <a:lumMod val="60000"/>
                    <a:lumOff val="40000"/>
                  </a:schemeClr>
                </a:solidFill>
              </a:rPr>
            </a:br>
            <a:r>
              <a:rPr lang="en-US" sz="4800" dirty="0">
                <a:solidFill>
                  <a:schemeClr val="accent1">
                    <a:lumMod val="60000"/>
                    <a:lumOff val="40000"/>
                  </a:schemeClr>
                </a:solidFill>
              </a:rPr>
              <a:t>Jan 20-21</a:t>
            </a:r>
            <a:r>
              <a:rPr lang="en-US" sz="4800" baseline="30000" dirty="0">
                <a:solidFill>
                  <a:schemeClr val="accent1">
                    <a:lumMod val="60000"/>
                    <a:lumOff val="40000"/>
                  </a:schemeClr>
                </a:solidFill>
              </a:rPr>
              <a:t>st</a:t>
            </a:r>
            <a:r>
              <a:rPr lang="en-US" sz="4800" dirty="0">
                <a:solidFill>
                  <a:schemeClr val="accent1">
                    <a:lumMod val="60000"/>
                    <a:lumOff val="40000"/>
                  </a:schemeClr>
                </a:solidFill>
              </a:rPr>
              <a:t> Event Timeline</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065BBA-22C8-38D2-F6DD-EFF852799735}"/>
              </a:ext>
            </a:extLst>
          </p:cNvPr>
          <p:cNvPicPr>
            <a:picLocks noChangeAspect="1"/>
          </p:cNvPicPr>
          <p:nvPr/>
        </p:nvPicPr>
        <p:blipFill>
          <a:blip r:embed="rId3"/>
          <a:stretch>
            <a:fillRect/>
          </a:stretch>
        </p:blipFill>
        <p:spPr>
          <a:xfrm>
            <a:off x="4400269" y="617597"/>
            <a:ext cx="7506274" cy="5478640"/>
          </a:xfrm>
          <a:prstGeom prst="rect">
            <a:avLst/>
          </a:prstGeom>
        </p:spPr>
      </p:pic>
    </p:spTree>
    <p:extLst>
      <p:ext uri="{BB962C8B-B14F-4D97-AF65-F5344CB8AC3E}">
        <p14:creationId xmlns:p14="http://schemas.microsoft.com/office/powerpoint/2010/main" val="166480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9E7E9C-9D78-D9AA-6A59-6A4C40BE423D}"/>
              </a:ext>
            </a:extLst>
          </p:cNvPr>
          <p:cNvSpPr>
            <a:spLocks noGrp="1"/>
          </p:cNvSpPr>
          <p:nvPr>
            <p:ph type="title"/>
          </p:nvPr>
        </p:nvSpPr>
        <p:spPr>
          <a:xfrm>
            <a:off x="630936" y="424362"/>
            <a:ext cx="10645744" cy="1476154"/>
          </a:xfrm>
          <a:noFill/>
        </p:spPr>
        <p:txBody>
          <a:bodyPr anchor="ctr">
            <a:normAutofit/>
          </a:bodyPr>
          <a:lstStyle/>
          <a:p>
            <a:r>
              <a:rPr lang="en-US" sz="4800" dirty="0">
                <a:solidFill>
                  <a:schemeClr val="accent1">
                    <a:lumMod val="60000"/>
                    <a:lumOff val="40000"/>
                  </a:schemeClr>
                </a:solidFill>
              </a:rPr>
              <a:t>Question 2:</a:t>
            </a:r>
            <a:br>
              <a:rPr lang="en-US" sz="4800" dirty="0">
                <a:solidFill>
                  <a:schemeClr val="accent1">
                    <a:lumMod val="60000"/>
                    <a:lumOff val="40000"/>
                  </a:schemeClr>
                </a:solidFill>
              </a:rPr>
            </a:br>
            <a:r>
              <a:rPr lang="en-US" sz="4800" dirty="0">
                <a:solidFill>
                  <a:schemeClr val="accent1">
                    <a:lumMod val="60000"/>
                    <a:lumOff val="40000"/>
                  </a:schemeClr>
                </a:solidFill>
              </a:rPr>
              <a:t>Jan 20-21</a:t>
            </a:r>
            <a:r>
              <a:rPr lang="en-US" sz="4800" baseline="30000" dirty="0">
                <a:solidFill>
                  <a:schemeClr val="accent1">
                    <a:lumMod val="60000"/>
                    <a:lumOff val="40000"/>
                  </a:schemeClr>
                </a:solidFill>
              </a:rPr>
              <a:t>st</a:t>
            </a:r>
            <a:r>
              <a:rPr lang="en-US" sz="4800" dirty="0">
                <a:solidFill>
                  <a:schemeClr val="accent1">
                    <a:lumMod val="60000"/>
                    <a:lumOff val="40000"/>
                  </a:schemeClr>
                </a:solidFill>
              </a:rPr>
              <a:t> Event Timeline</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EEC237-9EEF-C17C-2208-B1BBB0E1F47C}"/>
              </a:ext>
            </a:extLst>
          </p:cNvPr>
          <p:cNvPicPr>
            <a:picLocks noChangeAspect="1"/>
          </p:cNvPicPr>
          <p:nvPr/>
        </p:nvPicPr>
        <p:blipFill>
          <a:blip r:embed="rId3"/>
          <a:stretch>
            <a:fillRect/>
          </a:stretch>
        </p:blipFill>
        <p:spPr>
          <a:xfrm>
            <a:off x="801825" y="2159637"/>
            <a:ext cx="10297962" cy="3810532"/>
          </a:xfrm>
          <a:prstGeom prst="rect">
            <a:avLst/>
          </a:prstGeom>
        </p:spPr>
      </p:pic>
    </p:spTree>
    <p:extLst>
      <p:ext uri="{BB962C8B-B14F-4D97-AF65-F5344CB8AC3E}">
        <p14:creationId xmlns:p14="http://schemas.microsoft.com/office/powerpoint/2010/main" val="345040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D319782-1397-7123-E752-01512387774E}"/>
              </a:ext>
            </a:extLst>
          </p:cNvPr>
          <p:cNvSpPr>
            <a:spLocks noGrp="1"/>
          </p:cNvSpPr>
          <p:nvPr>
            <p:ph type="title"/>
          </p:nvPr>
        </p:nvSpPr>
        <p:spPr>
          <a:xfrm>
            <a:off x="630936" y="630936"/>
            <a:ext cx="4989918" cy="5478640"/>
          </a:xfrm>
          <a:noFill/>
        </p:spPr>
        <p:txBody>
          <a:bodyPr anchor="ctr">
            <a:normAutofit/>
          </a:bodyPr>
          <a:lstStyle/>
          <a:p>
            <a:r>
              <a:rPr lang="en-US" sz="4800" dirty="0">
                <a:solidFill>
                  <a:schemeClr val="accent1">
                    <a:lumMod val="60000"/>
                    <a:lumOff val="40000"/>
                  </a:schemeClr>
                </a:solidFill>
              </a:rPr>
              <a:t>Question 3:</a:t>
            </a:r>
            <a:br>
              <a:rPr lang="en-US" sz="4800" dirty="0">
                <a:solidFill>
                  <a:schemeClr val="accent1">
                    <a:lumMod val="60000"/>
                    <a:lumOff val="40000"/>
                  </a:schemeClr>
                </a:solidFill>
              </a:rPr>
            </a:br>
            <a:r>
              <a:rPr lang="en-US" sz="4800" dirty="0">
                <a:solidFill>
                  <a:schemeClr val="accent1">
                    <a:lumMod val="60000"/>
                    <a:lumOff val="40000"/>
                  </a:schemeClr>
                </a:solidFill>
              </a:rPr>
              <a:t>Scenario Hypothesis I</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4F4899-3DBE-8C13-9274-DC71FBFEE8B2}"/>
              </a:ext>
            </a:extLst>
          </p:cNvPr>
          <p:cNvSpPr>
            <a:spLocks noGrp="1"/>
          </p:cNvSpPr>
          <p:nvPr>
            <p:ph idx="1"/>
          </p:nvPr>
        </p:nvSpPr>
        <p:spPr>
          <a:xfrm>
            <a:off x="6041945" y="579053"/>
            <a:ext cx="4982273" cy="5478672"/>
          </a:xfrm>
          <a:noFill/>
        </p:spPr>
        <p:txBody>
          <a:bodyPr anchor="ctr">
            <a:normAutofit/>
          </a:bodyPr>
          <a:lstStyle/>
          <a:p>
            <a:r>
              <a:rPr lang="en-US" sz="1800" dirty="0">
                <a:solidFill>
                  <a:schemeClr val="bg1"/>
                </a:solidFill>
                <a:latin typeface="ArialMT"/>
              </a:rPr>
              <a:t>PoK wants to embarrass and expose some activity that the executives were engaged in.</a:t>
            </a:r>
          </a:p>
          <a:p>
            <a:pPr lvl="1"/>
            <a:r>
              <a:rPr lang="en-US" sz="1800" dirty="0">
                <a:solidFill>
                  <a:schemeClr val="bg1"/>
                </a:solidFill>
                <a:latin typeface="ArialMT"/>
              </a:rPr>
              <a:t>Articles state that the executives were missing during the celebration and subsequent bomb threat but were later accounted for when they turned up at the police station the night of January 20</a:t>
            </a:r>
            <a:r>
              <a:rPr lang="en-US" sz="1800" baseline="30000" dirty="0">
                <a:solidFill>
                  <a:schemeClr val="bg1"/>
                </a:solidFill>
                <a:latin typeface="ArialMT"/>
              </a:rPr>
              <a:t>th</a:t>
            </a:r>
            <a:r>
              <a:rPr lang="en-US" sz="1800" dirty="0">
                <a:solidFill>
                  <a:schemeClr val="bg1"/>
                </a:solidFill>
                <a:latin typeface="ArialMT"/>
              </a:rPr>
              <a:t>.</a:t>
            </a:r>
          </a:p>
          <a:p>
            <a:pPr lvl="1"/>
            <a:r>
              <a:rPr lang="en-US" sz="1800" dirty="0">
                <a:solidFill>
                  <a:schemeClr val="bg1"/>
                </a:solidFill>
                <a:latin typeface="ArialMT"/>
              </a:rPr>
              <a:t>PoK claimed responsibility for kidnapping them, but the executives were never actually kidnapped.</a:t>
            </a:r>
          </a:p>
          <a:p>
            <a:pPr lvl="1"/>
            <a:r>
              <a:rPr lang="en-US" sz="1800" dirty="0">
                <a:solidFill>
                  <a:schemeClr val="bg1"/>
                </a:solidFill>
                <a:latin typeface="ArialMT"/>
              </a:rPr>
              <a:t>If PoK had insider knowledge that the executives would not be attending the celebration and were engaged in an activity that could be damaging to the executives, GASTech, or associated parties, then claiming responsibility for kidnapping them would expose their absence and limit their pool of alibis related to their whereabouts.</a:t>
            </a:r>
            <a:endParaRPr lang="en-US" sz="1800" b="0" i="0" u="none" strike="noStrike" baseline="0" dirty="0">
              <a:solidFill>
                <a:schemeClr val="bg1"/>
              </a:solidFill>
              <a:latin typeface="ArialMT"/>
            </a:endParaRPr>
          </a:p>
        </p:txBody>
      </p:sp>
    </p:spTree>
    <p:extLst>
      <p:ext uri="{BB962C8B-B14F-4D97-AF65-F5344CB8AC3E}">
        <p14:creationId xmlns:p14="http://schemas.microsoft.com/office/powerpoint/2010/main" val="364313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D319782-1397-7123-E752-01512387774E}"/>
              </a:ext>
            </a:extLst>
          </p:cNvPr>
          <p:cNvSpPr>
            <a:spLocks noGrp="1"/>
          </p:cNvSpPr>
          <p:nvPr>
            <p:ph type="title"/>
          </p:nvPr>
        </p:nvSpPr>
        <p:spPr>
          <a:xfrm>
            <a:off x="630936" y="630936"/>
            <a:ext cx="4989918" cy="5478640"/>
          </a:xfrm>
          <a:noFill/>
        </p:spPr>
        <p:txBody>
          <a:bodyPr anchor="ctr">
            <a:normAutofit/>
          </a:bodyPr>
          <a:lstStyle/>
          <a:p>
            <a:r>
              <a:rPr lang="en-US" sz="4800" dirty="0">
                <a:solidFill>
                  <a:schemeClr val="accent1">
                    <a:lumMod val="60000"/>
                    <a:lumOff val="40000"/>
                  </a:schemeClr>
                </a:solidFill>
              </a:rPr>
              <a:t>Question 3:</a:t>
            </a:r>
            <a:br>
              <a:rPr lang="en-US" sz="4800" dirty="0">
                <a:solidFill>
                  <a:schemeClr val="accent1">
                    <a:lumMod val="60000"/>
                    <a:lumOff val="40000"/>
                  </a:schemeClr>
                </a:solidFill>
              </a:rPr>
            </a:br>
            <a:r>
              <a:rPr lang="en-US" sz="4800" dirty="0">
                <a:solidFill>
                  <a:schemeClr val="accent1">
                    <a:lumMod val="60000"/>
                    <a:lumOff val="40000"/>
                  </a:schemeClr>
                </a:solidFill>
              </a:rPr>
              <a:t>Scenario Hypothesis II</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4F4899-3DBE-8C13-9274-DC71FBFEE8B2}"/>
              </a:ext>
            </a:extLst>
          </p:cNvPr>
          <p:cNvSpPr>
            <a:spLocks noGrp="1"/>
          </p:cNvSpPr>
          <p:nvPr>
            <p:ph idx="1"/>
          </p:nvPr>
        </p:nvSpPr>
        <p:spPr>
          <a:xfrm>
            <a:off x="6041946" y="630936"/>
            <a:ext cx="4982273" cy="5478672"/>
          </a:xfrm>
          <a:noFill/>
        </p:spPr>
        <p:txBody>
          <a:bodyPr anchor="ctr">
            <a:normAutofit/>
          </a:bodyPr>
          <a:lstStyle/>
          <a:p>
            <a:r>
              <a:rPr lang="en-US" sz="1800" dirty="0">
                <a:solidFill>
                  <a:schemeClr val="bg1"/>
                </a:solidFill>
                <a:latin typeface="ArialMT"/>
              </a:rPr>
              <a:t>PoK did successfully perform the kidnapping, but the ransom demand was met by the executives.</a:t>
            </a:r>
          </a:p>
          <a:p>
            <a:pPr lvl="1"/>
            <a:r>
              <a:rPr lang="en-US" sz="1800" dirty="0">
                <a:solidFill>
                  <a:schemeClr val="bg1"/>
                </a:solidFill>
                <a:latin typeface="ArialMT"/>
              </a:rPr>
              <a:t>In multiple public letters PoK claims responsibility for the disappearance of the executives and demands a $20M ransom for their release.</a:t>
            </a:r>
          </a:p>
          <a:p>
            <a:pPr lvl="1"/>
            <a:r>
              <a:rPr lang="en-US" sz="1800" dirty="0">
                <a:solidFill>
                  <a:schemeClr val="bg1"/>
                </a:solidFill>
                <a:latin typeface="ArialMT"/>
              </a:rPr>
              <a:t>It is possible that the using the IPO money recently secured by GASTech, the executives paid the ransom themselves and were released by the kidnappers.</a:t>
            </a:r>
          </a:p>
          <a:p>
            <a:pPr lvl="1"/>
            <a:r>
              <a:rPr lang="en-US" sz="1800" dirty="0">
                <a:solidFill>
                  <a:schemeClr val="bg1"/>
                </a:solidFill>
                <a:latin typeface="ArialMT"/>
              </a:rPr>
              <a:t>If the ransom was paid, then the executives may avoid some scrutiny for their activities and the goal of inflicting financial damage to GASTech, as well as securing significant funding for future endeavors, has been met by PoK.</a:t>
            </a:r>
          </a:p>
          <a:p>
            <a:pPr lvl="1"/>
            <a:endParaRPr lang="en-US" sz="1800" b="0" i="0" u="none" strike="noStrike" baseline="0" dirty="0">
              <a:solidFill>
                <a:schemeClr val="bg1"/>
              </a:solidFill>
              <a:latin typeface="ArialMT"/>
            </a:endParaRPr>
          </a:p>
          <a:p>
            <a:endParaRPr lang="en-US" sz="1800" dirty="0">
              <a:solidFill>
                <a:schemeClr val="bg1"/>
              </a:solidFill>
            </a:endParaRPr>
          </a:p>
        </p:txBody>
      </p:sp>
    </p:spTree>
    <p:extLst>
      <p:ext uri="{BB962C8B-B14F-4D97-AF65-F5344CB8AC3E}">
        <p14:creationId xmlns:p14="http://schemas.microsoft.com/office/powerpoint/2010/main" val="863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D319782-1397-7123-E752-01512387774E}"/>
              </a:ext>
            </a:extLst>
          </p:cNvPr>
          <p:cNvSpPr>
            <a:spLocks noGrp="1"/>
          </p:cNvSpPr>
          <p:nvPr>
            <p:ph type="title"/>
          </p:nvPr>
        </p:nvSpPr>
        <p:spPr>
          <a:xfrm>
            <a:off x="630936" y="630936"/>
            <a:ext cx="4989918" cy="5478640"/>
          </a:xfrm>
          <a:noFill/>
        </p:spPr>
        <p:txBody>
          <a:bodyPr anchor="ctr">
            <a:normAutofit/>
          </a:bodyPr>
          <a:lstStyle/>
          <a:p>
            <a:r>
              <a:rPr lang="en-US" sz="4800" dirty="0">
                <a:solidFill>
                  <a:schemeClr val="accent1">
                    <a:lumMod val="60000"/>
                    <a:lumOff val="40000"/>
                  </a:schemeClr>
                </a:solidFill>
              </a:rPr>
              <a:t>Conclusion</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Content Placeholder 2">
            <a:extLst>
              <a:ext uri="{FF2B5EF4-FFF2-40B4-BE49-F238E27FC236}">
                <a16:creationId xmlns:a16="http://schemas.microsoft.com/office/drawing/2014/main" id="{704F4899-3DBE-8C13-9274-DC71FBFEE8B2}"/>
              </a:ext>
            </a:extLst>
          </p:cNvPr>
          <p:cNvSpPr>
            <a:spLocks noGrp="1"/>
          </p:cNvSpPr>
          <p:nvPr>
            <p:ph idx="1"/>
          </p:nvPr>
        </p:nvSpPr>
        <p:spPr>
          <a:xfrm>
            <a:off x="6041946" y="630936"/>
            <a:ext cx="4982273" cy="5478672"/>
          </a:xfrm>
          <a:noFill/>
        </p:spPr>
        <p:txBody>
          <a:bodyPr anchor="ctr">
            <a:normAutofit/>
          </a:bodyPr>
          <a:lstStyle/>
          <a:p>
            <a:r>
              <a:rPr lang="en-US" sz="1800" dirty="0">
                <a:solidFill>
                  <a:schemeClr val="bg1"/>
                </a:solidFill>
                <a:latin typeface="ArialMT"/>
              </a:rPr>
              <a:t>There’s been growing animosity between PoK and </a:t>
            </a:r>
            <a:r>
              <a:rPr lang="en-US" sz="1800" dirty="0" err="1">
                <a:solidFill>
                  <a:schemeClr val="bg1"/>
                </a:solidFill>
                <a:latin typeface="ArialMT"/>
              </a:rPr>
              <a:t>GasTech</a:t>
            </a:r>
            <a:r>
              <a:rPr lang="en-US" sz="1800" dirty="0">
                <a:solidFill>
                  <a:schemeClr val="bg1"/>
                </a:solidFill>
                <a:latin typeface="ArialMT"/>
              </a:rPr>
              <a:t> for about 30 years.</a:t>
            </a:r>
          </a:p>
          <a:p>
            <a:r>
              <a:rPr lang="en-US" sz="1800" dirty="0">
                <a:solidFill>
                  <a:schemeClr val="bg1"/>
                </a:solidFill>
                <a:latin typeface="ArialMT"/>
              </a:rPr>
              <a:t>During this time, it appears that PoK has infiltrated </a:t>
            </a:r>
            <a:r>
              <a:rPr lang="en-US" sz="1800" dirty="0" err="1">
                <a:solidFill>
                  <a:schemeClr val="bg1"/>
                </a:solidFill>
                <a:latin typeface="ArialMT"/>
              </a:rPr>
              <a:t>GasTech</a:t>
            </a:r>
            <a:r>
              <a:rPr lang="en-US" sz="1800" dirty="0">
                <a:solidFill>
                  <a:schemeClr val="bg1"/>
                </a:solidFill>
                <a:latin typeface="ArialMT"/>
              </a:rPr>
              <a:t> as employees.</a:t>
            </a:r>
          </a:p>
          <a:p>
            <a:r>
              <a:rPr lang="en-US" sz="1800" dirty="0">
                <a:solidFill>
                  <a:schemeClr val="bg1"/>
                </a:solidFill>
                <a:latin typeface="ArialMT"/>
              </a:rPr>
              <a:t>The true events of January 20</a:t>
            </a:r>
            <a:r>
              <a:rPr lang="en-US" sz="1800" baseline="30000" dirty="0">
                <a:solidFill>
                  <a:schemeClr val="bg1"/>
                </a:solidFill>
                <a:latin typeface="ArialMT"/>
              </a:rPr>
              <a:t>th</a:t>
            </a:r>
            <a:r>
              <a:rPr lang="en-US" sz="1800" dirty="0">
                <a:solidFill>
                  <a:schemeClr val="bg1"/>
                </a:solidFill>
                <a:latin typeface="ArialMT"/>
              </a:rPr>
              <a:t> and 21</a:t>
            </a:r>
            <a:r>
              <a:rPr lang="en-US" sz="1800" baseline="30000" dirty="0">
                <a:solidFill>
                  <a:schemeClr val="bg1"/>
                </a:solidFill>
                <a:latin typeface="ArialMT"/>
              </a:rPr>
              <a:t>st</a:t>
            </a:r>
            <a:r>
              <a:rPr lang="en-US" sz="1800" dirty="0">
                <a:solidFill>
                  <a:schemeClr val="bg1"/>
                </a:solidFill>
                <a:latin typeface="ArialMT"/>
              </a:rPr>
              <a:t> are likely unable to be directly recreated without interviewing the PoK </a:t>
            </a:r>
            <a:r>
              <a:rPr lang="en-US" sz="1800" dirty="0" err="1">
                <a:solidFill>
                  <a:schemeClr val="bg1"/>
                </a:solidFill>
                <a:latin typeface="ArialMT"/>
              </a:rPr>
              <a:t>GasTech</a:t>
            </a:r>
            <a:r>
              <a:rPr lang="en-US" sz="1800" dirty="0">
                <a:solidFill>
                  <a:schemeClr val="bg1"/>
                </a:solidFill>
                <a:latin typeface="ArialMT"/>
              </a:rPr>
              <a:t> employees identified and the executive officers of </a:t>
            </a:r>
            <a:r>
              <a:rPr lang="en-US" sz="1800" dirty="0" err="1">
                <a:solidFill>
                  <a:schemeClr val="bg1"/>
                </a:solidFill>
                <a:latin typeface="ArialMT"/>
              </a:rPr>
              <a:t>GasTech</a:t>
            </a:r>
            <a:r>
              <a:rPr lang="en-US" sz="1800" dirty="0">
                <a:solidFill>
                  <a:schemeClr val="bg1"/>
                </a:solidFill>
                <a:latin typeface="ArialMT"/>
              </a:rPr>
              <a:t> to a higher degree.</a:t>
            </a:r>
          </a:p>
          <a:p>
            <a:endParaRPr lang="en-US" sz="1800" dirty="0">
              <a:solidFill>
                <a:schemeClr val="bg1"/>
              </a:solidFill>
              <a:latin typeface="ArialMT"/>
            </a:endParaRPr>
          </a:p>
          <a:p>
            <a:r>
              <a:rPr lang="en-US" sz="1800" dirty="0">
                <a:solidFill>
                  <a:schemeClr val="bg1"/>
                </a:solidFill>
                <a:latin typeface="ArialMT"/>
              </a:rPr>
              <a:t>Questions?</a:t>
            </a:r>
          </a:p>
          <a:p>
            <a:pPr lvl="1"/>
            <a:endParaRPr lang="en-US" sz="1800" b="0" i="0" u="none" strike="noStrike" baseline="0" dirty="0">
              <a:solidFill>
                <a:schemeClr val="bg1"/>
              </a:solidFill>
              <a:latin typeface="ArialMT"/>
            </a:endParaRPr>
          </a:p>
          <a:p>
            <a:endParaRPr lang="en-US" sz="1800" dirty="0">
              <a:solidFill>
                <a:schemeClr val="bg1"/>
              </a:solidFill>
            </a:endParaRPr>
          </a:p>
        </p:txBody>
      </p:sp>
    </p:spTree>
    <p:extLst>
      <p:ext uri="{BB962C8B-B14F-4D97-AF65-F5344CB8AC3E}">
        <p14:creationId xmlns:p14="http://schemas.microsoft.com/office/powerpoint/2010/main" val="370071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3D3AEB-8AA3-481D-9F6F-B80FE58DD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D9FE98-387B-4EC6-A44D-C6F92303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FB420D-223A-4357-AA4A-003C6C2A70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569B6719-4A3A-4DEC-A190-6611A41B4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C65BFA3-0719-427B-8870-26748E61E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BB203FB-4E3E-4392-BC79-3EA2FEE31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C2D5BB-49AB-47DE-BA4F-97FAA5437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Oval 17">
            <a:extLst>
              <a:ext uri="{FF2B5EF4-FFF2-40B4-BE49-F238E27FC236}">
                <a16:creationId xmlns:a16="http://schemas.microsoft.com/office/drawing/2014/main" id="{205D069A-295F-435F-8B39-14D44D986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0000">
            <a:off x="99103" y="203612"/>
            <a:ext cx="6233807" cy="62338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19782-1397-7123-E752-01512387774E}"/>
              </a:ext>
            </a:extLst>
          </p:cNvPr>
          <p:cNvSpPr>
            <a:spLocks noGrp="1"/>
          </p:cNvSpPr>
          <p:nvPr>
            <p:ph type="title"/>
          </p:nvPr>
        </p:nvSpPr>
        <p:spPr>
          <a:xfrm>
            <a:off x="631417" y="32949"/>
            <a:ext cx="8704638" cy="3567072"/>
          </a:xfrm>
          <a:noFill/>
        </p:spPr>
        <p:txBody>
          <a:bodyPr anchor="ctr">
            <a:normAutofit/>
          </a:bodyPr>
          <a:lstStyle/>
          <a:p>
            <a:r>
              <a:rPr lang="en-US" sz="4800" dirty="0">
                <a:solidFill>
                  <a:schemeClr val="accent1">
                    <a:lumMod val="60000"/>
                    <a:lumOff val="40000"/>
                  </a:schemeClr>
                </a:solidFill>
              </a:rPr>
              <a:t>Scenario Introduction</a:t>
            </a:r>
          </a:p>
        </p:txBody>
      </p:sp>
      <p:sp>
        <p:nvSpPr>
          <p:cNvPr id="20" name="Rectangle 19">
            <a:extLst>
              <a:ext uri="{FF2B5EF4-FFF2-40B4-BE49-F238E27FC236}">
                <a16:creationId xmlns:a16="http://schemas.microsoft.com/office/drawing/2014/main" id="{14925E00-1519-483D-BEDE-3DB840745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86A47AA-3999-4EE6-BC5C-502DAE57F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261D1278-3E86-430E-AC17-ECC407520B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A6D283-6CA9-43BF-B874-D4398E7BB2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0A4FFB-2DB0-4461-87AD-20DBE6BCE7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38731F8-C740-4802-8967-656BE04E94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AC26F14B-F98B-4B7D-AF0B-24D840F6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A745027-6B11-4363-8A2E-CB8EB38EB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BA55DA09-A260-44A9-B1D9-FAC678AD8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0D6225A-20C6-43EE-9E11-2D9FC11925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F11E7EE-ABBB-40C5-AD9F-7228BA656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A5D5FF-9E03-4A84-8627-0E744F5FC5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36" name="Content Placeholder 2">
            <a:extLst>
              <a:ext uri="{FF2B5EF4-FFF2-40B4-BE49-F238E27FC236}">
                <a16:creationId xmlns:a16="http://schemas.microsoft.com/office/drawing/2014/main" id="{97DA8194-2705-4E85-A707-64C801248BBD}"/>
              </a:ext>
            </a:extLst>
          </p:cNvPr>
          <p:cNvGraphicFramePr>
            <a:graphicFrameLocks noGrp="1"/>
          </p:cNvGraphicFramePr>
          <p:nvPr>
            <p:ph idx="1"/>
            <p:extLst>
              <p:ext uri="{D42A27DB-BD31-4B8C-83A1-F6EECF244321}">
                <p14:modId xmlns:p14="http://schemas.microsoft.com/office/powerpoint/2010/main" val="2244332981"/>
              </p:ext>
            </p:extLst>
          </p:nvPr>
        </p:nvGraphicFramePr>
        <p:xfrm>
          <a:off x="1616338" y="1913352"/>
          <a:ext cx="9864407" cy="365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79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Shape 61">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19782-1397-7123-E752-01512387774E}"/>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Data Sources</a:t>
            </a:r>
          </a:p>
        </p:txBody>
      </p:sp>
      <p:sp>
        <p:nvSpPr>
          <p:cNvPr id="64"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04F4899-3DBE-8C13-9274-DC71FBFEE8B2}"/>
              </a:ext>
            </a:extLst>
          </p:cNvPr>
          <p:cNvSpPr>
            <a:spLocks noGrp="1"/>
          </p:cNvSpPr>
          <p:nvPr>
            <p:ph idx="1"/>
          </p:nvPr>
        </p:nvSpPr>
        <p:spPr>
          <a:xfrm>
            <a:off x="5221862" y="1719618"/>
            <a:ext cx="5948831" cy="4334629"/>
          </a:xfrm>
        </p:spPr>
        <p:txBody>
          <a:bodyPr anchor="ctr">
            <a:normAutofit/>
          </a:bodyPr>
          <a:lstStyle/>
          <a:p>
            <a:r>
              <a:rPr lang="en-US" sz="1500" dirty="0">
                <a:solidFill>
                  <a:srgbClr val="FEFFFF"/>
                </a:solidFill>
              </a:rPr>
              <a:t>We opted to use the data from project 1 and project 2, using geolocation elements and news sources in tandem to build most complete reconstruction possible.</a:t>
            </a:r>
          </a:p>
          <a:p>
            <a:r>
              <a:rPr lang="en-US" sz="1500" dirty="0">
                <a:solidFill>
                  <a:srgbClr val="FEFFFF"/>
                </a:solidFill>
              </a:rPr>
              <a:t>Data sources:</a:t>
            </a:r>
          </a:p>
          <a:p>
            <a:pPr lvl="1"/>
            <a:r>
              <a:rPr lang="en-US" sz="1500" dirty="0">
                <a:solidFill>
                  <a:srgbClr val="FEFFFF"/>
                </a:solidFill>
              </a:rPr>
              <a:t>Map of Kronos</a:t>
            </a:r>
          </a:p>
          <a:p>
            <a:pPr lvl="1"/>
            <a:r>
              <a:rPr lang="en-US" sz="1500" dirty="0">
                <a:solidFill>
                  <a:srgbClr val="FEFFFF"/>
                </a:solidFill>
              </a:rPr>
              <a:t>PDF of org chart for </a:t>
            </a:r>
            <a:r>
              <a:rPr lang="en-US" sz="1500" dirty="0" err="1">
                <a:solidFill>
                  <a:srgbClr val="FEFFFF"/>
                </a:solidFill>
              </a:rPr>
              <a:t>GASTech</a:t>
            </a:r>
            <a:endParaRPr lang="en-US" sz="1500" dirty="0">
              <a:solidFill>
                <a:srgbClr val="FEFFFF"/>
              </a:solidFill>
            </a:endParaRPr>
          </a:p>
          <a:p>
            <a:pPr lvl="1"/>
            <a:r>
              <a:rPr lang="en-US" sz="1500" dirty="0">
                <a:solidFill>
                  <a:srgbClr val="FEFFFF"/>
                </a:solidFill>
              </a:rPr>
              <a:t>XLSX of </a:t>
            </a:r>
            <a:r>
              <a:rPr lang="en-US" sz="1500" dirty="0" err="1">
                <a:solidFill>
                  <a:srgbClr val="FEFFFF"/>
                </a:solidFill>
              </a:rPr>
              <a:t>GASTech</a:t>
            </a:r>
            <a:r>
              <a:rPr lang="en-US" sz="1500" dirty="0">
                <a:solidFill>
                  <a:srgbClr val="FEFFFF"/>
                </a:solidFill>
              </a:rPr>
              <a:t> employee records featuring emails, start dates, military service, etc.</a:t>
            </a:r>
          </a:p>
          <a:p>
            <a:pPr lvl="1"/>
            <a:r>
              <a:rPr lang="en-US" sz="1500" dirty="0">
                <a:solidFill>
                  <a:srgbClr val="FEFFFF"/>
                </a:solidFill>
              </a:rPr>
              <a:t>CSV of email headers from two weeks leading up to event.</a:t>
            </a:r>
          </a:p>
          <a:p>
            <a:pPr lvl="1"/>
            <a:r>
              <a:rPr lang="en-US" sz="1500" dirty="0">
                <a:solidFill>
                  <a:srgbClr val="FEFFFF"/>
                </a:solidFill>
              </a:rPr>
              <a:t>DOCXs of some employee resumes.</a:t>
            </a:r>
          </a:p>
          <a:p>
            <a:pPr lvl="1"/>
            <a:r>
              <a:rPr lang="en-US" sz="1500" dirty="0">
                <a:solidFill>
                  <a:srgbClr val="FEFFFF"/>
                </a:solidFill>
              </a:rPr>
              <a:t>DOCXs of historical reports of events within the Abila.</a:t>
            </a:r>
          </a:p>
          <a:p>
            <a:pPr lvl="1"/>
            <a:r>
              <a:rPr lang="en-US" sz="1500" dirty="0">
                <a:solidFill>
                  <a:srgbClr val="FEFFFF"/>
                </a:solidFill>
              </a:rPr>
              <a:t>844 TXT files composed of news articles and public statements in 30 years leading up to the event.</a:t>
            </a:r>
          </a:p>
          <a:p>
            <a:pPr lvl="1"/>
            <a:r>
              <a:rPr lang="en-US" sz="1500" dirty="0">
                <a:solidFill>
                  <a:srgbClr val="FEFFFF"/>
                </a:solidFill>
              </a:rPr>
              <a:t>CSV of vehicle assignments by employees.</a:t>
            </a:r>
          </a:p>
          <a:p>
            <a:pPr lvl="1"/>
            <a:r>
              <a:rPr lang="en-US" sz="1500" dirty="0">
                <a:solidFill>
                  <a:srgbClr val="FEFFFF"/>
                </a:solidFill>
              </a:rPr>
              <a:t>CSV of credit card transactions by employees.</a:t>
            </a:r>
          </a:p>
          <a:p>
            <a:pPr lvl="1"/>
            <a:r>
              <a:rPr lang="en-US" sz="1500" dirty="0">
                <a:solidFill>
                  <a:srgbClr val="FEFFFF"/>
                </a:solidFill>
              </a:rPr>
              <a:t>SHAPE file of Abila.</a:t>
            </a:r>
          </a:p>
        </p:txBody>
      </p:sp>
    </p:spTree>
    <p:extLst>
      <p:ext uri="{BB962C8B-B14F-4D97-AF65-F5344CB8AC3E}">
        <p14:creationId xmlns:p14="http://schemas.microsoft.com/office/powerpoint/2010/main" val="111482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4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D319782-1397-7123-E752-01512387774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Goals</a:t>
            </a:r>
          </a:p>
        </p:txBody>
      </p:sp>
      <p:sp>
        <p:nvSpPr>
          <p:cNvPr id="3" name="Content Placeholder 2">
            <a:extLst>
              <a:ext uri="{FF2B5EF4-FFF2-40B4-BE49-F238E27FC236}">
                <a16:creationId xmlns:a16="http://schemas.microsoft.com/office/drawing/2014/main" id="{704F4899-3DBE-8C13-9274-DC71FBFEE8B2}"/>
              </a:ext>
            </a:extLst>
          </p:cNvPr>
          <p:cNvSpPr>
            <a:spLocks noGrp="1"/>
          </p:cNvSpPr>
          <p:nvPr>
            <p:ph idx="1"/>
          </p:nvPr>
        </p:nvSpPr>
        <p:spPr>
          <a:xfrm>
            <a:off x="1367624" y="2490436"/>
            <a:ext cx="9708995" cy="3567173"/>
          </a:xfrm>
        </p:spPr>
        <p:txBody>
          <a:bodyPr anchor="ctr">
            <a:normAutofit/>
          </a:bodyPr>
          <a:lstStyle/>
          <a:p>
            <a:pPr marL="342900" indent="-342900">
              <a:buFont typeface="+mj-lt"/>
              <a:buAutoNum type="arabicPeriod"/>
            </a:pPr>
            <a:r>
              <a:rPr lang="en-US" sz="2000" b="0" i="0" u="none" strike="noStrike" baseline="0" dirty="0">
                <a:solidFill>
                  <a:schemeClr val="bg2"/>
                </a:solidFill>
                <a:latin typeface="ArialMT"/>
              </a:rPr>
              <a:t>Provide a clear analysis of the structure of the POK network, with supporting evidence.</a:t>
            </a:r>
          </a:p>
          <a:p>
            <a:pPr marL="914400" lvl="1" indent="-457200">
              <a:buFont typeface="+mj-lt"/>
              <a:buAutoNum type="alphaLcPeriod"/>
            </a:pPr>
            <a:r>
              <a:rPr lang="en-US" sz="2000" b="0" i="0" u="none" strike="noStrike" baseline="0" dirty="0">
                <a:solidFill>
                  <a:schemeClr val="bg2"/>
                </a:solidFill>
                <a:latin typeface="ArialMT"/>
              </a:rPr>
              <a:t>Who are the leaders?</a:t>
            </a:r>
          </a:p>
          <a:p>
            <a:pPr marL="914400" lvl="1" indent="-457200">
              <a:buFont typeface="+mj-lt"/>
              <a:buAutoNum type="alphaLcPeriod"/>
            </a:pPr>
            <a:r>
              <a:rPr lang="en-US" sz="2000" b="0" i="0" u="none" strike="noStrike" baseline="0" dirty="0">
                <a:solidFill>
                  <a:schemeClr val="bg2"/>
                </a:solidFill>
                <a:latin typeface="ArialMT"/>
              </a:rPr>
              <a:t>Who is part of the extended network?</a:t>
            </a:r>
          </a:p>
          <a:p>
            <a:pPr marL="914400" lvl="1" indent="-457200">
              <a:buFont typeface="+mj-lt"/>
              <a:buAutoNum type="alphaLcPeriod"/>
            </a:pPr>
            <a:r>
              <a:rPr lang="en-US" sz="2000" b="0" i="0" u="none" strike="noStrike" baseline="0" dirty="0">
                <a:solidFill>
                  <a:schemeClr val="bg2"/>
                </a:solidFill>
                <a:latin typeface="ArialMT"/>
              </a:rPr>
              <a:t>How has the group structure and organization changed over time?</a:t>
            </a:r>
          </a:p>
          <a:p>
            <a:pPr marL="914400" lvl="1" indent="-457200">
              <a:buFont typeface="+mj-lt"/>
              <a:buAutoNum type="alphaLcPeriod"/>
            </a:pPr>
            <a:r>
              <a:rPr lang="en-US" sz="2000" b="0" i="0" u="none" strike="noStrike" baseline="0" dirty="0">
                <a:solidFill>
                  <a:schemeClr val="bg2"/>
                </a:solidFill>
                <a:latin typeface="ArialMT"/>
              </a:rPr>
              <a:t>Where are the potential connections between the POK and </a:t>
            </a:r>
            <a:r>
              <a:rPr lang="en-US" sz="2000" b="0" i="0" u="none" strike="noStrike" baseline="0" dirty="0" err="1">
                <a:solidFill>
                  <a:schemeClr val="bg2"/>
                </a:solidFill>
                <a:latin typeface="ArialMT"/>
              </a:rPr>
              <a:t>GAStech</a:t>
            </a:r>
            <a:r>
              <a:rPr lang="en-US" sz="2000" b="0" i="0" u="none" strike="noStrike" baseline="0" dirty="0">
                <a:solidFill>
                  <a:schemeClr val="bg2"/>
                </a:solidFill>
                <a:latin typeface="ArialMT"/>
              </a:rPr>
              <a:t>?</a:t>
            </a:r>
          </a:p>
          <a:p>
            <a:pPr marL="342900" indent="-342900">
              <a:buFont typeface="+mj-lt"/>
              <a:buAutoNum type="arabicPeriod"/>
            </a:pPr>
            <a:r>
              <a:rPr lang="en-US" sz="2000" b="0" i="0" u="none" strike="noStrike" baseline="0" dirty="0">
                <a:solidFill>
                  <a:schemeClr val="bg2"/>
                </a:solidFill>
                <a:latin typeface="ArialMT"/>
              </a:rPr>
              <a:t>Describe the events of January 20–21, 2014. What is the timeline of events?</a:t>
            </a:r>
          </a:p>
          <a:p>
            <a:pPr marL="342900" indent="-342900">
              <a:buFont typeface="+mj-lt"/>
              <a:buAutoNum type="arabicPeriod"/>
            </a:pPr>
            <a:r>
              <a:rPr lang="en-US" sz="2000" b="0" i="0" u="none" strike="noStrike" baseline="0" dirty="0">
                <a:solidFill>
                  <a:schemeClr val="bg2"/>
                </a:solidFill>
                <a:latin typeface="ArialMT"/>
              </a:rPr>
              <a:t>Provide at least two possible explanations why the </a:t>
            </a:r>
            <a:r>
              <a:rPr lang="en-US" sz="2000" b="0" i="0" u="none" strike="noStrike" baseline="0" dirty="0" err="1">
                <a:solidFill>
                  <a:schemeClr val="bg2"/>
                </a:solidFill>
                <a:latin typeface="ArialMT"/>
              </a:rPr>
              <a:t>GAStech</a:t>
            </a:r>
            <a:r>
              <a:rPr lang="en-US" sz="2000" b="0" i="0" u="none" strike="noStrike" baseline="0" dirty="0">
                <a:solidFill>
                  <a:schemeClr val="bg2"/>
                </a:solidFill>
                <a:latin typeface="ArialMT"/>
              </a:rPr>
              <a:t> employees may be missing. What evidence do you have to support each of these explanations?</a:t>
            </a:r>
          </a:p>
        </p:txBody>
      </p:sp>
    </p:spTree>
    <p:extLst>
      <p:ext uri="{BB962C8B-B14F-4D97-AF65-F5344CB8AC3E}">
        <p14:creationId xmlns:p14="http://schemas.microsoft.com/office/powerpoint/2010/main" val="347867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38E62E29-CCA4-46D9-A2B7-FFBB63215A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6" name="Oval 155">
              <a:extLst>
                <a:ext uri="{FF2B5EF4-FFF2-40B4-BE49-F238E27FC236}">
                  <a16:creationId xmlns:a16="http://schemas.microsoft.com/office/drawing/2014/main" id="{3F3DFA0E-3CF8-484F-AB2E-8F6398699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0A3AE79A-8350-4B57-B8C9-92360474C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0A2CFA8D-F654-4516-9486-873BAAD1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9C3CD77-D91F-400B-A95F-5AB347F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a:extLst>
                <a:ext uri="{FF2B5EF4-FFF2-40B4-BE49-F238E27FC236}">
                  <a16:creationId xmlns:a16="http://schemas.microsoft.com/office/drawing/2014/main" id="{A5FA3032-F836-4A83-871C-76E9F1EFA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F4971C26-6BC8-4712-823C-A538AA761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62">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166">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68" name="Straight Connector 167">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50" name="Graphic 147" descr="Fingerprint outline">
            <a:extLst>
              <a:ext uri="{FF2B5EF4-FFF2-40B4-BE49-F238E27FC236}">
                <a16:creationId xmlns:a16="http://schemas.microsoft.com/office/drawing/2014/main" id="{62845755-7613-CC3D-BAC2-C475BFAA2A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121386" y="29548"/>
            <a:ext cx="6013845" cy="6013845"/>
          </a:xfrm>
          <a:prstGeom prst="rect">
            <a:avLst/>
          </a:prstGeom>
        </p:spPr>
      </p:pic>
      <p:sp>
        <p:nvSpPr>
          <p:cNvPr id="2" name="Title 1">
            <a:extLst>
              <a:ext uri="{FF2B5EF4-FFF2-40B4-BE49-F238E27FC236}">
                <a16:creationId xmlns:a16="http://schemas.microsoft.com/office/drawing/2014/main" id="{53D966A7-EA2A-AA2C-F0D6-CB20631531A0}"/>
              </a:ext>
            </a:extLst>
          </p:cNvPr>
          <p:cNvSpPr>
            <a:spLocks noGrp="1"/>
          </p:cNvSpPr>
          <p:nvPr>
            <p:ph type="title"/>
          </p:nvPr>
        </p:nvSpPr>
        <p:spPr>
          <a:xfrm>
            <a:off x="2436875" y="630935"/>
            <a:ext cx="7315200" cy="1476153"/>
          </a:xfrm>
          <a:noFill/>
        </p:spPr>
        <p:txBody>
          <a:bodyPr anchor="b">
            <a:normAutofit/>
          </a:bodyPr>
          <a:lstStyle/>
          <a:p>
            <a:pPr algn="ctr"/>
            <a:r>
              <a:rPr lang="en-US" sz="4800" dirty="0">
                <a:solidFill>
                  <a:schemeClr val="accent1">
                    <a:lumMod val="60000"/>
                    <a:lumOff val="40000"/>
                  </a:schemeClr>
                </a:solidFill>
              </a:rPr>
              <a:t>Methods</a:t>
            </a:r>
          </a:p>
        </p:txBody>
      </p:sp>
      <p:grpSp>
        <p:nvGrpSpPr>
          <p:cNvPr id="173" name="Group 172">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74" name="Straight Connector 173">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52" name="Content Placeholder 2">
            <a:extLst>
              <a:ext uri="{FF2B5EF4-FFF2-40B4-BE49-F238E27FC236}">
                <a16:creationId xmlns:a16="http://schemas.microsoft.com/office/drawing/2014/main" id="{6E7B79A1-6D9F-76AD-51E4-401FA681D0DE}"/>
              </a:ext>
            </a:extLst>
          </p:cNvPr>
          <p:cNvSpPr>
            <a:spLocks noGrp="1"/>
          </p:cNvSpPr>
          <p:nvPr>
            <p:ph idx="1"/>
          </p:nvPr>
        </p:nvSpPr>
        <p:spPr>
          <a:xfrm>
            <a:off x="1205991" y="2591485"/>
            <a:ext cx="10267950" cy="3838913"/>
          </a:xfrm>
          <a:noFill/>
        </p:spPr>
        <p:txBody>
          <a:bodyPr anchor="t">
            <a:noAutofit/>
          </a:bodyPr>
          <a:lstStyle/>
          <a:p>
            <a:r>
              <a:rPr lang="en-US" sz="2200" dirty="0">
                <a:solidFill>
                  <a:schemeClr val="bg1"/>
                </a:solidFill>
              </a:rPr>
              <a:t>Given that the project centers around recreation of events, we adopted an approach with a high focus on narrative.</a:t>
            </a:r>
          </a:p>
          <a:p>
            <a:r>
              <a:rPr lang="en-US" sz="2200" dirty="0">
                <a:solidFill>
                  <a:schemeClr val="bg1"/>
                </a:solidFill>
              </a:rPr>
              <a:t>Analysis relied on cleaning and restructuring data, then digging into connections and patterns thereby exposed to fill in the gaps in our understanding and create new avenues for investigation.</a:t>
            </a:r>
          </a:p>
          <a:p>
            <a:r>
              <a:rPr lang="en-US" sz="2200" dirty="0">
                <a:solidFill>
                  <a:schemeClr val="bg1"/>
                </a:solidFill>
              </a:rPr>
              <a:t>Iteratively applying this allowed us to recreate the events and provide the answers and recommendations found in this report.</a:t>
            </a:r>
          </a:p>
          <a:p>
            <a:r>
              <a:rPr lang="en-US" sz="2200" dirty="0">
                <a:solidFill>
                  <a:schemeClr val="bg1"/>
                </a:solidFill>
              </a:rPr>
              <a:t>Tools: Python with NLTK, Neo4j, Tableau</a:t>
            </a:r>
          </a:p>
        </p:txBody>
      </p:sp>
    </p:spTree>
    <p:extLst>
      <p:ext uri="{BB962C8B-B14F-4D97-AF65-F5344CB8AC3E}">
        <p14:creationId xmlns:p14="http://schemas.microsoft.com/office/powerpoint/2010/main" val="21172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1044">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9" name="Group 1048">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50" name="Oval 1049">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Oval 1052">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Oval 1053">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Oval 1054">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7" name="Rectangle 1056">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9" name="Group 1058">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60" name="Straight Connector 1059">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65" name="Rectangle 1064">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7" name="Group 1066">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68" name="Straight Connector 1067">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6" name="Picture 2" descr="It's Always Sunny in Philadelphia&quot; Sweet Dee Has a Heart ...">
            <a:extLst>
              <a:ext uri="{FF2B5EF4-FFF2-40B4-BE49-F238E27FC236}">
                <a16:creationId xmlns:a16="http://schemas.microsoft.com/office/drawing/2014/main" id="{D1A5CA1B-62BE-D642-2D4A-36289A4340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24" r="1" b="24180"/>
          <a:stretch/>
        </p:blipFill>
        <p:spPr bwMode="auto">
          <a:xfrm>
            <a:off x="811952" y="430260"/>
            <a:ext cx="10721907" cy="6050562"/>
          </a:xfrm>
          <a:prstGeom prst="rect">
            <a:avLst/>
          </a:prstGeom>
          <a:noFill/>
          <a:extLst>
            <a:ext uri="{909E8E84-426E-40DD-AFC4-6F175D3DCCD1}">
              <a14:hiddenFill xmlns:a14="http://schemas.microsoft.com/office/drawing/2010/main">
                <a:solidFill>
                  <a:srgbClr val="FFFFFF"/>
                </a:solidFill>
              </a14:hiddenFill>
            </a:ext>
          </a:extLst>
        </p:spPr>
      </p:pic>
      <p:grpSp>
        <p:nvGrpSpPr>
          <p:cNvPr id="1073" name="Group 1072">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1074" name="Straight Connector 1073">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186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D319782-1397-7123-E752-01512387774E}"/>
              </a:ext>
            </a:extLst>
          </p:cNvPr>
          <p:cNvSpPr>
            <a:spLocks noGrp="1"/>
          </p:cNvSpPr>
          <p:nvPr>
            <p:ph type="title"/>
          </p:nvPr>
        </p:nvSpPr>
        <p:spPr>
          <a:xfrm>
            <a:off x="630935" y="630936"/>
            <a:ext cx="5128601" cy="5478640"/>
          </a:xfrm>
          <a:noFill/>
        </p:spPr>
        <p:txBody>
          <a:bodyPr anchor="ctr">
            <a:normAutofit/>
          </a:bodyPr>
          <a:lstStyle/>
          <a:p>
            <a:r>
              <a:rPr lang="en-US" sz="4800" dirty="0">
                <a:solidFill>
                  <a:schemeClr val="accent1">
                    <a:lumMod val="60000"/>
                    <a:lumOff val="40000"/>
                  </a:schemeClr>
                </a:solidFill>
              </a:rPr>
              <a:t>Question 1a &amp; 1c:</a:t>
            </a:r>
            <a:br>
              <a:rPr lang="en-US" sz="4800" dirty="0">
                <a:solidFill>
                  <a:schemeClr val="accent1">
                    <a:lumMod val="60000"/>
                    <a:lumOff val="40000"/>
                  </a:schemeClr>
                </a:solidFill>
              </a:rPr>
            </a:br>
            <a:r>
              <a:rPr lang="en-US" sz="4800" dirty="0">
                <a:solidFill>
                  <a:schemeClr val="accent1">
                    <a:lumMod val="60000"/>
                    <a:lumOff val="40000"/>
                  </a:schemeClr>
                </a:solidFill>
              </a:rPr>
              <a:t>Structure of PoK</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4F4899-3DBE-8C13-9274-DC71FBFEE8B2}"/>
              </a:ext>
            </a:extLst>
          </p:cNvPr>
          <p:cNvSpPr>
            <a:spLocks noGrp="1"/>
          </p:cNvSpPr>
          <p:nvPr>
            <p:ph idx="1"/>
          </p:nvPr>
        </p:nvSpPr>
        <p:spPr>
          <a:xfrm>
            <a:off x="6041946" y="630936"/>
            <a:ext cx="4982273" cy="5478672"/>
          </a:xfrm>
          <a:noFill/>
        </p:spPr>
        <p:txBody>
          <a:bodyPr anchor="ctr">
            <a:normAutofit/>
          </a:bodyPr>
          <a:lstStyle/>
          <a:p>
            <a:r>
              <a:rPr lang="en-US" sz="1800" dirty="0">
                <a:solidFill>
                  <a:schemeClr val="bg1"/>
                </a:solidFill>
              </a:rPr>
              <a:t>From approximately 1984, GASTech engages in activities with negative results on the local environment of Abila and PoK becomes more active.</a:t>
            </a:r>
          </a:p>
          <a:p>
            <a:r>
              <a:rPr lang="en-US" sz="1800" dirty="0">
                <a:solidFill>
                  <a:schemeClr val="bg1"/>
                </a:solidFill>
              </a:rPr>
              <a:t>Under leadership of Henrick </a:t>
            </a:r>
            <a:r>
              <a:rPr lang="en-US" sz="1800" dirty="0" err="1">
                <a:solidFill>
                  <a:schemeClr val="bg1"/>
                </a:solidFill>
              </a:rPr>
              <a:t>Bodrogi</a:t>
            </a:r>
            <a:r>
              <a:rPr lang="en-US" sz="1800" dirty="0">
                <a:solidFill>
                  <a:schemeClr val="bg1"/>
                </a:solidFill>
              </a:rPr>
              <a:t> in 1997, PoK engages primarily in protest activities against GASTech for their negative environmental impact.</a:t>
            </a:r>
          </a:p>
          <a:p>
            <a:r>
              <a:rPr lang="en-US" sz="1800" dirty="0">
                <a:solidFill>
                  <a:schemeClr val="bg1"/>
                </a:solidFill>
              </a:rPr>
              <a:t>From 2001 to 2009, Elian Karl leads PoK and group activity becomes more radicalized, vandalism and violent acts during protests mark this period.</a:t>
            </a:r>
          </a:p>
          <a:p>
            <a:r>
              <a:rPr lang="en-US" sz="1800" dirty="0">
                <a:solidFill>
                  <a:schemeClr val="bg1"/>
                </a:solidFill>
              </a:rPr>
              <a:t>Elian Karl goes to jail and later dies in 2009, Silvia Marek takes leadership in approximately 2012 and general radicalization of the group increases.</a:t>
            </a:r>
          </a:p>
          <a:p>
            <a:r>
              <a:rPr lang="en-US" sz="1800" dirty="0">
                <a:solidFill>
                  <a:schemeClr val="bg1"/>
                </a:solidFill>
              </a:rPr>
              <a:t>In 2011, PoK begins engaging in drug activities to fund their operations.</a:t>
            </a:r>
          </a:p>
        </p:txBody>
      </p:sp>
    </p:spTree>
    <p:extLst>
      <p:ext uri="{BB962C8B-B14F-4D97-AF65-F5344CB8AC3E}">
        <p14:creationId xmlns:p14="http://schemas.microsoft.com/office/powerpoint/2010/main" val="188482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9E7E9C-9D78-D9AA-6A59-6A4C40BE423D}"/>
              </a:ext>
            </a:extLst>
          </p:cNvPr>
          <p:cNvSpPr>
            <a:spLocks noGrp="1"/>
          </p:cNvSpPr>
          <p:nvPr>
            <p:ph type="title"/>
          </p:nvPr>
        </p:nvSpPr>
        <p:spPr>
          <a:xfrm>
            <a:off x="630936" y="630936"/>
            <a:ext cx="4989918" cy="5478640"/>
          </a:xfrm>
          <a:noFill/>
        </p:spPr>
        <p:txBody>
          <a:bodyPr anchor="ctr">
            <a:normAutofit/>
          </a:bodyPr>
          <a:lstStyle/>
          <a:p>
            <a:r>
              <a:rPr lang="en-US" sz="4800" dirty="0">
                <a:solidFill>
                  <a:schemeClr val="accent1">
                    <a:lumMod val="60000"/>
                    <a:lumOff val="40000"/>
                  </a:schemeClr>
                </a:solidFill>
              </a:rPr>
              <a:t>Question 1b: </a:t>
            </a:r>
            <a:br>
              <a:rPr lang="en-US" sz="4800" dirty="0">
                <a:solidFill>
                  <a:schemeClr val="accent1">
                    <a:lumMod val="60000"/>
                    <a:lumOff val="40000"/>
                  </a:schemeClr>
                </a:solidFill>
              </a:rPr>
            </a:br>
            <a:r>
              <a:rPr lang="en-US" sz="4800" dirty="0">
                <a:solidFill>
                  <a:schemeClr val="accent1">
                    <a:lumMod val="60000"/>
                    <a:lumOff val="40000"/>
                  </a:schemeClr>
                </a:solidFill>
              </a:rPr>
              <a:t>PoK Extended Network </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DE304D-9863-CEF4-D7FC-AD59A47F2CB3}"/>
              </a:ext>
            </a:extLst>
          </p:cNvPr>
          <p:cNvSpPr>
            <a:spLocks noGrp="1"/>
          </p:cNvSpPr>
          <p:nvPr>
            <p:ph idx="1"/>
          </p:nvPr>
        </p:nvSpPr>
        <p:spPr>
          <a:xfrm>
            <a:off x="6041946" y="630936"/>
            <a:ext cx="4982273" cy="5478672"/>
          </a:xfrm>
          <a:noFill/>
        </p:spPr>
        <p:txBody>
          <a:bodyPr anchor="ctr">
            <a:normAutofit/>
          </a:bodyPr>
          <a:lstStyle/>
          <a:p>
            <a:r>
              <a:rPr lang="en-US" sz="1800" dirty="0">
                <a:solidFill>
                  <a:schemeClr val="bg1"/>
                </a:solidFill>
              </a:rPr>
              <a:t>Valentine </a:t>
            </a:r>
            <a:r>
              <a:rPr lang="en-US" sz="1800" dirty="0" err="1">
                <a:solidFill>
                  <a:schemeClr val="bg1"/>
                </a:solidFill>
              </a:rPr>
              <a:t>Mies</a:t>
            </a:r>
            <a:r>
              <a:rPr lang="en-US" sz="1800" dirty="0">
                <a:solidFill>
                  <a:schemeClr val="bg1"/>
                </a:solidFill>
              </a:rPr>
              <a:t> – founder of PoK with ties to current employees.</a:t>
            </a:r>
          </a:p>
          <a:p>
            <a:r>
              <a:rPr lang="en-US" sz="1800" dirty="0">
                <a:solidFill>
                  <a:schemeClr val="bg1"/>
                </a:solidFill>
              </a:rPr>
              <a:t>Carmen Osvaldo – founder of PoK with ties to current employees and local government of Abila, facilitated discussions between PoK and government officials. </a:t>
            </a:r>
          </a:p>
          <a:p>
            <a:r>
              <a:rPr lang="en-US" sz="1800" dirty="0" err="1">
                <a:solidFill>
                  <a:schemeClr val="bg1"/>
                </a:solidFill>
              </a:rPr>
              <a:t>Isia</a:t>
            </a:r>
            <a:r>
              <a:rPr lang="en-US" sz="1800" dirty="0">
                <a:solidFill>
                  <a:schemeClr val="bg1"/>
                </a:solidFill>
              </a:rPr>
              <a:t> Vann, an active member of PoK, infiltrates GASTech in 2007 as a perimeter control officer. From this date, </a:t>
            </a:r>
            <a:r>
              <a:rPr lang="en-US" sz="1800" dirty="0" err="1">
                <a:solidFill>
                  <a:schemeClr val="bg1"/>
                </a:solidFill>
              </a:rPr>
              <a:t>Isia</a:t>
            </a:r>
            <a:r>
              <a:rPr lang="en-US" sz="1800" dirty="0">
                <a:solidFill>
                  <a:schemeClr val="bg1"/>
                </a:solidFill>
              </a:rPr>
              <a:t> begins hiring individuals with ties </a:t>
            </a:r>
          </a:p>
        </p:txBody>
      </p:sp>
    </p:spTree>
    <p:extLst>
      <p:ext uri="{BB962C8B-B14F-4D97-AF65-F5344CB8AC3E}">
        <p14:creationId xmlns:p14="http://schemas.microsoft.com/office/powerpoint/2010/main" val="252894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9E7E9C-9D78-D9AA-6A59-6A4C40BE423D}"/>
              </a:ext>
            </a:extLst>
          </p:cNvPr>
          <p:cNvSpPr>
            <a:spLocks noGrp="1"/>
          </p:cNvSpPr>
          <p:nvPr>
            <p:ph type="title"/>
          </p:nvPr>
        </p:nvSpPr>
        <p:spPr>
          <a:xfrm>
            <a:off x="560490" y="383682"/>
            <a:ext cx="11067971" cy="1567064"/>
          </a:xfrm>
          <a:noFill/>
        </p:spPr>
        <p:txBody>
          <a:bodyPr anchor="ctr">
            <a:normAutofit/>
          </a:bodyPr>
          <a:lstStyle/>
          <a:p>
            <a:r>
              <a:rPr lang="en-US" sz="4800" dirty="0">
                <a:solidFill>
                  <a:schemeClr val="accent1">
                    <a:lumMod val="60000"/>
                    <a:lumOff val="40000"/>
                  </a:schemeClr>
                </a:solidFill>
              </a:rPr>
              <a:t>Question 1b: </a:t>
            </a:r>
            <a:br>
              <a:rPr lang="en-US" sz="4800" dirty="0">
                <a:solidFill>
                  <a:schemeClr val="accent1">
                    <a:lumMod val="60000"/>
                    <a:lumOff val="40000"/>
                  </a:schemeClr>
                </a:solidFill>
              </a:rPr>
            </a:br>
            <a:r>
              <a:rPr lang="en-US" sz="4800" dirty="0">
                <a:solidFill>
                  <a:schemeClr val="accent1">
                    <a:lumMod val="60000"/>
                    <a:lumOff val="40000"/>
                  </a:schemeClr>
                </a:solidFill>
              </a:rPr>
              <a:t>PoK Extended Network </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CE49F33-50CD-D4FC-5030-4EE28ABF7E79}"/>
              </a:ext>
            </a:extLst>
          </p:cNvPr>
          <p:cNvPicPr>
            <a:picLocks noChangeAspect="1"/>
          </p:cNvPicPr>
          <p:nvPr/>
        </p:nvPicPr>
        <p:blipFill>
          <a:blip r:embed="rId3"/>
          <a:stretch>
            <a:fillRect/>
          </a:stretch>
        </p:blipFill>
        <p:spPr>
          <a:xfrm>
            <a:off x="1316240" y="2258529"/>
            <a:ext cx="9295082" cy="3766693"/>
          </a:xfrm>
          <a:prstGeom prst="rect">
            <a:avLst/>
          </a:prstGeom>
        </p:spPr>
      </p:pic>
    </p:spTree>
    <p:extLst>
      <p:ext uri="{BB962C8B-B14F-4D97-AF65-F5344CB8AC3E}">
        <p14:creationId xmlns:p14="http://schemas.microsoft.com/office/powerpoint/2010/main" val="67823437"/>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1759</Words>
  <Application>Microsoft Office PowerPoint</Application>
  <PresentationFormat>Widescreen</PresentationFormat>
  <Paragraphs>156</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ArialMT</vt:lpstr>
      <vt:lpstr>Calibri</vt:lpstr>
      <vt:lpstr>Trebuchet MS</vt:lpstr>
      <vt:lpstr>Office Theme</vt:lpstr>
      <vt:lpstr>Kronos Kidnapping Incident</vt:lpstr>
      <vt:lpstr>Scenario Introduction</vt:lpstr>
      <vt:lpstr>Data Sources</vt:lpstr>
      <vt:lpstr>Goals</vt:lpstr>
      <vt:lpstr>Methods</vt:lpstr>
      <vt:lpstr>PowerPoint Presentation</vt:lpstr>
      <vt:lpstr>Question 1a &amp; 1c: Structure of PoK</vt:lpstr>
      <vt:lpstr>Question 1b:  PoK Extended Network </vt:lpstr>
      <vt:lpstr>Question 1b:  PoK Extended Network </vt:lpstr>
      <vt:lpstr>Graph Database</vt:lpstr>
      <vt:lpstr>PowerPoint Presentation</vt:lpstr>
      <vt:lpstr>Question 1d: PoK/GasTech Employees</vt:lpstr>
      <vt:lpstr>Question 2: Jan 20-21st Event Timeline</vt:lpstr>
      <vt:lpstr>Question 2: Jan 20-21st Event Timeline</vt:lpstr>
      <vt:lpstr>Question 2: Jan 20-21st Event Timeline</vt:lpstr>
      <vt:lpstr>Question 3: Scenario Hypothesis I</vt:lpstr>
      <vt:lpstr>Question 3: Scenario Hypothesis II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Kronos Kidnapping Incident</dc:title>
  <dc:creator>Andy Tyler</dc:creator>
  <cp:lastModifiedBy>Duncan Ferguson</cp:lastModifiedBy>
  <cp:revision>21</cp:revision>
  <dcterms:created xsi:type="dcterms:W3CDTF">2023-02-24T18:51:07Z</dcterms:created>
  <dcterms:modified xsi:type="dcterms:W3CDTF">2023-03-09T04:49:30Z</dcterms:modified>
</cp:coreProperties>
</file>