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9" r:id="rId2"/>
    <p:sldId id="2146848317" r:id="rId3"/>
    <p:sldId id="2146848393" r:id="rId4"/>
    <p:sldId id="2146848395" r:id="rId5"/>
    <p:sldId id="2146848391" r:id="rId6"/>
    <p:sldId id="2146848396" r:id="rId7"/>
    <p:sldId id="21468483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1968" userDrawn="1">
          <p15:clr>
            <a:srgbClr val="A4A3A4"/>
          </p15:clr>
        </p15:guide>
        <p15:guide id="4" pos="372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EB"/>
    <a:srgbClr val="FFFFFF"/>
    <a:srgbClr val="E3F3D1"/>
    <a:srgbClr val="FFDDDD"/>
    <a:srgbClr val="FF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5" autoAdjust="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>
        <p:guide pos="3840"/>
        <p:guide pos="240"/>
        <p:guide pos="1968"/>
        <p:guide pos="37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56721178845884E-2"/>
          <c:y val="4.0003619511457589E-2"/>
          <c:w val="0.96857856466568504"/>
          <c:h val="0.7821317547987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3276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1412353032534268E-3"/>
                  <c:y val="0.1985433757213249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7D-4034-8C98-51E45ED126C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BentonSans Regular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8886626310627535E-2"/>
                      <c:h val="4.76043072186345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B7D-4034-8C98-51E45ED126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BentonSans Regular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SoloModel</c:v>
                </c:pt>
                <c:pt idx="1">
                  <c:v>Two Model Approach</c:v>
                </c:pt>
                <c:pt idx="2">
                  <c:v>Class Transformation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2.9E-5</c:v>
                </c:pt>
                <c:pt idx="1">
                  <c:v>1.5E-5</c:v>
                </c:pt>
                <c:pt idx="2">
                  <c:v>5.8E-5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C-4984-897C-D5F774F12E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9301080"/>
        <c:axId val="769298784"/>
      </c:barChart>
      <c:catAx>
        <c:axId val="76930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BentonSans Regular" panose="02000503000000020004" pitchFamily="2" charset="0"/>
                <a:ea typeface="+mn-ea"/>
                <a:cs typeface="+mn-cs"/>
              </a:defRPr>
            </a:pPr>
            <a:endParaRPr lang="en-US"/>
          </a:p>
        </c:txPr>
        <c:crossAx val="769298784"/>
        <c:crosses val="autoZero"/>
        <c:auto val="1"/>
        <c:lblAlgn val="ctr"/>
        <c:lblOffset val="100"/>
        <c:noMultiLvlLbl val="0"/>
      </c:catAx>
      <c:valAx>
        <c:axId val="76929878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7693010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accent3"/>
                </a:solidFill>
                <a:latin typeface="BentonSans Regular" panose="02000503000000020004" pitchFamily="2" charset="0"/>
              </a:rPr>
              <a:t>Incremental</a:t>
            </a:r>
            <a:r>
              <a:rPr lang="en-US" sz="1600" b="1" baseline="0" dirty="0">
                <a:solidFill>
                  <a:schemeClr val="accent3"/>
                </a:solidFill>
                <a:latin typeface="BentonSans Regular" panose="02000503000000020004" pitchFamily="2" charset="0"/>
              </a:rPr>
              <a:t> Activation Rate*</a:t>
            </a:r>
            <a:endParaRPr lang="en-US" sz="1600" b="1" dirty="0">
              <a:solidFill>
                <a:schemeClr val="accent3"/>
              </a:solidFill>
              <a:latin typeface="BentonSans Regular" panose="02000503000000020004" pitchFamily="2" charset="0"/>
            </a:endParaRPr>
          </a:p>
        </c:rich>
      </c:tx>
      <c:layout>
        <c:manualLayout>
          <c:xMode val="edge"/>
          <c:yMode val="edge"/>
          <c:x val="0.24372527768653238"/>
          <c:y val="3.229651079008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3F3D1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3"/>
                    </a:solidFill>
                    <a:latin typeface="BentonSans Regular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High (15%)</c:v>
                </c:pt>
                <c:pt idx="1">
                  <c:v>Med (15%)</c:v>
                </c:pt>
                <c:pt idx="2">
                  <c:v>Low (15%)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7.7999999999999999E-5</c:v>
                </c:pt>
                <c:pt idx="1">
                  <c:v>5.3000000000000001E-5</c:v>
                </c:pt>
                <c:pt idx="2">
                  <c:v>3.8E-6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C-482E-87A0-8ADFBA2F0A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0819424"/>
        <c:axId val="2060819840"/>
      </c:barChart>
      <c:catAx>
        <c:axId val="206081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3"/>
                </a:solidFill>
                <a:latin typeface="BentonSans Regular" panose="02000503000000020004" pitchFamily="2" charset="0"/>
                <a:ea typeface="+mn-ea"/>
                <a:cs typeface="+mn-cs"/>
              </a:defRPr>
            </a:pPr>
            <a:endParaRPr lang="en-US"/>
          </a:p>
        </c:txPr>
        <c:crossAx val="2060819840"/>
        <c:crosses val="autoZero"/>
        <c:auto val="1"/>
        <c:lblAlgn val="ctr"/>
        <c:lblOffset val="100"/>
        <c:noMultiLvlLbl val="0"/>
      </c:catAx>
      <c:valAx>
        <c:axId val="206081984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6081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D545-1C23-4B7A-B55B-E1A642C3687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251C-464F-420D-9CCF-60A7F971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6200" y="8834808"/>
            <a:ext cx="2971800" cy="4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874" tIns="47936" rIns="95874" bIns="47936" anchor="b"/>
          <a:lstStyle/>
          <a:p>
            <a:pPr marL="0" marR="0" lvl="0" indent="0" algn="r" defTabSz="959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07556-21B3-485A-8090-64824B56B46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59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4177"/>
            <a:ext cx="5029200" cy="4183380"/>
          </a:xfrm>
          <a:noFill/>
        </p:spPr>
        <p:txBody>
          <a:bodyPr lIns="95874" tIns="47936" rIns="95874" bIns="47936"/>
          <a:lstStyle/>
          <a:p>
            <a:endParaRPr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2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26680"/>
            <a:ext cx="8678333" cy="3316288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37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26680"/>
            <a:ext cx="8678333" cy="3316288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03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9"/>
            <a:ext cx="12192000" cy="3418115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3418117"/>
            <a:ext cx="12192000" cy="3439884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87726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812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629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767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9393" y="6034888"/>
            <a:ext cx="1052269" cy="301273"/>
          </a:xfrm>
        </p:spPr>
        <p:txBody>
          <a:bodyPr/>
          <a:lstStyle/>
          <a:p>
            <a:fld id="{A5E8319B-9A66-4AD0-9B3A-8CA936DA00F1}" type="slidenum">
              <a:rPr lang="en-US" smtClean="0">
                <a:solidFill>
                  <a:srgbClr val="006AD2"/>
                </a:solidFill>
              </a:rPr>
              <a:pPr/>
              <a:t>‹#›</a:t>
            </a:fld>
            <a:endParaRPr lang="en-US">
              <a:solidFill>
                <a:srgbClr val="006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549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16995" y="529887"/>
            <a:ext cx="10972800" cy="9967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6995" y="1526687"/>
            <a:ext cx="10972800" cy="488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75656" y="6392696"/>
            <a:ext cx="1052269" cy="30127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 Regular" charset="0"/>
                <a:ea typeface="Guardian Egyp Regular" charset="0"/>
                <a:cs typeface="Guardian Egyp Regular" charset="0"/>
              </a:defRPr>
            </a:lvl1pPr>
          </a:lstStyle>
          <a:p>
            <a:pPr defTabSz="342900">
              <a:defRPr/>
            </a:pPr>
            <a:fld id="{920384AA-0A71-E644-AEED-65CD2253F2C8}" type="slidenum">
              <a:rPr lang="en-US" b="0" smtClean="0">
                <a:solidFill>
                  <a:srgbClr val="006AD2"/>
                </a:solidFill>
              </a:rPr>
              <a:pPr defTabSz="342900">
                <a:defRPr/>
              </a:pPr>
              <a:t>‹#›</a:t>
            </a:fld>
            <a:endParaRPr lang="en-US" b="0">
              <a:solidFill>
                <a:srgbClr val="006AD2"/>
              </a:solidFill>
            </a:endParaRPr>
          </a:p>
        </p:txBody>
      </p:sp>
      <p:pic>
        <p:nvPicPr>
          <p:cNvPr id="7" name="Picture 6" descr="Creditandfraudrisk_logo-RGB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39" y="6419330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/>
  <p:hf hdr="0"/>
  <p:txStyles>
    <p:titleStyle>
      <a:lvl1pPr algn="l" defTabSz="457178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78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54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32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09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83" indent="-342883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02" indent="-288911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293" indent="-228588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45" indent="-225414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lift-modeling.com/en/latest/user_guide/models/revert_label.html#referen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irrlix1994/Retail_her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cs typeface="Arial" pitchFamily="34" charset="0"/>
              </a:rPr>
              <a:t>The American Express Campus Super Bowl 2023</a:t>
            </a:r>
            <a:endParaRPr sz="4000" b="1" dirty="0">
              <a:cs typeface="Arial" pitchFamily="34" charset="0"/>
            </a:endParaRPr>
          </a:p>
        </p:txBody>
      </p:sp>
      <p:sp>
        <p:nvSpPr>
          <p:cNvPr id="13315" name="Rectangle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b="1" dirty="0">
                <a:latin typeface="BentonSans Regular" panose="02000503000000020004" pitchFamily="2" charset="0"/>
              </a:rPr>
              <a:t>Aman Kumar Tak</a:t>
            </a:r>
          </a:p>
          <a:p>
            <a:pPr eaLnBrk="1" hangingPunct="1"/>
            <a:r>
              <a:rPr lang="en-US" sz="2400" b="1" dirty="0">
                <a:latin typeface="BentonSans Regular" panose="02000503000000020004" pitchFamily="2" charset="0"/>
              </a:rPr>
              <a:t>Sunil Malviya</a:t>
            </a:r>
          </a:p>
          <a:p>
            <a:pPr eaLnBrk="1" hangingPunct="1"/>
            <a:r>
              <a:rPr lang="en-US" sz="2400" b="1">
                <a:latin typeface="BentonSans Regular" panose="02000503000000020004" pitchFamily="2" charset="0"/>
              </a:rPr>
              <a:t>Tirth</a:t>
            </a:r>
            <a:endParaRPr lang="en-US" sz="2400" b="1" dirty="0">
              <a:latin typeface="BentonSans Regular" panose="02000503000000020004" pitchFamily="2" charset="0"/>
            </a:endParaRPr>
          </a:p>
          <a:p>
            <a:pPr eaLnBrk="1" hangingPunct="1"/>
            <a:endParaRPr lang="en-US" sz="2400" dirty="0">
              <a:latin typeface="BentonSans Regular" panose="02000503000000020004" pitchFamily="2" charset="0"/>
            </a:endParaRPr>
          </a:p>
          <a:p>
            <a:pPr eaLnBrk="1" hangingPunct="1"/>
            <a:r>
              <a:rPr lang="en-US" dirty="0">
                <a:latin typeface="BentonSans Regular" panose="02000503000000020004" pitchFamily="2" charset="0"/>
              </a:rPr>
              <a:t>IIT Roorkee</a:t>
            </a:r>
          </a:p>
          <a:p>
            <a:pPr eaLnBrk="1" hangingPunct="1"/>
            <a:endParaRPr lang="en-US" dirty="0">
              <a:latin typeface="BentonSans Regular" panose="02000503000000020004" pitchFamily="2" charset="0"/>
            </a:endParaRPr>
          </a:p>
          <a:p>
            <a:pPr eaLnBrk="1" hangingPunct="1"/>
            <a:r>
              <a:rPr lang="en-IN" b="0" i="0" dirty="0">
                <a:solidFill>
                  <a:srgbClr val="1C4980"/>
                </a:solidFill>
                <a:effectLst/>
                <a:latin typeface="Inter"/>
              </a:rPr>
              <a:t>Team : 717145-UV510DJ8</a:t>
            </a:r>
            <a:endParaRPr lang="en-US" dirty="0">
              <a:latin typeface="BentonSans Regular" panose="02000503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337B-F9A5-475F-A55A-ABE8476D7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75656" y="6392696"/>
            <a:ext cx="1052269" cy="301273"/>
          </a:xfr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5F799-322A-465C-AFA3-5E0A5C2EAD7A}"/>
              </a:ext>
            </a:extLst>
          </p:cNvPr>
          <p:cNvSpPr txBox="1"/>
          <p:nvPr/>
        </p:nvSpPr>
        <p:spPr>
          <a:xfrm>
            <a:off x="3164077" y="1788018"/>
            <a:ext cx="55449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Top 10 Incremental Activation Rate*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6F9D84E-1DFB-4E1A-A95E-67210DFDA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299346"/>
              </p:ext>
            </p:extLst>
          </p:nvPr>
        </p:nvGraphicFramePr>
        <p:xfrm>
          <a:off x="1369907" y="2372793"/>
          <a:ext cx="8892019" cy="349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C1AE1CEC-9DB5-667D-1FDF-4FF1B4C12879}"/>
              </a:ext>
            </a:extLst>
          </p:cNvPr>
          <p:cNvSpPr txBox="1">
            <a:spLocks/>
          </p:cNvSpPr>
          <p:nvPr/>
        </p:nvSpPr>
        <p:spPr bwMode="white">
          <a:xfrm>
            <a:off x="427864" y="252003"/>
            <a:ext cx="10972800" cy="9967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78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defRPr sz="2900" b="0" i="0" kern="1200" cap="none" baseline="0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  <a:lvl2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78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54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32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09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654D2-031F-15EA-6761-4AB54DE1B92B}"/>
              </a:ext>
            </a:extLst>
          </p:cNvPr>
          <p:cNvSpPr/>
          <p:nvPr/>
        </p:nvSpPr>
        <p:spPr>
          <a:xfrm>
            <a:off x="115410" y="6525087"/>
            <a:ext cx="9836458" cy="1688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*Output from the evaluation code provided to participants, on the out of sample/validation data that they created from the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16336008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0" y="2068165"/>
            <a:ext cx="11606175" cy="5182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Class Transformation Technique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Model Technique/Algorithm Details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17BE-6A23-444B-AFD9-2164A9EB1DA5}"/>
              </a:ext>
            </a:extLst>
          </p:cNvPr>
          <p:cNvSpPr txBox="1"/>
          <p:nvPr/>
        </p:nvSpPr>
        <p:spPr>
          <a:xfrm>
            <a:off x="278167" y="925404"/>
            <a:ext cx="12043782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 </a:t>
            </a:r>
            <a:r>
              <a:rPr lang="en-US" sz="2000" dirty="0">
                <a:latin typeface="BentonSans Regular" panose="02000503000000020004" pitchFamily="2" charset="0"/>
              </a:rPr>
              <a:t>Same model was used in Round 1 and Round 2 evaluation  </a:t>
            </a:r>
            <a:endParaRPr lang="en-US" sz="20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394907" y="3395672"/>
            <a:ext cx="9806866" cy="253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latin typeface="BentonSans Regular" panose="02000503000000020004" pitchFamily="2" charset="0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BentonSans Regular" panose="02000503000000020004" pitchFamily="2" charset="0"/>
              </a:rPr>
              <a:t>Dependent variable Z = Y*W + (1-Y)*(1-W)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BentonSans Regular" panose="02000503000000020004" pitchFamily="2" charset="0"/>
              </a:rPr>
              <a:t>Y : activation,  W: treatment/</a:t>
            </a:r>
            <a:r>
              <a:rPr lang="en-US" sz="2000" dirty="0" err="1">
                <a:latin typeface="BentonSans Regular" panose="02000503000000020004" pitchFamily="2" charset="0"/>
              </a:rPr>
              <a:t>ind_recommended</a:t>
            </a:r>
            <a:endParaRPr lang="en-US" sz="2000" dirty="0">
              <a:latin typeface="BentonSans Regular" panose="02000503000000020004" pitchFamily="2" charset="0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BentonSans Regular" panose="02000503000000020004" pitchFamily="2" charset="0"/>
              </a:rPr>
              <a:t>A Classification model is trained considering activation, treatment/</a:t>
            </a:r>
            <a:r>
              <a:rPr lang="en-US" sz="2000" dirty="0" err="1">
                <a:latin typeface="BentonSans Regular" panose="02000503000000020004" pitchFamily="2" charset="0"/>
              </a:rPr>
              <a:t>ind_recommended</a:t>
            </a:r>
            <a:r>
              <a:rPr lang="en-US" sz="2000" dirty="0">
                <a:latin typeface="BentonSans Regular" panose="02000503000000020004" pitchFamily="2" charset="0"/>
              </a:rPr>
              <a:t> and other independent predictors as independent variable and target as Z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BentonSans Regular" panose="02000503000000020004" pitchFamily="2" charset="0"/>
              </a:rPr>
              <a:t>Uplift = 2*P(Z=1)-1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631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307658" y="481508"/>
            <a:ext cx="11606175" cy="5182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Class Transformation Technique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17BE-6A23-444B-AFD9-2164A9EB1DA5}"/>
              </a:ext>
            </a:extLst>
          </p:cNvPr>
          <p:cNvSpPr txBox="1"/>
          <p:nvPr/>
        </p:nvSpPr>
        <p:spPr>
          <a:xfrm>
            <a:off x="307658" y="1237123"/>
            <a:ext cx="12043782" cy="3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</a:t>
            </a:r>
            <a:endParaRPr lang="en-US" sz="15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307658" y="1807992"/>
            <a:ext cx="9806866" cy="231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latin typeface="BentonSans Regular" panose="02000503000000020004" pitchFamily="2" charset="0"/>
            </a:endParaRPr>
          </a:p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latin typeface="BentonSans Regular" panose="02000503000000020004" pitchFamily="2" charset="0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BentonSans Regular" panose="02000503000000020004" pitchFamily="2" charset="0"/>
              </a:rPr>
              <a:t>References</a:t>
            </a:r>
            <a:r>
              <a:rPr lang="en-US" sz="1500" dirty="0">
                <a:latin typeface="BentonSans Regular" panose="02000503000000020004" pitchFamily="2" charset="0"/>
              </a:rPr>
              <a:t> : </a:t>
            </a:r>
            <a:r>
              <a:rPr lang="en-IN" sz="1600" dirty="0">
                <a:hlinkClick r:id="rId3"/>
              </a:rPr>
              <a:t>Class Transformation — scikit-uplift 0.5.1 documentation (uplift-modeling.com)</a:t>
            </a:r>
            <a:endParaRPr lang="en-IN" sz="1600" dirty="0"/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latin typeface="BentonSans Regular" panose="02000503000000020004" pitchFamily="2" charset="0"/>
              </a:rPr>
              <a:t>Instances where the approach beats Single or Two model approaches </a:t>
            </a:r>
            <a:r>
              <a:rPr lang="en-IN" sz="1600" dirty="0">
                <a:latin typeface="BentonSans Regular" panose="02000503000000020004" pitchFamily="2" charset="0"/>
              </a:rPr>
              <a:t>: </a:t>
            </a:r>
            <a:r>
              <a:rPr lang="en-IN" sz="1600" dirty="0">
                <a:hlinkClick r:id="rId4"/>
              </a:rPr>
              <a:t>GitHub - kirrlix1994/</a:t>
            </a:r>
            <a:r>
              <a:rPr lang="en-IN" sz="1600" dirty="0" err="1">
                <a:hlinkClick r:id="rId4"/>
              </a:rPr>
              <a:t>Retail_hero</a:t>
            </a:r>
            <a:r>
              <a:rPr lang="en-IN" sz="1600" dirty="0">
                <a:hlinkClick r:id="rId4"/>
              </a:rPr>
              <a:t>: </a:t>
            </a:r>
            <a:r>
              <a:rPr lang="en-IN" sz="1600" dirty="0" err="1">
                <a:hlinkClick r:id="rId4"/>
              </a:rPr>
              <a:t>Reatail</a:t>
            </a:r>
            <a:r>
              <a:rPr lang="en-IN" sz="1600" dirty="0">
                <a:hlinkClick r:id="rId4"/>
              </a:rPr>
              <a:t>-hero X5 contest</a:t>
            </a:r>
            <a:r>
              <a:rPr lang="en-US" sz="1500" dirty="0">
                <a:latin typeface="BentonSans Regular" panose="02000503000000020004" pitchFamily="2" charset="0"/>
              </a:rPr>
              <a:t> 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0241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394907" y="1422336"/>
            <a:ext cx="5227407" cy="3989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Top 10 Features in the Final Solution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Feature Engineering &amp;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43FEDF-9675-9B71-1C02-9202074B8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32118"/>
              </p:ext>
            </p:extLst>
          </p:nvPr>
        </p:nvGraphicFramePr>
        <p:xfrm>
          <a:off x="676830" y="2540000"/>
          <a:ext cx="5204477" cy="3699515"/>
        </p:xfrm>
        <a:graphic>
          <a:graphicData uri="http://schemas.openxmlformats.org/drawingml/2006/table">
            <a:tbl>
              <a:tblPr/>
              <a:tblGrid>
                <a:gridCol w="679843">
                  <a:extLst>
                    <a:ext uri="{9D8B030D-6E8A-4147-A177-3AD203B41FA5}">
                      <a16:colId xmlns:a16="http://schemas.microsoft.com/office/drawing/2014/main" val="3711637131"/>
                    </a:ext>
                  </a:extLst>
                </a:gridCol>
                <a:gridCol w="3751750">
                  <a:extLst>
                    <a:ext uri="{9D8B030D-6E8A-4147-A177-3AD203B41FA5}">
                      <a16:colId xmlns:a16="http://schemas.microsoft.com/office/drawing/2014/main" val="2256764472"/>
                    </a:ext>
                  </a:extLst>
                </a:gridCol>
                <a:gridCol w="772884">
                  <a:extLst>
                    <a:ext uri="{9D8B030D-6E8A-4147-A177-3AD203B41FA5}">
                      <a16:colId xmlns:a16="http://schemas.microsoft.com/office/drawing/2014/main" val="1572885370"/>
                    </a:ext>
                  </a:extLst>
                </a:gridCol>
              </a:tblGrid>
              <a:tr h="45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Feature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Imp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17756"/>
                  </a:ext>
                </a:extLst>
              </a:tr>
              <a:tr h="458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customer_digital_activity_02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4.3988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263992"/>
                  </a:ext>
                </a:extLst>
              </a:tr>
              <a:tr h="458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customer_merchant_03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3.9830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548354"/>
                  </a:ext>
                </a:extLst>
              </a:tr>
              <a:tr h="458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Distance_05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3.1911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57227"/>
                  </a:ext>
                </a:extLst>
              </a:tr>
              <a:tr h="458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Customer_spend_04</a:t>
                      </a:r>
                    </a:p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3.1890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670392"/>
                  </a:ext>
                </a:extLst>
              </a:tr>
              <a:tr h="458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Customer_spend_01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2.6373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84368"/>
                  </a:ext>
                </a:extLst>
              </a:tr>
              <a:tr h="458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76E"/>
                          </a:solidFill>
                          <a:effectLst/>
                          <a:uLnTx/>
                          <a:uFillTx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Customer_profile_04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2.5268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50160"/>
                  </a:ext>
                </a:extLst>
              </a:tr>
              <a:tr h="458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Merchant_profile_02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2.4492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94769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CDB83E-0799-3C9C-BE67-F55854C941D2}"/>
              </a:ext>
            </a:extLst>
          </p:cNvPr>
          <p:cNvCxnSpPr>
            <a:cxnSpLocks/>
          </p:cNvCxnSpPr>
          <p:nvPr/>
        </p:nvCxnSpPr>
        <p:spPr>
          <a:xfrm>
            <a:off x="10991496" y="6010182"/>
            <a:ext cx="0" cy="0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3A4106-E6E4-A731-1CEC-49C38B5DA69F}"/>
              </a:ext>
            </a:extLst>
          </p:cNvPr>
          <p:cNvSpPr/>
          <p:nvPr/>
        </p:nvSpPr>
        <p:spPr>
          <a:xfrm>
            <a:off x="157393" y="6373037"/>
            <a:ext cx="9836458" cy="1688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*Recommended Activation Rate – Not-recommended Activation Rate for each Feature Bucket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AC02CBA-B1D8-C9DC-7188-4D407940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00161"/>
              </p:ext>
            </p:extLst>
          </p:nvPr>
        </p:nvGraphicFramePr>
        <p:xfrm>
          <a:off x="6155075" y="2550165"/>
          <a:ext cx="5212632" cy="3689350"/>
        </p:xfrm>
        <a:graphic>
          <a:graphicData uri="http://schemas.openxmlformats.org/drawingml/2006/table">
            <a:tbl>
              <a:tblPr/>
              <a:tblGrid>
                <a:gridCol w="679843">
                  <a:extLst>
                    <a:ext uri="{9D8B030D-6E8A-4147-A177-3AD203B41FA5}">
                      <a16:colId xmlns:a16="http://schemas.microsoft.com/office/drawing/2014/main" val="3711637131"/>
                    </a:ext>
                  </a:extLst>
                </a:gridCol>
                <a:gridCol w="3751750">
                  <a:extLst>
                    <a:ext uri="{9D8B030D-6E8A-4147-A177-3AD203B41FA5}">
                      <a16:colId xmlns:a16="http://schemas.microsoft.com/office/drawing/2014/main" val="2256764472"/>
                    </a:ext>
                  </a:extLst>
                </a:gridCol>
                <a:gridCol w="781039">
                  <a:extLst>
                    <a:ext uri="{9D8B030D-6E8A-4147-A177-3AD203B41FA5}">
                      <a16:colId xmlns:a16="http://schemas.microsoft.com/office/drawing/2014/main" val="1572885370"/>
                    </a:ext>
                  </a:extLst>
                </a:gridCol>
              </a:tblGrid>
              <a:tr h="500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Feature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 Regular" panose="02000503000000020004" pitchFamily="2" charset="0"/>
                        </a:rPr>
                        <a:t>Imp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17756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Customer_profile_03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2.3759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263992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Customer_profile_01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2.2923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548354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  <a:ea typeface="+mn-ea"/>
                          <a:cs typeface="+mn-cs"/>
                        </a:rPr>
                        <a:t>Customer_digital_activity_01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3"/>
                          </a:solidFill>
                          <a:effectLst/>
                          <a:latin typeface="BentonSans Regular" panose="02000503000000020004" pitchFamily="2" charset="0"/>
                        </a:rPr>
                        <a:t>2.2467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670392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84368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50160"/>
                  </a:ext>
                </a:extLst>
              </a:tr>
              <a:tr h="65485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BentonSans Regular" panose="02000503000000020004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94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6045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Feature Engineering &amp; Selection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E0FC7A-021E-FCD8-A9A8-8B1A0870C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85605"/>
              </p:ext>
            </p:extLst>
          </p:nvPr>
        </p:nvGraphicFramePr>
        <p:xfrm>
          <a:off x="2311900" y="2539901"/>
          <a:ext cx="5204476" cy="292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9CCA18-3E07-BFB0-53D2-C8A93E4C892D}"/>
              </a:ext>
            </a:extLst>
          </p:cNvPr>
          <p:cNvSpPr/>
          <p:nvPr/>
        </p:nvSpPr>
        <p:spPr>
          <a:xfrm>
            <a:off x="2191393" y="1163968"/>
            <a:ext cx="5324983" cy="47412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Some good Feature Trends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3A4106-E6E4-A731-1CEC-49C38B5DA69F}"/>
              </a:ext>
            </a:extLst>
          </p:cNvPr>
          <p:cNvSpPr/>
          <p:nvPr/>
        </p:nvSpPr>
        <p:spPr>
          <a:xfrm>
            <a:off x="157393" y="6373037"/>
            <a:ext cx="9836458" cy="1688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*Recommended Activation Rate – Not-recommended Activation Rate for each Feature Bucket</a:t>
            </a:r>
          </a:p>
        </p:txBody>
      </p:sp>
    </p:spTree>
    <p:extLst>
      <p:ext uri="{BB962C8B-B14F-4D97-AF65-F5344CB8AC3E}">
        <p14:creationId xmlns:p14="http://schemas.microsoft.com/office/powerpoint/2010/main" val="24118615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337B-F9A5-475F-A55A-ABE8476D7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75656" y="6392696"/>
            <a:ext cx="1052269" cy="301273"/>
          </a:xfr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70E78B-9EA2-4921-BC20-91BF52FAE052}"/>
              </a:ext>
            </a:extLst>
          </p:cNvPr>
          <p:cNvSpPr txBox="1"/>
          <p:nvPr/>
        </p:nvSpPr>
        <p:spPr>
          <a:xfrm>
            <a:off x="1416932" y="1982494"/>
            <a:ext cx="3430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ML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1A5E1-23BE-D9E9-DFEC-188AEA72BFC9}"/>
              </a:ext>
            </a:extLst>
          </p:cNvPr>
          <p:cNvSpPr txBox="1"/>
          <p:nvPr/>
        </p:nvSpPr>
        <p:spPr>
          <a:xfrm>
            <a:off x="4643177" y="1594788"/>
            <a:ext cx="6603198" cy="1439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Tuning the model parameters on the basis of objective function on a dataset having similar customer merchant composition. That dataset should be obtained using proper down sampling.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BentonSans Regular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04A55-7A28-C649-5854-5A086877FBEB}"/>
              </a:ext>
            </a:extLst>
          </p:cNvPr>
          <p:cNvSpPr txBox="1"/>
          <p:nvPr/>
        </p:nvSpPr>
        <p:spPr>
          <a:xfrm>
            <a:off x="577159" y="3792517"/>
            <a:ext cx="393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D4C22-FB86-679A-ACFF-F6895D25E8B2}"/>
              </a:ext>
            </a:extLst>
          </p:cNvPr>
          <p:cNvSpPr txBox="1"/>
          <p:nvPr/>
        </p:nvSpPr>
        <p:spPr>
          <a:xfrm>
            <a:off x="4643177" y="3923005"/>
            <a:ext cx="6603198" cy="698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</a:rPr>
              <a:t>construct new features with proper interpretation. </a:t>
            </a:r>
            <a:endParaRPr lang="en-US" sz="1600" b="0" i="0" dirty="0">
              <a:solidFill>
                <a:schemeClr val="bg2"/>
              </a:solidFill>
              <a:latin typeface="BentonSans Regula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</a:rPr>
              <a:t>2.   Using the given categorical feature appropriately.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BB4D3A-8182-C0C2-0F60-C1A9AA21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25" y="266532"/>
            <a:ext cx="10972800" cy="400111"/>
          </a:xfrm>
        </p:spPr>
        <p:txBody>
          <a:bodyPr/>
          <a:lstStyle/>
          <a:p>
            <a:r>
              <a:rPr lang="en-US" dirty="0"/>
              <a:t>More Potential to Improve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8DFD7-9BC7-16E5-C357-9AECE8CDC816}"/>
              </a:ext>
            </a:extLst>
          </p:cNvPr>
          <p:cNvSpPr/>
          <p:nvPr/>
        </p:nvSpPr>
        <p:spPr>
          <a:xfrm>
            <a:off x="445025" y="1340916"/>
            <a:ext cx="10972800" cy="1940511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70F31-C70C-A925-464F-0E8FD37D2350}"/>
              </a:ext>
            </a:extLst>
          </p:cNvPr>
          <p:cNvSpPr/>
          <p:nvPr/>
        </p:nvSpPr>
        <p:spPr>
          <a:xfrm>
            <a:off x="445025" y="3576572"/>
            <a:ext cx="10972800" cy="209270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047B2-2152-DA78-D47D-CCF56F31AFC5}"/>
              </a:ext>
            </a:extLst>
          </p:cNvPr>
          <p:cNvSpPr/>
          <p:nvPr/>
        </p:nvSpPr>
        <p:spPr>
          <a:xfrm>
            <a:off x="558570" y="1929687"/>
            <a:ext cx="546935" cy="535053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97B0D6-17D0-857A-4CBA-0717917A9A0E}"/>
              </a:ext>
            </a:extLst>
          </p:cNvPr>
          <p:cNvSpPr/>
          <p:nvPr/>
        </p:nvSpPr>
        <p:spPr>
          <a:xfrm>
            <a:off x="558570" y="3709855"/>
            <a:ext cx="588117" cy="565434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48820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pdate_Di_Jun_2021  -  Read-Only" id="{6BA58252-B421-EC42-83C7-B6F6620D96AB}" vid="{D11A25EE-4972-BC4B-817A-30C6DBE8D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363</Words>
  <Application>Microsoft Office PowerPoint</Application>
  <PresentationFormat>Widescreen</PresentationFormat>
  <Paragraphs>88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BentonSans Bold</vt:lpstr>
      <vt:lpstr>BentonSans Light</vt:lpstr>
      <vt:lpstr>BentonSans Regular</vt:lpstr>
      <vt:lpstr>Calibri</vt:lpstr>
      <vt:lpstr>Guardian Egyp Regular</vt:lpstr>
      <vt:lpstr>Inter</vt:lpstr>
      <vt:lpstr>Times New Roman</vt:lpstr>
      <vt:lpstr>Wingdings</vt:lpstr>
      <vt:lpstr>Enterprise CorpID version 2</vt:lpstr>
      <vt:lpstr>The American Express Campus Super Bowl 2023</vt:lpstr>
      <vt:lpstr>PowerPoint Presentation</vt:lpstr>
      <vt:lpstr>Model Technique/Algorithm Details    </vt:lpstr>
      <vt:lpstr>PowerPoint Presentation</vt:lpstr>
      <vt:lpstr>Feature Engineering &amp; Selection</vt:lpstr>
      <vt:lpstr>Feature Engineering &amp; Selection</vt:lpstr>
      <vt:lpstr>More Potential to Improve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Me Recommender! Team RAD</dc:title>
  <dc:creator>Deepak .</dc:creator>
  <cp:lastModifiedBy>Aman Kumar</cp:lastModifiedBy>
  <cp:revision>8</cp:revision>
  <dcterms:created xsi:type="dcterms:W3CDTF">2023-06-30T04:58:55Z</dcterms:created>
  <dcterms:modified xsi:type="dcterms:W3CDTF">2023-10-05T18:15:38Z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Arun S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