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0837"/>
    <a:srgbClr val="0766FF"/>
    <a:srgbClr val="5F01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28A73-F40D-A872-52FD-0CBF86A53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34A041-1A88-C421-DBC3-A96D43B76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84048C-CCC8-D3ED-7E80-2AACD8B26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9613-3D5D-443A-BC10-FE5E1F0627EA}" type="datetimeFigureOut">
              <a:rPr lang="LID4096" smtClean="0"/>
              <a:t>11/10/2024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72D396-E834-BACB-0BF1-AA3A0834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277780-3EAD-FF15-8E87-3BEA31E4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8F99-75AC-4B9F-8E24-646F31E27E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947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92448-0512-7FE9-3124-02968834B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2B7A6F-0B35-C81B-8A37-F209AD46F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9E4769-D5A8-44E1-27FD-A9DC808AC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9613-3D5D-443A-BC10-FE5E1F0627EA}" type="datetimeFigureOut">
              <a:rPr lang="LID4096" smtClean="0"/>
              <a:t>11/10/2024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3D80DA-2147-62A2-046C-33ABF74F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09177E-5E14-E61F-18C4-ADCA19B5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8F99-75AC-4B9F-8E24-646F31E27E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3603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020B9F3-A0C0-5DF1-1337-87EEC1FF2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0E0DECB-0101-69EC-CA1F-546444D1D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F05B5D-8C8B-A7AF-8D03-995CB3D6F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9613-3D5D-443A-BC10-FE5E1F0627EA}" type="datetimeFigureOut">
              <a:rPr lang="LID4096" smtClean="0"/>
              <a:t>11/10/2024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410A73-AC1D-42C5-DB35-E5E55CBC7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CA986B-A03D-568C-36B4-B2F77C77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8F99-75AC-4B9F-8E24-646F31E27E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132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EF44C-48AE-913A-2C8D-C8DB03D4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49EECA-C0D7-1E43-1DA5-297440AFA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5715A2-9B5B-4315-FC74-910AACA3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9613-3D5D-443A-BC10-FE5E1F0627EA}" type="datetimeFigureOut">
              <a:rPr lang="LID4096" smtClean="0"/>
              <a:t>11/10/2024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6BAF9D-E46E-3FCA-CA42-B7E068CF2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F0224E-FE72-8DF7-1F97-F64B3B24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8F99-75AC-4B9F-8E24-646F31E27E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4761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731AA-0AF8-5DC4-054B-BAD5167B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0FB0F6-93CA-7DF2-6BD5-0D9797685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589798-43F8-7C57-9C6A-F097B01C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9613-3D5D-443A-BC10-FE5E1F0627EA}" type="datetimeFigureOut">
              <a:rPr lang="LID4096" smtClean="0"/>
              <a:t>11/10/2024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99FABC-7CAA-68A2-A85C-2957842B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FBB403-EE9C-49DA-990A-007D975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8F99-75AC-4B9F-8E24-646F31E27E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792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D7284-76B5-496D-5984-E2B95FB86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46EDCF-2CAB-F0A1-15BA-BFC3A81B2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A5CC92-CA89-85D8-440D-74A53DAA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C8FA19-D579-4866-205F-920E17FF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9613-3D5D-443A-BC10-FE5E1F0627EA}" type="datetimeFigureOut">
              <a:rPr lang="LID4096" smtClean="0"/>
              <a:t>11/10/2024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2CC409-1047-A582-BBA6-7A92169AC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17E494-3692-AB1C-74BB-6F65CBFE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8F99-75AC-4B9F-8E24-646F31E27E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690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538CF-D56A-93EA-9253-2EA0B6DFA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18FDD0-DAE6-5C24-9C8E-5082A94E8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F1A030-20D1-AF51-6C1B-5C3CA680D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599EF01-FFEA-FEE0-74DE-D1100B49A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5D8AD7F-EA41-717D-AC84-93E7547BE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6B52EFD-9F72-8136-13C1-62264562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9613-3D5D-443A-BC10-FE5E1F0627EA}" type="datetimeFigureOut">
              <a:rPr lang="LID4096" smtClean="0"/>
              <a:t>11/10/2024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F5FFE81-3738-90CF-F586-033BE0774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8BAE555-44C0-C22B-56F6-17F57D22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8F99-75AC-4B9F-8E24-646F31E27E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9945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D0258-24FA-E2EE-D845-DA499554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40FE010-0963-0EE0-176D-C7AFA3279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9613-3D5D-443A-BC10-FE5E1F0627EA}" type="datetimeFigureOut">
              <a:rPr lang="LID4096" smtClean="0"/>
              <a:t>11/10/2024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70266D9-92BA-835D-4693-F2C7EED8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B7480F5-8584-34BF-E26D-E8AD0248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8F99-75AC-4B9F-8E24-646F31E27E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7456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3B48DCA-57FA-2685-3E42-FBA24136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9613-3D5D-443A-BC10-FE5E1F0627EA}" type="datetimeFigureOut">
              <a:rPr lang="LID4096" smtClean="0"/>
              <a:t>11/10/2024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657C4E3-0316-C4E7-57E4-FBEC020A8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A5B707-7C4F-62FD-FB7D-89924340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8F99-75AC-4B9F-8E24-646F31E27E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0327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539D8-8322-8634-D138-C58271AB1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84A16C-CF24-AFA7-4FAB-10C9A3526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A1FBE5-FAE5-54C8-0FAC-B155C316E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F111F5-B889-53B0-9653-E7837D19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9613-3D5D-443A-BC10-FE5E1F0627EA}" type="datetimeFigureOut">
              <a:rPr lang="LID4096" smtClean="0"/>
              <a:t>11/10/2024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3F4549-1A60-8122-77F9-079FD781A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6AF2AB-1421-014A-E3B3-552F909C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8F99-75AC-4B9F-8E24-646F31E27E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5513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FDA0D9-66D9-1AC4-6040-C4D146B9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53ACE3A-D72E-223E-B86A-987ED75FB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2680E7-A00F-81CE-4993-303B4FBB5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8F8FEA-6EA9-3643-3055-C60D2DC46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9613-3D5D-443A-BC10-FE5E1F0627EA}" type="datetimeFigureOut">
              <a:rPr lang="LID4096" smtClean="0"/>
              <a:t>11/10/2024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A1AEEF-E55F-B5FE-897F-5C51DA23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37F532-2D9B-BDE0-860E-79C8A82A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8F99-75AC-4B9F-8E24-646F31E27E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534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82166-4E15-EF2E-9C53-119B75919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29A0E6-1CCA-EA0B-8A45-5088BE4B1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5EBDA6-877A-DE4F-82F1-F4AB0BF3B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E69613-3D5D-443A-BC10-FE5E1F0627EA}" type="datetimeFigureOut">
              <a:rPr lang="LID4096" smtClean="0"/>
              <a:t>11/10/2024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386D5A-74A5-F4C0-C2C1-995604C94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6A5286-647A-8FCA-4776-DC4583C79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098F99-75AC-4B9F-8E24-646F31E27E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582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6D8E5-9514-5BFB-546A-A0F95D32E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Самые большие утечки данных </a:t>
            </a:r>
            <a:endParaRPr lang="LID4096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71AE5E-77C5-10EB-3D66-F30706D6D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4930" y="4907756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sz="1600" dirty="0"/>
              <a:t>Сделал</a:t>
            </a:r>
            <a:r>
              <a:rPr lang="en-US" sz="1600" dirty="0"/>
              <a:t>:</a:t>
            </a:r>
            <a:r>
              <a:rPr lang="ru-RU" sz="1600" dirty="0"/>
              <a:t> </a:t>
            </a:r>
            <a:r>
              <a:rPr lang="en-US" sz="1600" dirty="0" err="1"/>
              <a:t>Kashymbekov</a:t>
            </a:r>
            <a:r>
              <a:rPr lang="en-US" sz="1600" dirty="0"/>
              <a:t> Aktan CS-12</a:t>
            </a:r>
          </a:p>
          <a:p>
            <a:pPr algn="r"/>
            <a:r>
              <a:rPr lang="ru-RU" sz="1600" dirty="0"/>
              <a:t>с</a:t>
            </a:r>
            <a:r>
              <a:rPr lang="en-US" sz="1600" dirty="0"/>
              <a:t> chat Open Ai</a:t>
            </a:r>
            <a:r>
              <a:rPr lang="ru-RU" sz="1600" dirty="0"/>
              <a:t> и сайтом </a:t>
            </a:r>
            <a:r>
              <a:rPr lang="en-US" sz="1600" dirty="0"/>
              <a:t>Kaspersky</a:t>
            </a:r>
            <a:endParaRPr lang="ru-RU" sz="1600" dirty="0"/>
          </a:p>
          <a:p>
            <a:pPr algn="r"/>
            <a:r>
              <a:rPr lang="ru-RU" sz="1600" dirty="0"/>
              <a:t>Проверила Бейшеналиева</a:t>
            </a:r>
            <a:r>
              <a:rPr lang="en-US" sz="1600" dirty="0"/>
              <a:t>:</a:t>
            </a:r>
            <a:r>
              <a:rPr lang="ru-RU" sz="1600" dirty="0"/>
              <a:t> А. Ж.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22817968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6C2469-5893-DB37-FBA2-434CEEDF820D}"/>
              </a:ext>
            </a:extLst>
          </p:cNvPr>
          <p:cNvSpPr txBox="1"/>
          <p:nvPr/>
        </p:nvSpPr>
        <p:spPr>
          <a:xfrm>
            <a:off x="492191" y="1228397"/>
            <a:ext cx="609755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/>
              <a:t>Финансовые и юридические последствия</a:t>
            </a:r>
            <a:r>
              <a:rPr lang="ru-RU" sz="2000" dirty="0"/>
              <a:t>: </a:t>
            </a:r>
            <a:r>
              <a:rPr lang="ru-RU" sz="2000" b="1" dirty="0" err="1">
                <a:solidFill>
                  <a:srgbClr val="B20837"/>
                </a:solidFill>
              </a:rPr>
              <a:t>Equifax</a:t>
            </a:r>
            <a:r>
              <a:rPr lang="ru-RU" sz="2000" dirty="0"/>
              <a:t> подверглась расследованию и получила значительные штрафы. В рамках урегулирования компания согласилась выплатить около </a:t>
            </a:r>
            <a:r>
              <a:rPr lang="ru-RU" sz="2000" b="1" dirty="0"/>
              <a:t>700 миллионов долларов</a:t>
            </a:r>
            <a:r>
              <a:rPr lang="ru-RU" sz="2000" dirty="0"/>
              <a:t> для компенсации пострадавшим.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/>
              <a:t>Риски для пользователей</a:t>
            </a:r>
            <a:r>
              <a:rPr lang="ru-RU" sz="2000" dirty="0"/>
              <a:t>: Украденные данные включали критическую информацию, что создало высокий риск мошенничества, кражи личных данных и других финансовых преступлений. Пострадавшим пришлось регулярно проверять свои кредитные отчеты, чтобы предотвратить мошенничество.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7114BC-38FD-0821-5FAD-791FB3213B59}"/>
              </a:ext>
            </a:extLst>
          </p:cNvPr>
          <p:cNvSpPr txBox="1"/>
          <p:nvPr/>
        </p:nvSpPr>
        <p:spPr>
          <a:xfrm>
            <a:off x="867747" y="466531"/>
            <a:ext cx="6596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Последствия утечки </a:t>
            </a:r>
            <a:r>
              <a:rPr lang="ru-RU" sz="3200" b="1" dirty="0" err="1">
                <a:solidFill>
                  <a:srgbClr val="B20837"/>
                </a:solidFill>
              </a:rPr>
              <a:t>Equifax</a:t>
            </a:r>
            <a:endParaRPr lang="LID4096" sz="2800" b="1" dirty="0">
              <a:solidFill>
                <a:srgbClr val="B20837"/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F6E2E7E-055D-D272-005A-1564596B2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009" y="752802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3796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Коты - Memepedia">
            <a:extLst>
              <a:ext uri="{FF2B5EF4-FFF2-40B4-BE49-F238E27FC236}">
                <a16:creationId xmlns:a16="http://schemas.microsoft.com/office/drawing/2014/main" id="{472A6DB8-71BC-32BE-0ED1-B14D6436E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38" y="1917193"/>
            <a:ext cx="6236615" cy="368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значок хлопка вектор PNG , хлопок, поздравление, хлопать в ладоши PNG  картинки и пнг рисунок для бесплатной загрузки">
            <a:extLst>
              <a:ext uri="{FF2B5EF4-FFF2-40B4-BE49-F238E27FC236}">
                <a16:creationId xmlns:a16="http://schemas.microsoft.com/office/drawing/2014/main" id="{E87AD54A-ED44-978A-52D0-C5CA731C5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7554">
            <a:off x="6246748" y="328116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лачко с текстом: овальное 4">
            <a:extLst>
              <a:ext uri="{FF2B5EF4-FFF2-40B4-BE49-F238E27FC236}">
                <a16:creationId xmlns:a16="http://schemas.microsoft.com/office/drawing/2014/main" id="{CCC56310-C380-5E02-E37C-56CA94379C43}"/>
              </a:ext>
            </a:extLst>
          </p:cNvPr>
          <p:cNvSpPr/>
          <p:nvPr/>
        </p:nvSpPr>
        <p:spPr>
          <a:xfrm>
            <a:off x="6153092" y="355647"/>
            <a:ext cx="4898571" cy="2397967"/>
          </a:xfrm>
          <a:prstGeom prst="wedgeEllipseCallout">
            <a:avLst>
              <a:gd name="adj1" fmla="val -46166"/>
              <a:gd name="adj2" fmla="val 4382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chemeClr val="tx1"/>
                </a:solidFill>
              </a:rPr>
              <a:t>ВСЕ</a:t>
            </a:r>
            <a:endParaRPr lang="LID4096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983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Коты - Memepedia">
            <a:extLst>
              <a:ext uri="{FF2B5EF4-FFF2-40B4-BE49-F238E27FC236}">
                <a16:creationId xmlns:a16="http://schemas.microsoft.com/office/drawing/2014/main" id="{35818B38-7741-6F6C-FB25-7AF75BA30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697" y="0"/>
            <a:ext cx="1407086" cy="105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62EE5-FB9C-5287-BB75-4BD05A1C4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85192"/>
            <a:ext cx="3932237" cy="685800"/>
          </a:xfrm>
        </p:spPr>
        <p:txBody>
          <a:bodyPr/>
          <a:lstStyle/>
          <a:p>
            <a:r>
              <a:rPr lang="ru-RU" dirty="0"/>
              <a:t>Утечка данных </a:t>
            </a:r>
            <a:r>
              <a:rPr lang="en-US" b="1" dirty="0">
                <a:solidFill>
                  <a:srgbClr val="5F01D1"/>
                </a:solidFill>
              </a:rPr>
              <a:t>Yahoo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BDF91D7-FB23-2684-A6D4-4875B98FF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6980" y="1957160"/>
            <a:ext cx="8804971" cy="4226800"/>
          </a:xfrm>
        </p:spPr>
        <p:txBody>
          <a:bodyPr>
            <a:normAutofit/>
          </a:bodyPr>
          <a:lstStyle/>
          <a:p>
            <a:r>
              <a:rPr lang="ru-RU" sz="1800" dirty="0"/>
              <a:t>Утечка данных компании </a:t>
            </a:r>
            <a:r>
              <a:rPr lang="ru-RU" sz="1800" b="1" dirty="0">
                <a:solidFill>
                  <a:srgbClr val="5F01D1"/>
                </a:solidFill>
              </a:rPr>
              <a:t>Yahoo </a:t>
            </a:r>
            <a:r>
              <a:rPr lang="ru-RU" sz="1800" dirty="0"/>
              <a:t>стала одной из крупнейших в истории кибербезопасности. Она произошла в несколько этапов и была раскрыта в 2016 году, когда компания признала, что подверглась хакерским атакам в 2013 и 2014 годах.</a:t>
            </a:r>
          </a:p>
          <a:p>
            <a:endParaRPr lang="en-US" sz="1800" dirty="0"/>
          </a:p>
          <a:p>
            <a:r>
              <a:rPr lang="ru-RU" sz="2000" b="1" i="0" dirty="0">
                <a:solidFill>
                  <a:srgbClr val="5F01D1"/>
                </a:solidFill>
                <a:effectLst/>
                <a:latin typeface="MuseoSans"/>
              </a:rPr>
              <a:t>Когда произошла утечка</a:t>
            </a:r>
            <a:r>
              <a:rPr lang="ru-RU" sz="2000" b="1" i="0" dirty="0">
                <a:effectLst/>
                <a:latin typeface="MuseoSans"/>
              </a:rPr>
              <a:t>: </a:t>
            </a:r>
            <a:r>
              <a:rPr lang="ru-RU" sz="2000" b="0" i="0" dirty="0">
                <a:effectLst/>
                <a:latin typeface="MuseoSans"/>
              </a:rPr>
              <a:t>в 2012, в 2013… А может, и в 2014 году — в </a:t>
            </a:r>
            <a:r>
              <a:rPr lang="ru-RU" sz="2000" b="1" i="0" dirty="0">
                <a:solidFill>
                  <a:srgbClr val="5F01D1"/>
                </a:solidFill>
                <a:effectLst/>
                <a:latin typeface="MuseoSans"/>
              </a:rPr>
              <a:t>Yahoo</a:t>
            </a:r>
            <a:r>
              <a:rPr lang="ru-RU" sz="2000" b="0" i="0" dirty="0">
                <a:effectLst/>
                <a:latin typeface="MuseoSans"/>
              </a:rPr>
              <a:t> не знают точной даты.</a:t>
            </a:r>
            <a:r>
              <a:rPr lang="en-US" sz="2000" b="0" i="0" dirty="0">
                <a:effectLst/>
                <a:latin typeface="MuseoSans"/>
              </a:rPr>
              <a:t> </a:t>
            </a:r>
          </a:p>
          <a:p>
            <a:endParaRPr lang="en-US" sz="2000" dirty="0">
              <a:latin typeface="MuseoSans"/>
            </a:endParaRPr>
          </a:p>
          <a:p>
            <a:r>
              <a:rPr lang="ru-RU" sz="2000" dirty="0">
                <a:latin typeface="MuseoSans"/>
              </a:rPr>
              <a:t>В итоге компании потеряла в своей стоимости около 350 млн долларов.</a:t>
            </a:r>
          </a:p>
          <a:p>
            <a:r>
              <a:rPr lang="ru-RU" sz="2000" dirty="0">
                <a:latin typeface="MuseoSans"/>
              </a:rPr>
              <a:t>Раньше (2014 году) </a:t>
            </a:r>
            <a:r>
              <a:rPr lang="en-US" sz="2000" dirty="0">
                <a:latin typeface="MuseoSans"/>
              </a:rPr>
              <a:t>Yahoo </a:t>
            </a:r>
            <a:r>
              <a:rPr lang="ru-RU" sz="2000" dirty="0">
                <a:latin typeface="MuseoSans"/>
              </a:rPr>
              <a:t>стоила 4,8 млрд, а после 4,4 млрд </a:t>
            </a:r>
            <a:r>
              <a:rPr lang="ru-RU" sz="2000" dirty="0" err="1">
                <a:latin typeface="MuseoSans"/>
              </a:rPr>
              <a:t>тк</a:t>
            </a:r>
            <a:r>
              <a:rPr lang="ru-RU" sz="2000" dirty="0">
                <a:latin typeface="MuseoSans"/>
              </a:rPr>
              <a:t> сильно подкосило доверие </a:t>
            </a:r>
          </a:p>
        </p:txBody>
      </p:sp>
      <p:pic>
        <p:nvPicPr>
          <p:cNvPr id="1030" name="Picture 6" descr="Yahoo!: The first king of the internet | Business History">
            <a:extLst>
              <a:ext uri="{FF2B5EF4-FFF2-40B4-BE49-F238E27FC236}">
                <a16:creationId xmlns:a16="http://schemas.microsoft.com/office/drawing/2014/main" id="{99EF7547-05AD-0918-59F6-1B99ABDD3050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00" b="21700"/>
          <a:stretch>
            <a:fillRect/>
          </a:stretch>
        </p:blipFill>
        <p:spPr bwMode="auto">
          <a:xfrm>
            <a:off x="5198057" y="170187"/>
            <a:ext cx="5382857" cy="15994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tream Social Credit by gabe henrique | Listen online for free on SoundCloud">
            <a:extLst>
              <a:ext uri="{FF2B5EF4-FFF2-40B4-BE49-F238E27FC236}">
                <a16:creationId xmlns:a16="http://schemas.microsoft.com/office/drawing/2014/main" id="{C93017F4-F881-AF65-E143-4A0512777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884" y="4006039"/>
            <a:ext cx="2139924" cy="213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702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Коты - Memepedia">
            <a:extLst>
              <a:ext uri="{FF2B5EF4-FFF2-40B4-BE49-F238E27FC236}">
                <a16:creationId xmlns:a16="http://schemas.microsoft.com/office/drawing/2014/main" id="{0612BFC8-CD6A-7E74-F34F-A22835D97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303" y="275262"/>
            <a:ext cx="1407086" cy="105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668623-3B16-7435-F68F-0C5BF732A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119" y="802240"/>
            <a:ext cx="3932237" cy="671804"/>
          </a:xfrm>
        </p:spPr>
        <p:txBody>
          <a:bodyPr/>
          <a:lstStyle/>
          <a:p>
            <a:r>
              <a:rPr lang="ru-RU" b="1" dirty="0">
                <a:solidFill>
                  <a:srgbClr val="5F01D1"/>
                </a:solidFill>
              </a:rPr>
              <a:t>Атака 2013 года</a:t>
            </a:r>
            <a:endParaRPr lang="LID4096" b="1" dirty="0">
              <a:solidFill>
                <a:srgbClr val="5F01D1"/>
              </a:solidFill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005D75-3E95-5275-BD04-28540A410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6613" y="2496542"/>
            <a:ext cx="9785009" cy="3988233"/>
          </a:xfrm>
        </p:spPr>
        <p:txBody>
          <a:bodyPr>
            <a:normAutofit/>
          </a:bodyPr>
          <a:lstStyle/>
          <a:p>
            <a:r>
              <a:rPr lang="ru-RU" sz="2000" dirty="0"/>
              <a:t>Впервые </a:t>
            </a:r>
            <a:r>
              <a:rPr lang="ru-RU" sz="2000" b="1" dirty="0">
                <a:solidFill>
                  <a:srgbClr val="5F01D1"/>
                </a:solidFill>
              </a:rPr>
              <a:t>Yahoo</a:t>
            </a:r>
            <a:r>
              <a:rPr lang="ru-RU" sz="2000" dirty="0"/>
              <a:t> сообщила о взломе в сентябре 2016 года, указав, что в результате утечки данных в 2013 году были украдены данные более 3 миллиардов учетных записей. Первоначально сообщалось о компрометации только 500 миллионов аккаунтов, но затем масштабы утечки были расширены. </a:t>
            </a:r>
          </a:p>
          <a:p>
            <a:r>
              <a:rPr lang="ru-RU" sz="2000" dirty="0"/>
              <a:t>К учетным записям также относятся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имена пользователей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адреса электронной почты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телефонные номера, даты рождения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зашифрованные пароли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FF0000"/>
                </a:solidFill>
              </a:rPr>
              <a:t>но </a:t>
            </a:r>
            <a:r>
              <a:rPr lang="ru-RU" sz="2000" dirty="0"/>
              <a:t>не банковские данные и информацию о платежах</a:t>
            </a:r>
            <a:endParaRPr lang="LID4096" sz="2000" dirty="0"/>
          </a:p>
        </p:txBody>
      </p:sp>
      <p:pic>
        <p:nvPicPr>
          <p:cNvPr id="9" name="Picture 6" descr="Yahoo!: The first king of the internet | Business History">
            <a:extLst>
              <a:ext uri="{FF2B5EF4-FFF2-40B4-BE49-F238E27FC236}">
                <a16:creationId xmlns:a16="http://schemas.microsoft.com/office/drawing/2014/main" id="{07E30D5C-6F9B-A432-DB59-F68C1CBA2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00" b="21700"/>
          <a:stretch>
            <a:fillRect/>
          </a:stretch>
        </p:blipFill>
        <p:spPr bwMode="auto">
          <a:xfrm>
            <a:off x="5198057" y="170187"/>
            <a:ext cx="5382857" cy="15994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ood Social Credit by Emraldstar89 on DeviantArt">
            <a:extLst>
              <a:ext uri="{FF2B5EF4-FFF2-40B4-BE49-F238E27FC236}">
                <a16:creationId xmlns:a16="http://schemas.microsoft.com/office/drawing/2014/main" id="{430E807F-6BCA-2E4D-EFB7-EA8447105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758" y="5088319"/>
            <a:ext cx="2858545" cy="159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04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Коты - Memepedia">
            <a:extLst>
              <a:ext uri="{FF2B5EF4-FFF2-40B4-BE49-F238E27FC236}">
                <a16:creationId xmlns:a16="http://schemas.microsoft.com/office/drawing/2014/main" id="{7DBDCCAE-F068-FD97-B33D-C6DB905DC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72040" y="442956"/>
            <a:ext cx="1616669" cy="105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Yahoo!: The first king of the internet | Business History">
            <a:extLst>
              <a:ext uri="{FF2B5EF4-FFF2-40B4-BE49-F238E27FC236}">
                <a16:creationId xmlns:a16="http://schemas.microsoft.com/office/drawing/2014/main" id="{638E58AA-53A5-3107-2DDF-81486FE5A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00" b="21700"/>
          <a:stretch>
            <a:fillRect/>
          </a:stretch>
        </p:blipFill>
        <p:spPr bwMode="auto">
          <a:xfrm>
            <a:off x="5198057" y="170187"/>
            <a:ext cx="5382857" cy="15994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33E1C3-C08C-7F37-E74D-F3548CA3014A}"/>
              </a:ext>
            </a:extLst>
          </p:cNvPr>
          <p:cNvSpPr txBox="1"/>
          <p:nvPr/>
        </p:nvSpPr>
        <p:spPr>
          <a:xfrm>
            <a:off x="261257" y="384686"/>
            <a:ext cx="51980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Каким способом злоумышленники получили</a:t>
            </a:r>
            <a:r>
              <a:rPr lang="en-US" sz="2800" dirty="0"/>
              <a:t> </a:t>
            </a:r>
            <a:r>
              <a:rPr lang="ru-RU" sz="2800" dirty="0"/>
              <a:t>из </a:t>
            </a:r>
            <a:r>
              <a:rPr lang="en-US" sz="2800" b="1" dirty="0">
                <a:solidFill>
                  <a:srgbClr val="5F01D1"/>
                </a:solidFill>
              </a:rPr>
              <a:t>Yahoo</a:t>
            </a:r>
            <a:r>
              <a:rPr lang="en-US" sz="2800" dirty="0"/>
              <a:t>?</a:t>
            </a:r>
            <a:endParaRPr lang="LID4096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EA75D9-503C-1C24-C16B-0A2993644E07}"/>
              </a:ext>
            </a:extLst>
          </p:cNvPr>
          <p:cNvSpPr txBox="1"/>
          <p:nvPr/>
        </p:nvSpPr>
        <p:spPr>
          <a:xfrm>
            <a:off x="475861" y="1809239"/>
            <a:ext cx="78377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ru-RU" b="1" dirty="0">
                <a:solidFill>
                  <a:srgbClr val="5F01D1"/>
                </a:solidFill>
              </a:rPr>
              <a:t>Подмена файлов </a:t>
            </a:r>
            <a:r>
              <a:rPr lang="ru-RU" b="1" dirty="0" err="1">
                <a:solidFill>
                  <a:srgbClr val="5F01D1"/>
                </a:solidFill>
              </a:rPr>
              <a:t>cookie</a:t>
            </a:r>
            <a:r>
              <a:rPr lang="ru-RU" dirty="0"/>
              <a:t>: В ходе атаки злоумышленники создали поддельные файлы </a:t>
            </a:r>
            <a:r>
              <a:rPr lang="ru-RU" dirty="0" err="1"/>
              <a:t>cookie</a:t>
            </a:r>
            <a:r>
              <a:rPr lang="ru-RU" dirty="0"/>
              <a:t>, что позволило им получить доступ к учетным записям без необходимости ввода паролей. 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ru-RU" b="1" dirty="0" err="1">
                <a:solidFill>
                  <a:srgbClr val="5F01D1"/>
                </a:solidFill>
              </a:rPr>
              <a:t>Брутфорс</a:t>
            </a:r>
            <a:r>
              <a:rPr lang="ru-RU" b="1" dirty="0">
                <a:solidFill>
                  <a:srgbClr val="5F01D1"/>
                </a:solidFill>
              </a:rPr>
              <a:t> и слабые алгоритмы хеширования</a:t>
            </a:r>
            <a:r>
              <a:rPr lang="ru-RU" dirty="0"/>
              <a:t>: </a:t>
            </a:r>
            <a:r>
              <a:rPr lang="ru-RU" b="1" dirty="0">
                <a:solidFill>
                  <a:srgbClr val="5F01D1"/>
                </a:solidFill>
              </a:rPr>
              <a:t>Yahoo</a:t>
            </a:r>
            <a:r>
              <a:rPr lang="ru-RU" dirty="0"/>
              <a:t> использовала устаревший алгоритм хеширования </a:t>
            </a:r>
            <a:r>
              <a:rPr lang="ru-RU" b="1" dirty="0"/>
              <a:t>MD5</a:t>
            </a:r>
            <a:r>
              <a:rPr lang="ru-RU" dirty="0"/>
              <a:t> для хранения паролей, который к моменту атаки уже считался небезопасным и уязвимым для атак. Злоумышленники могли сравнительно легко взломать пароли, особенно слабые, получив доступ к дополнительной информации, такой как хешированные пароли и другая личная информация.</a:t>
            </a:r>
          </a:p>
          <a:p>
            <a:pPr>
              <a:buFont typeface="+mj-lt"/>
              <a:buAutoNum type="arabicPeriod"/>
            </a:pPr>
            <a:r>
              <a:rPr lang="ru-RU" b="1" dirty="0">
                <a:solidFill>
                  <a:srgbClr val="5F01D1"/>
                </a:solidFill>
              </a:rPr>
              <a:t>Состояние внутренней инфраструктуры</a:t>
            </a:r>
            <a:r>
              <a:rPr lang="ru-RU" dirty="0"/>
              <a:t>: Сообщалось, что за атакой стояли хакеры, предположительно связанные с государственной разведкой. Это предполагает использование более сложных методов и, возможно, инсайдерской информации о слабостях внутренней инфраструктуры </a:t>
            </a:r>
            <a:r>
              <a:rPr lang="ru-RU" b="1" dirty="0">
                <a:solidFill>
                  <a:srgbClr val="5F01D1"/>
                </a:solidFill>
              </a:rPr>
              <a:t>Yahoo</a:t>
            </a:r>
            <a:r>
              <a:rPr lang="ru-RU" dirty="0"/>
              <a:t>. Хакеры могли целенаправленно искать уязвимости в системе безопасности компании для получения долгосрочного доступа к данным.</a:t>
            </a:r>
          </a:p>
        </p:txBody>
      </p:sp>
      <p:sp>
        <p:nvSpPr>
          <p:cNvPr id="6" name="Облачко с текстом: овальное 5">
            <a:extLst>
              <a:ext uri="{FF2B5EF4-FFF2-40B4-BE49-F238E27FC236}">
                <a16:creationId xmlns:a16="http://schemas.microsoft.com/office/drawing/2014/main" id="{3CF16E02-5EBE-08F8-926D-8056F3ACB942}"/>
              </a:ext>
            </a:extLst>
          </p:cNvPr>
          <p:cNvSpPr/>
          <p:nvPr/>
        </p:nvSpPr>
        <p:spPr>
          <a:xfrm flipH="1">
            <a:off x="9227976" y="0"/>
            <a:ext cx="1507918" cy="672025"/>
          </a:xfrm>
          <a:prstGeom prst="wedgeEllipseCallout">
            <a:avLst>
              <a:gd name="adj1" fmla="val -45914"/>
              <a:gd name="adj2" fmla="val 527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/>
              <a:t>Кавабанга</a:t>
            </a:r>
            <a:r>
              <a:rPr lang="en-US" dirty="0"/>
              <a:t>🍕</a:t>
            </a:r>
            <a:endParaRPr lang="LID4096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3F86414-589A-15D9-9F74-DAD4B6F95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365" y="2061514"/>
            <a:ext cx="4029269" cy="402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46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F3DB7B-CA3C-DD2F-D38C-BED803CC1BAA}"/>
              </a:ext>
            </a:extLst>
          </p:cNvPr>
          <p:cNvSpPr txBox="1"/>
          <p:nvPr/>
        </p:nvSpPr>
        <p:spPr>
          <a:xfrm>
            <a:off x="783770" y="643813"/>
            <a:ext cx="4767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Утечка данных </a:t>
            </a:r>
            <a:r>
              <a:rPr lang="ru-RU" sz="2800" b="1" dirty="0">
                <a:solidFill>
                  <a:srgbClr val="0766FF"/>
                </a:solidFill>
              </a:rPr>
              <a:t>Facebook</a:t>
            </a:r>
            <a:r>
              <a:rPr lang="ru-RU" sz="2800" dirty="0"/>
              <a:t> в 2019 году</a:t>
            </a:r>
            <a:endParaRPr lang="LID4096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C6EF00-E72E-6A96-52C1-C6818B8C06AB}"/>
              </a:ext>
            </a:extLst>
          </p:cNvPr>
          <p:cNvSpPr txBox="1"/>
          <p:nvPr/>
        </p:nvSpPr>
        <p:spPr>
          <a:xfrm>
            <a:off x="592493" y="1804699"/>
            <a:ext cx="99184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Утечка данных </a:t>
            </a:r>
            <a:r>
              <a:rPr lang="ru-RU" b="1" dirty="0">
                <a:solidFill>
                  <a:srgbClr val="0766FF"/>
                </a:solidFill>
              </a:rPr>
              <a:t>Facebook</a:t>
            </a:r>
            <a:r>
              <a:rPr lang="ru-RU" dirty="0"/>
              <a:t> в 2019 году стала одной из крупнейших и вызвала серьёзные вопросы о безопасности и конфиденциальности информации пользователей. В апреле 2019 года обнаружили, что данные более </a:t>
            </a:r>
            <a:r>
              <a:rPr lang="ru-RU" b="1" dirty="0"/>
              <a:t>530 миллионов пользователей</a:t>
            </a:r>
            <a:r>
              <a:rPr lang="ru-RU" dirty="0"/>
              <a:t> </a:t>
            </a:r>
            <a:r>
              <a:rPr lang="ru-RU" b="1" dirty="0">
                <a:solidFill>
                  <a:srgbClr val="0766FF"/>
                </a:solidFill>
              </a:rPr>
              <a:t>Facebook</a:t>
            </a:r>
            <a:r>
              <a:rPr lang="ru-RU" dirty="0"/>
              <a:t> из различных стран были открыто доступны в интернете. </a:t>
            </a:r>
          </a:p>
          <a:p>
            <a:endParaRPr lang="ru-RU" dirty="0"/>
          </a:p>
          <a:p>
            <a:r>
              <a:rPr lang="ru-RU" dirty="0"/>
              <a:t>Эта информация содержала: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Номера телефонов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имена, даты рождения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биографические данные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адреса электронной почты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Местоположения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b="1" dirty="0"/>
              <a:t>Масштаб утечки</a:t>
            </a:r>
            <a:r>
              <a:rPr lang="ru-RU" dirty="0"/>
              <a:t> — утечка затронула пользователей из более чем 100 стран. Например, в США были затронуты данные более 30 миллионов пользователей, а в Великобритании — около 11 миллионов.</a:t>
            </a:r>
            <a:endParaRPr lang="LID4096" dirty="0"/>
          </a:p>
        </p:txBody>
      </p:sp>
      <p:pic>
        <p:nvPicPr>
          <p:cNvPr id="5124" name="Picture 4" descr="Фотография коты Смешные галстуком оригинальные сидя Животные Белый">
            <a:extLst>
              <a:ext uri="{FF2B5EF4-FFF2-40B4-BE49-F238E27FC236}">
                <a16:creationId xmlns:a16="http://schemas.microsoft.com/office/drawing/2014/main" id="{651C0B4B-842A-1FC9-2958-C42CE8501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970" y="3533569"/>
            <a:ext cx="1892883" cy="166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лачко с текстом: овальное 4">
            <a:extLst>
              <a:ext uri="{FF2B5EF4-FFF2-40B4-BE49-F238E27FC236}">
                <a16:creationId xmlns:a16="http://schemas.microsoft.com/office/drawing/2014/main" id="{83AE301B-43A0-8319-3EFB-A933DC8F73CB}"/>
              </a:ext>
            </a:extLst>
          </p:cNvPr>
          <p:cNvSpPr/>
          <p:nvPr/>
        </p:nvSpPr>
        <p:spPr>
          <a:xfrm>
            <a:off x="6415411" y="2862565"/>
            <a:ext cx="3424335" cy="923731"/>
          </a:xfrm>
          <a:prstGeom prst="wedgeEllipseCallout">
            <a:avLst>
              <a:gd name="adj1" fmla="val -43449"/>
              <a:gd name="adj2" fmla="val 584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Это не я, у меня лапки</a:t>
            </a:r>
            <a:endParaRPr lang="LID4096" dirty="0">
              <a:solidFill>
                <a:schemeClr val="tx1"/>
              </a:solidFill>
            </a:endParaRPr>
          </a:p>
        </p:txBody>
      </p:sp>
      <p:pic>
        <p:nvPicPr>
          <p:cNvPr id="6" name="Picture 2" descr="Facebook Logo, symbol, meaning, history, PNG, brand">
            <a:extLst>
              <a:ext uri="{FF2B5EF4-FFF2-40B4-BE49-F238E27FC236}">
                <a16:creationId xmlns:a16="http://schemas.microsoft.com/office/drawing/2014/main" id="{78AD387F-A8B7-1764-B9BD-829C7EE973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87" b="16832"/>
          <a:stretch/>
        </p:blipFill>
        <p:spPr bwMode="auto">
          <a:xfrm>
            <a:off x="7889574" y="442430"/>
            <a:ext cx="3913650" cy="1362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384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cebook Logo, symbol, meaning, history, PNG, brand">
            <a:extLst>
              <a:ext uri="{FF2B5EF4-FFF2-40B4-BE49-F238E27FC236}">
                <a16:creationId xmlns:a16="http://schemas.microsoft.com/office/drawing/2014/main" id="{75E0EA2A-FA26-6E74-43CC-A9CF7AD2BE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87" b="16832"/>
          <a:stretch/>
        </p:blipFill>
        <p:spPr bwMode="auto">
          <a:xfrm>
            <a:off x="7889574" y="442430"/>
            <a:ext cx="3913650" cy="1362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BAF89D-C49F-3DC9-8D9F-C26C0BAE371A}"/>
              </a:ext>
            </a:extLst>
          </p:cNvPr>
          <p:cNvSpPr txBox="1"/>
          <p:nvPr/>
        </p:nvSpPr>
        <p:spPr>
          <a:xfrm>
            <a:off x="376334" y="442430"/>
            <a:ext cx="5473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Почему произошла утечка в </a:t>
            </a:r>
            <a:r>
              <a:rPr lang="en-US" sz="4000" b="1" dirty="0">
                <a:solidFill>
                  <a:srgbClr val="0766FF"/>
                </a:solidFill>
              </a:rPr>
              <a:t>Facebook</a:t>
            </a:r>
            <a:r>
              <a:rPr lang="en-US" sz="4000" dirty="0"/>
              <a:t>?</a:t>
            </a:r>
            <a:endParaRPr lang="LID4096" sz="4000" dirty="0"/>
          </a:p>
        </p:txBody>
      </p:sp>
      <p:pic>
        <p:nvPicPr>
          <p:cNvPr id="6148" name="Picture 4" descr="потому что понабирают всяких Meme - Потому что понабирают всяких - Discover  &amp; Share GIFs">
            <a:extLst>
              <a:ext uri="{FF2B5EF4-FFF2-40B4-BE49-F238E27FC236}">
                <a16:creationId xmlns:a16="http://schemas.microsoft.com/office/drawing/2014/main" id="{7BD53A3E-0AF1-F0CA-63B1-33BE3218D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1" y="2717152"/>
            <a:ext cx="4652865" cy="2616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3E5940-3AC3-1BD5-CAC6-852EF379D418}"/>
              </a:ext>
            </a:extLst>
          </p:cNvPr>
          <p:cNvSpPr txBox="1"/>
          <p:nvPr/>
        </p:nvSpPr>
        <p:spPr>
          <a:xfrm>
            <a:off x="376334" y="2437233"/>
            <a:ext cx="62608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Причиной утечки стали уязвимости в API </a:t>
            </a: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rgbClr val="0766FF"/>
                </a:solidFill>
                <a:effectLst/>
                <a:latin typeface="Arial" panose="020B0604020202020204" pitchFamily="34" charset="0"/>
              </a:rPr>
              <a:t>Facebook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Эти уязвимости позволяли сторонним приложениям собирать данные о пользователях через общедоступную информацию.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LID4096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Большая часть этих данных была собрана ещё до 2018 года, когда </a:t>
            </a: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rgbClr val="0766FF"/>
                </a:solidFill>
                <a:effectLst/>
                <a:latin typeface="Arial" panose="020B0604020202020204" pitchFamily="34" charset="0"/>
              </a:rPr>
              <a:t>Facebook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ограничил доступ к своей платформе для разработчиков сторонних приложений. Однако собранная информация осталась у злоумышленников и была выложена в интернет. 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54098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55B7DE-B59E-8B08-C8B3-D7234C715D15}"/>
              </a:ext>
            </a:extLst>
          </p:cNvPr>
          <p:cNvSpPr txBox="1"/>
          <p:nvPr/>
        </p:nvSpPr>
        <p:spPr>
          <a:xfrm>
            <a:off x="796219" y="2288103"/>
            <a:ext cx="5669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rgbClr val="B20837"/>
                </a:solidFill>
              </a:rPr>
              <a:t>Equifax</a:t>
            </a:r>
            <a:r>
              <a:rPr lang="ru-RU" dirty="0"/>
              <a:t> — это американское кредитное бюро и одна из трёх крупнейших компаний в США, специализирующихся на сборе, хранении и анализе кредитной информации.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C4A9FC-20CA-EAA8-0F6E-45E161BF7F09}"/>
              </a:ext>
            </a:extLst>
          </p:cNvPr>
          <p:cNvSpPr txBox="1"/>
          <p:nvPr/>
        </p:nvSpPr>
        <p:spPr>
          <a:xfrm>
            <a:off x="836648" y="599021"/>
            <a:ext cx="5467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Утечка данных </a:t>
            </a:r>
            <a:r>
              <a:rPr lang="ru-RU" sz="4000" b="1" dirty="0" err="1">
                <a:solidFill>
                  <a:srgbClr val="B20837"/>
                </a:solidFill>
              </a:rPr>
              <a:t>Equifax</a:t>
            </a:r>
            <a:r>
              <a:rPr lang="ru-RU" sz="4000" dirty="0"/>
              <a:t> </a:t>
            </a:r>
            <a:endParaRPr lang="LID4096" sz="4000" dirty="0"/>
          </a:p>
        </p:txBody>
      </p:sp>
      <p:pic>
        <p:nvPicPr>
          <p:cNvPr id="7170" name="Picture 2" descr="Что означает взлом Equifax для вашего малого бизнеса? - Цифровой маркетплейс">
            <a:extLst>
              <a:ext uri="{FF2B5EF4-FFF2-40B4-BE49-F238E27FC236}">
                <a16:creationId xmlns:a16="http://schemas.microsoft.com/office/drawing/2014/main" id="{91B46847-19F0-9D00-84A1-694D934B4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445" y="351392"/>
            <a:ext cx="4211172" cy="1197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A4AD1E-3870-B990-F12D-40FB93DF420A}"/>
              </a:ext>
            </a:extLst>
          </p:cNvPr>
          <p:cNvSpPr txBox="1"/>
          <p:nvPr/>
        </p:nvSpPr>
        <p:spPr>
          <a:xfrm>
            <a:off x="796219" y="3810695"/>
            <a:ext cx="58813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Утечка данных в </a:t>
            </a:r>
            <a:r>
              <a:rPr lang="ru-RU" b="1" dirty="0" err="1">
                <a:solidFill>
                  <a:srgbClr val="B20837"/>
                </a:solidFill>
              </a:rPr>
              <a:t>Equifax</a:t>
            </a:r>
            <a:r>
              <a:rPr lang="ru-RU" dirty="0"/>
              <a:t>, обнаруженная в 2017 году, стала одной из крупнейших и самых серьёзных утечек персональной информации. </a:t>
            </a:r>
            <a:r>
              <a:rPr lang="ru-RU" b="1" dirty="0" err="1">
                <a:solidFill>
                  <a:srgbClr val="B20837"/>
                </a:solidFill>
              </a:rPr>
              <a:t>Equifax</a:t>
            </a:r>
            <a:r>
              <a:rPr lang="ru-RU" dirty="0"/>
              <a:t> — одна из крупнейших кредитных бюро в США, и утечка затронула данные более </a:t>
            </a:r>
            <a:r>
              <a:rPr lang="ru-RU" b="1" dirty="0"/>
              <a:t>147 миллионов человек</a:t>
            </a:r>
            <a:r>
              <a:rPr lang="ru-RU" dirty="0"/>
              <a:t>. Это вызвало широкий общественный резонанс и привлекло внимание правительственных органов и экспертов по безопасности.</a:t>
            </a:r>
          </a:p>
          <a:p>
            <a:endParaRPr lang="ru-RU" dirty="0"/>
          </a:p>
          <a:p>
            <a:endParaRPr lang="LID4096" dirty="0"/>
          </a:p>
        </p:txBody>
      </p:sp>
      <p:pic>
        <p:nvPicPr>
          <p:cNvPr id="7174" name="Picture 6" descr="Equifax: the Log4Shell lesson we failed to learn | SC Media">
            <a:extLst>
              <a:ext uri="{FF2B5EF4-FFF2-40B4-BE49-F238E27FC236}">
                <a16:creationId xmlns:a16="http://schemas.microsoft.com/office/drawing/2014/main" id="{67198271-A8FF-1FBD-C948-A02C8C100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943" y="3109267"/>
            <a:ext cx="4770538" cy="28623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A2FEB-0B0E-5B76-E254-93FE8FC6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было украдено в </a:t>
            </a:r>
            <a:r>
              <a:rPr lang="ru-RU" sz="4400" b="1" dirty="0" err="1">
                <a:solidFill>
                  <a:srgbClr val="B20837"/>
                </a:solidFill>
              </a:rPr>
              <a:t>Equifax</a:t>
            </a:r>
            <a:r>
              <a:rPr lang="ru-RU" sz="4400" b="1" dirty="0">
                <a:solidFill>
                  <a:srgbClr val="B20837"/>
                </a:solidFill>
              </a:rPr>
              <a:t> </a:t>
            </a:r>
            <a:r>
              <a:rPr lang="ru-RU" dirty="0"/>
              <a:t>:</a:t>
            </a:r>
            <a:br>
              <a:rPr lang="ru-RU" dirty="0"/>
            </a:b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FC85F6-F299-5575-DFCE-B729CCC05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1257" y="1825625"/>
            <a:ext cx="7053943" cy="4351338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Персональная информация, такая как имена, даты рождения, адреса, номера телефонов, номера социального страхования (</a:t>
            </a:r>
            <a:r>
              <a:rPr lang="ru-RU" dirty="0">
                <a:solidFill>
                  <a:srgbClr val="FF0000"/>
                </a:solidFill>
              </a:rPr>
              <a:t>SSN</a:t>
            </a:r>
            <a:r>
              <a:rPr lang="ru-RU" dirty="0"/>
              <a:t>) и, в некоторых случаях, номера водительских удостоверений.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Финансовая информация, в том числе данные о кредитной истории и кредитные баллы, которые </a:t>
            </a:r>
            <a:r>
              <a:rPr lang="ru-RU" b="1" dirty="0" err="1">
                <a:solidFill>
                  <a:srgbClr val="B20837"/>
                </a:solidFill>
              </a:rPr>
              <a:t>Equifax</a:t>
            </a:r>
            <a:r>
              <a:rPr lang="ru-RU" dirty="0"/>
              <a:t> собирала в качестве кредитного агентства.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Информация о кредитных картах для около 209 тысяч человек.</a:t>
            </a:r>
          </a:p>
          <a:p>
            <a:endParaRPr lang="LID4096" dirty="0"/>
          </a:p>
        </p:txBody>
      </p:sp>
      <p:pic>
        <p:nvPicPr>
          <p:cNvPr id="7172" name="Picture 4" descr="это ужас это просто ужас, Мем Кот который видел ужасные вещи - Рисовач .Ру">
            <a:extLst>
              <a:ext uri="{FF2B5EF4-FFF2-40B4-BE49-F238E27FC236}">
                <a16:creationId xmlns:a16="http://schemas.microsoft.com/office/drawing/2014/main" id="{EC4BE6EF-D4FA-257C-0B43-439572606F0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81" y="1690688"/>
            <a:ext cx="37412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125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4D99E1-85B5-AD4A-92DF-F12F232DD07E}"/>
              </a:ext>
            </a:extLst>
          </p:cNvPr>
          <p:cNvSpPr txBox="1"/>
          <p:nvPr/>
        </p:nvSpPr>
        <p:spPr>
          <a:xfrm>
            <a:off x="5924939" y="531845"/>
            <a:ext cx="5458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Как произошла утечка</a:t>
            </a:r>
            <a:r>
              <a:rPr lang="ru-RU" sz="3200" dirty="0"/>
              <a:t>:</a:t>
            </a:r>
            <a:endParaRPr lang="LID4096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F3DF3-EDC5-B8B4-B7DD-B6BF6971EF31}"/>
              </a:ext>
            </a:extLst>
          </p:cNvPr>
          <p:cNvSpPr txBox="1"/>
          <p:nvPr/>
        </p:nvSpPr>
        <p:spPr>
          <a:xfrm>
            <a:off x="5542384" y="1959428"/>
            <a:ext cx="60462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Причиной утечки стала уязвимость в серверном программном обеспечении Apache Struts, которое использовалось </a:t>
            </a:r>
            <a:r>
              <a:rPr kumimoji="0" lang="LID4096" altLang="LID4096" sz="2400" b="1" i="0" u="none" strike="noStrike" cap="none" normalizeH="0" baseline="0" dirty="0">
                <a:ln>
                  <a:noFill/>
                </a:ln>
                <a:solidFill>
                  <a:srgbClr val="B20837"/>
                </a:solidFill>
                <a:effectLst/>
                <a:latin typeface="Arial" panose="020B0604020202020204" pitchFamily="34" charset="0"/>
              </a:rPr>
              <a:t>Equifax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Хотя компания была предупреждена о необходимости обновления ПО, оно не было своевременно установлено, что позволило злоумышленникам получить доступ к данным.</a:t>
            </a:r>
          </a:p>
        </p:txBody>
      </p:sp>
      <p:pic>
        <p:nvPicPr>
          <p:cNvPr id="9219" name="Picture 3" descr="Создать мем «черно белая маска, скрытое маской лицо» онлайн">
            <a:extLst>
              <a:ext uri="{FF2B5EF4-FFF2-40B4-BE49-F238E27FC236}">
                <a16:creationId xmlns:a16="http://schemas.microsoft.com/office/drawing/2014/main" id="{9DCE4523-5AF3-AA22-F95D-F4D0D8CFA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26" y="2238375"/>
            <a:ext cx="397173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8694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761</Words>
  <Application>Microsoft Office PowerPoint</Application>
  <PresentationFormat>Широкоэкранный</PresentationFormat>
  <Paragraphs>56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MuseoSans</vt:lpstr>
      <vt:lpstr>Тема Office</vt:lpstr>
      <vt:lpstr>Самые большие утечки данных </vt:lpstr>
      <vt:lpstr>Утечка данных Yahoo </vt:lpstr>
      <vt:lpstr>Атака 2013 года</vt:lpstr>
      <vt:lpstr>Презентация PowerPoint</vt:lpstr>
      <vt:lpstr>Презентация PowerPoint</vt:lpstr>
      <vt:lpstr>Презентация PowerPoint</vt:lpstr>
      <vt:lpstr>Презентация PowerPoint</vt:lpstr>
      <vt:lpstr>Что было украдено в Equifax : 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Aktan Kachymbekov</dc:creator>
  <cp:lastModifiedBy>Aktan Kachymbekov</cp:lastModifiedBy>
  <cp:revision>1</cp:revision>
  <dcterms:created xsi:type="dcterms:W3CDTF">2024-11-10T15:10:46Z</dcterms:created>
  <dcterms:modified xsi:type="dcterms:W3CDTF">2024-11-10T16:47:22Z</dcterms:modified>
</cp:coreProperties>
</file>