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Tomorrow" panose="020B0604020202020204" charset="0"/>
      <p:regular r:id="rId12"/>
    </p:embeddedFont>
    <p:embeddedFont>
      <p:font typeface="Tomorrow Semi Bold" panose="020B0604020202020204" charset="0"/>
      <p:regular r:id="rId13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004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0" y="3063240"/>
            <a:ext cx="3611880" cy="210312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350437" y="2170509"/>
            <a:ext cx="7415927" cy="1543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Введение в Frontend-разработку</a:t>
            </a:r>
            <a:endParaRPr lang="en-US" sz="4850" dirty="0"/>
          </a:p>
        </p:txBody>
      </p:sp>
      <p:sp>
        <p:nvSpPr>
          <p:cNvPr id="5" name="Text 1"/>
          <p:cNvSpPr/>
          <p:nvPr/>
        </p:nvSpPr>
        <p:spPr>
          <a:xfrm>
            <a:off x="6350437" y="4083844"/>
            <a:ext cx="7415927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Frontend-разработка - это процесс создания клиентской части веб-приложений. Она отвечает за визуальное представление информации и интерактивность, обеспечивая пользователям приятный и функциональный опыт взаимодействия с веб-сайтами и приложениями.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005489"/>
            <a:ext cx="863346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Роль Frontend-разработки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394115"/>
            <a:ext cx="4515326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Отображение Информации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4037" y="4026694"/>
            <a:ext cx="6150054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Основная цель frontend-разработки - создавать наглядные и информативные пользовательские интерфейсы для отображения контента на веб-сайтах и приложениях.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623929" y="3394115"/>
            <a:ext cx="514790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Обеспечение Интерактивности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7623929" y="4026694"/>
            <a:ext cx="6150054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Не менее важная задача - реализация интерактивных элементов, таких как кнопки, формы и анимации, для обеспечения динамичного взаимодействия пользователя с веб-приложением.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615083"/>
            <a:ext cx="11258669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Применение Frontend-разработки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003709"/>
            <a:ext cx="6150054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Создание Привлекательных и Функциональных Веб-страниц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4037" y="4022050"/>
            <a:ext cx="6150054" cy="2370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Основная задача frontend-разработки - построение визуально привлекательных и технически грамотных веб-сайтов и приложений. Это включает в себя дизайн интерфейсов, корректную верстку и адаптивность к различным устройствам.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623929" y="3003709"/>
            <a:ext cx="6150054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Реализация Интерактивных Элементов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7623929" y="4022050"/>
            <a:ext cx="6150054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Не менее важно внедрение динамических и интерактивных возможностей на веб-страницах - кнопок, форм, анимаций и другого функционала, обеспечивающего вовлечение и взаимодействие пользователей.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054781"/>
            <a:ext cx="11491436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Frontend Development Technologies</a:t>
            </a:r>
            <a:endParaRPr lang="en-US" sz="48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7" y="3196590"/>
            <a:ext cx="617220" cy="61722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64037" y="4060627"/>
            <a:ext cx="294786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HTML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864037" y="4594503"/>
            <a:ext cx="294786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foundation for structuring web page content.</a:t>
            </a:r>
            <a:endParaRPr lang="en-US" sz="19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189" y="3196590"/>
            <a:ext cx="617220" cy="617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82189" y="4060627"/>
            <a:ext cx="294786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CSS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182189" y="4594503"/>
            <a:ext cx="2947868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Responsible for the visual styling and presentation of web pages.</a:t>
            </a:r>
            <a:endParaRPr lang="en-US" sz="19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0342" y="3196590"/>
            <a:ext cx="617220" cy="61722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500342" y="4060627"/>
            <a:ext cx="294786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JavaScript</a:t>
            </a:r>
            <a:endParaRPr lang="en-US" sz="2400" dirty="0"/>
          </a:p>
        </p:txBody>
      </p:sp>
      <p:sp>
        <p:nvSpPr>
          <p:cNvPr id="11" name="Text 6"/>
          <p:cNvSpPr/>
          <p:nvPr/>
        </p:nvSpPr>
        <p:spPr>
          <a:xfrm>
            <a:off x="7500342" y="4594503"/>
            <a:ext cx="2947868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Enables interactive functionality and dynamic behaviors on the web.</a:t>
            </a:r>
            <a:endParaRPr lang="en-US" sz="19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18495" y="3196590"/>
            <a:ext cx="617220" cy="61722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818495" y="4060627"/>
            <a:ext cx="294786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React</a:t>
            </a:r>
            <a:endParaRPr lang="en-US" sz="2400" dirty="0"/>
          </a:p>
        </p:txBody>
      </p:sp>
      <p:sp>
        <p:nvSpPr>
          <p:cNvPr id="14" name="Text 8"/>
          <p:cNvSpPr/>
          <p:nvPr/>
        </p:nvSpPr>
        <p:spPr>
          <a:xfrm>
            <a:off x="10818495" y="4594503"/>
            <a:ext cx="294786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 popular JavaScript library for building user interfaces.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6225897" y="870466"/>
            <a:ext cx="7658576" cy="6603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Ключевые Характеристики</a:t>
            </a:r>
            <a:endParaRPr lang="en-US" sz="4150" dirty="0"/>
          </a:p>
        </p:txBody>
      </p:sp>
      <p:sp>
        <p:nvSpPr>
          <p:cNvPr id="5" name="Text 1"/>
          <p:cNvSpPr/>
          <p:nvPr/>
        </p:nvSpPr>
        <p:spPr>
          <a:xfrm>
            <a:off x="6225897" y="1847612"/>
            <a:ext cx="5938004" cy="6603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Frontend-разработки</a:t>
            </a:r>
            <a:endParaRPr lang="en-US" sz="4150" dirty="0"/>
          </a:p>
        </p:txBody>
      </p:sp>
      <p:sp>
        <p:nvSpPr>
          <p:cNvPr id="6" name="Shape 2"/>
          <p:cNvSpPr/>
          <p:nvPr/>
        </p:nvSpPr>
        <p:spPr>
          <a:xfrm>
            <a:off x="6225897" y="3062407"/>
            <a:ext cx="475298" cy="475298"/>
          </a:xfrm>
          <a:prstGeom prst="roundRect">
            <a:avLst>
              <a:gd name="adj" fmla="val 6668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7" name="Text 3"/>
          <p:cNvSpPr/>
          <p:nvPr/>
        </p:nvSpPr>
        <p:spPr>
          <a:xfrm>
            <a:off x="6391394" y="3141583"/>
            <a:ext cx="144185" cy="316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450" dirty="0"/>
          </a:p>
        </p:txBody>
      </p:sp>
      <p:sp>
        <p:nvSpPr>
          <p:cNvPr id="8" name="Text 4"/>
          <p:cNvSpPr/>
          <p:nvPr/>
        </p:nvSpPr>
        <p:spPr>
          <a:xfrm>
            <a:off x="6912412" y="3062407"/>
            <a:ext cx="4838819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Пользовательский Интерфейс (UI)</a:t>
            </a:r>
            <a:endParaRPr lang="en-US" sz="2050" dirty="0"/>
          </a:p>
        </p:txBody>
      </p:sp>
      <p:sp>
        <p:nvSpPr>
          <p:cNvPr id="9" name="Text 5"/>
          <p:cNvSpPr/>
          <p:nvPr/>
        </p:nvSpPr>
        <p:spPr>
          <a:xfrm>
            <a:off x="6912412" y="3519130"/>
            <a:ext cx="6978491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Создание визуально привлекательных и интуитивно понятных интерфейсов для веб-приложений.</a:t>
            </a:r>
            <a:endParaRPr lang="en-US" sz="1650" dirty="0"/>
          </a:p>
        </p:txBody>
      </p:sp>
      <p:sp>
        <p:nvSpPr>
          <p:cNvPr id="10" name="Shape 6"/>
          <p:cNvSpPr/>
          <p:nvPr/>
        </p:nvSpPr>
        <p:spPr>
          <a:xfrm>
            <a:off x="6225897" y="4644271"/>
            <a:ext cx="475298" cy="475298"/>
          </a:xfrm>
          <a:prstGeom prst="roundRect">
            <a:avLst>
              <a:gd name="adj" fmla="val 6668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1" name="Text 7"/>
          <p:cNvSpPr/>
          <p:nvPr/>
        </p:nvSpPr>
        <p:spPr>
          <a:xfrm>
            <a:off x="6356985" y="4723448"/>
            <a:ext cx="213003" cy="316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450" dirty="0"/>
          </a:p>
        </p:txBody>
      </p:sp>
      <p:sp>
        <p:nvSpPr>
          <p:cNvPr id="12" name="Text 8"/>
          <p:cNvSpPr/>
          <p:nvPr/>
        </p:nvSpPr>
        <p:spPr>
          <a:xfrm>
            <a:off x="6912412" y="4644271"/>
            <a:ext cx="2907506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Адаптивный Дизайн</a:t>
            </a:r>
            <a:endParaRPr lang="en-US" sz="2050" dirty="0"/>
          </a:p>
        </p:txBody>
      </p:sp>
      <p:sp>
        <p:nvSpPr>
          <p:cNvPr id="13" name="Text 9"/>
          <p:cNvSpPr/>
          <p:nvPr/>
        </p:nvSpPr>
        <p:spPr>
          <a:xfrm>
            <a:off x="6912412" y="5100995"/>
            <a:ext cx="6978491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Разработка веб-сайтов и приложений, которые корректно отображаются на устройствах с разными размерами экранов.</a:t>
            </a:r>
            <a:endParaRPr lang="en-US" sz="1650" dirty="0"/>
          </a:p>
        </p:txBody>
      </p:sp>
      <p:sp>
        <p:nvSpPr>
          <p:cNvPr id="14" name="Shape 10"/>
          <p:cNvSpPr/>
          <p:nvPr/>
        </p:nvSpPr>
        <p:spPr>
          <a:xfrm>
            <a:off x="6225897" y="6226135"/>
            <a:ext cx="475298" cy="475298"/>
          </a:xfrm>
          <a:prstGeom prst="roundRect">
            <a:avLst>
              <a:gd name="adj" fmla="val 6668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5" name="Text 11"/>
          <p:cNvSpPr/>
          <p:nvPr/>
        </p:nvSpPr>
        <p:spPr>
          <a:xfrm>
            <a:off x="6357699" y="6305312"/>
            <a:ext cx="211693" cy="316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450" dirty="0"/>
          </a:p>
        </p:txBody>
      </p:sp>
      <p:sp>
        <p:nvSpPr>
          <p:cNvPr id="16" name="Text 12"/>
          <p:cNvSpPr/>
          <p:nvPr/>
        </p:nvSpPr>
        <p:spPr>
          <a:xfrm>
            <a:off x="6912412" y="6226135"/>
            <a:ext cx="3731300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Интерактивные Элементы</a:t>
            </a:r>
            <a:endParaRPr lang="en-US" sz="2050" dirty="0"/>
          </a:p>
        </p:txBody>
      </p:sp>
      <p:sp>
        <p:nvSpPr>
          <p:cNvPr id="17" name="Text 13"/>
          <p:cNvSpPr/>
          <p:nvPr/>
        </p:nvSpPr>
        <p:spPr>
          <a:xfrm>
            <a:off x="6912412" y="6682859"/>
            <a:ext cx="6978491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Внедрение динамичных возможностей, таких как анимация, всплывающие окна и отклик на действия пользователя.</a:t>
            </a:r>
            <a:endParaRPr lang="en-US" sz="1650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3CA96BA-7FBF-94DC-3F8C-4EFAE5F32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5" y="2413131"/>
            <a:ext cx="5514326" cy="32389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677942" y="532686"/>
            <a:ext cx="7788116" cy="12103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38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Основные Технологии Frontend-разработки</a:t>
            </a:r>
            <a:endParaRPr lang="en-US" sz="3800" dirty="0"/>
          </a:p>
        </p:txBody>
      </p:sp>
      <p:sp>
        <p:nvSpPr>
          <p:cNvPr id="5" name="Shape 1"/>
          <p:cNvSpPr/>
          <p:nvPr/>
        </p:nvSpPr>
        <p:spPr>
          <a:xfrm>
            <a:off x="957024" y="2033588"/>
            <a:ext cx="22860" cy="5664518"/>
          </a:xfrm>
          <a:prstGeom prst="roundRect">
            <a:avLst>
              <a:gd name="adj" fmla="val 127108"/>
            </a:avLst>
          </a:prstGeom>
          <a:solidFill>
            <a:srgbClr val="D6D0D0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6" name="Shape 2"/>
          <p:cNvSpPr/>
          <p:nvPr/>
        </p:nvSpPr>
        <p:spPr>
          <a:xfrm>
            <a:off x="1163479" y="2457926"/>
            <a:ext cx="677942" cy="22860"/>
          </a:xfrm>
          <a:prstGeom prst="roundRect">
            <a:avLst>
              <a:gd name="adj" fmla="val 127108"/>
            </a:avLst>
          </a:prstGeom>
          <a:solidFill>
            <a:srgbClr val="D6D0D0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7" name="Shape 3"/>
          <p:cNvSpPr/>
          <p:nvPr/>
        </p:nvSpPr>
        <p:spPr>
          <a:xfrm>
            <a:off x="750570" y="2251472"/>
            <a:ext cx="435769" cy="435769"/>
          </a:xfrm>
          <a:prstGeom prst="roundRect">
            <a:avLst>
              <a:gd name="adj" fmla="val 6668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8" name="Text 4"/>
          <p:cNvSpPr/>
          <p:nvPr/>
        </p:nvSpPr>
        <p:spPr>
          <a:xfrm>
            <a:off x="902256" y="2324100"/>
            <a:ext cx="132278" cy="290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250" dirty="0"/>
          </a:p>
        </p:txBody>
      </p:sp>
      <p:sp>
        <p:nvSpPr>
          <p:cNvPr id="9" name="Text 5"/>
          <p:cNvSpPr/>
          <p:nvPr/>
        </p:nvSpPr>
        <p:spPr>
          <a:xfrm>
            <a:off x="2033826" y="2227183"/>
            <a:ext cx="2421374" cy="302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HTML</a:t>
            </a:r>
            <a:endParaRPr lang="en-US" sz="1900" dirty="0"/>
          </a:p>
        </p:txBody>
      </p:sp>
      <p:sp>
        <p:nvSpPr>
          <p:cNvPr id="10" name="Text 6"/>
          <p:cNvSpPr/>
          <p:nvPr/>
        </p:nvSpPr>
        <p:spPr>
          <a:xfrm>
            <a:off x="2033826" y="2646045"/>
            <a:ext cx="6432233" cy="309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Основа для структурирования контента веб-страниц.</a:t>
            </a:r>
            <a:endParaRPr lang="en-US" sz="1500" dirty="0"/>
          </a:p>
        </p:txBody>
      </p:sp>
      <p:sp>
        <p:nvSpPr>
          <p:cNvPr id="11" name="Shape 7"/>
          <p:cNvSpPr/>
          <p:nvPr/>
        </p:nvSpPr>
        <p:spPr>
          <a:xfrm>
            <a:off x="1163479" y="3767495"/>
            <a:ext cx="677942" cy="22860"/>
          </a:xfrm>
          <a:prstGeom prst="roundRect">
            <a:avLst>
              <a:gd name="adj" fmla="val 127108"/>
            </a:avLst>
          </a:prstGeom>
          <a:solidFill>
            <a:srgbClr val="D6D0D0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2" name="Shape 8"/>
          <p:cNvSpPr/>
          <p:nvPr/>
        </p:nvSpPr>
        <p:spPr>
          <a:xfrm>
            <a:off x="750570" y="3561040"/>
            <a:ext cx="435769" cy="435769"/>
          </a:xfrm>
          <a:prstGeom prst="roundRect">
            <a:avLst>
              <a:gd name="adj" fmla="val 6668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3" name="Text 9"/>
          <p:cNvSpPr/>
          <p:nvPr/>
        </p:nvSpPr>
        <p:spPr>
          <a:xfrm>
            <a:off x="870823" y="3633668"/>
            <a:ext cx="195263" cy="290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250" dirty="0"/>
          </a:p>
        </p:txBody>
      </p:sp>
      <p:sp>
        <p:nvSpPr>
          <p:cNvPr id="14" name="Text 10"/>
          <p:cNvSpPr/>
          <p:nvPr/>
        </p:nvSpPr>
        <p:spPr>
          <a:xfrm>
            <a:off x="2033826" y="3536752"/>
            <a:ext cx="2421374" cy="302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CSS</a:t>
            </a:r>
            <a:endParaRPr lang="en-US" sz="1900" dirty="0"/>
          </a:p>
        </p:txBody>
      </p:sp>
      <p:sp>
        <p:nvSpPr>
          <p:cNvPr id="15" name="Text 11"/>
          <p:cNvSpPr/>
          <p:nvPr/>
        </p:nvSpPr>
        <p:spPr>
          <a:xfrm>
            <a:off x="2033826" y="3955613"/>
            <a:ext cx="6432233" cy="309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Отвечает за визуальное оформление и стилизацию веб-сайтов.</a:t>
            </a:r>
            <a:endParaRPr lang="en-US" sz="1500" dirty="0"/>
          </a:p>
        </p:txBody>
      </p:sp>
      <p:sp>
        <p:nvSpPr>
          <p:cNvPr id="16" name="Shape 12"/>
          <p:cNvSpPr/>
          <p:nvPr/>
        </p:nvSpPr>
        <p:spPr>
          <a:xfrm>
            <a:off x="1163479" y="5077063"/>
            <a:ext cx="677942" cy="22860"/>
          </a:xfrm>
          <a:prstGeom prst="roundRect">
            <a:avLst>
              <a:gd name="adj" fmla="val 127108"/>
            </a:avLst>
          </a:prstGeom>
          <a:solidFill>
            <a:srgbClr val="D6D0D0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7" name="Shape 13"/>
          <p:cNvSpPr/>
          <p:nvPr/>
        </p:nvSpPr>
        <p:spPr>
          <a:xfrm>
            <a:off x="750570" y="4870609"/>
            <a:ext cx="435769" cy="435769"/>
          </a:xfrm>
          <a:prstGeom prst="roundRect">
            <a:avLst>
              <a:gd name="adj" fmla="val 6668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8" name="Text 14"/>
          <p:cNvSpPr/>
          <p:nvPr/>
        </p:nvSpPr>
        <p:spPr>
          <a:xfrm>
            <a:off x="871418" y="4943237"/>
            <a:ext cx="194072" cy="290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250" dirty="0"/>
          </a:p>
        </p:txBody>
      </p:sp>
      <p:sp>
        <p:nvSpPr>
          <p:cNvPr id="19" name="Text 15"/>
          <p:cNvSpPr/>
          <p:nvPr/>
        </p:nvSpPr>
        <p:spPr>
          <a:xfrm>
            <a:off x="2033826" y="4846320"/>
            <a:ext cx="2421374" cy="302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JavaScript</a:t>
            </a:r>
            <a:endParaRPr lang="en-US" sz="1900" dirty="0"/>
          </a:p>
        </p:txBody>
      </p:sp>
      <p:sp>
        <p:nvSpPr>
          <p:cNvPr id="20" name="Text 16"/>
          <p:cNvSpPr/>
          <p:nvPr/>
        </p:nvSpPr>
        <p:spPr>
          <a:xfrm>
            <a:off x="2033826" y="5265182"/>
            <a:ext cx="6432233" cy="6198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Обеспечивает интерактивность и динамическое поведение на веб-странице.</a:t>
            </a:r>
            <a:endParaRPr lang="en-US" sz="1500" dirty="0"/>
          </a:p>
        </p:txBody>
      </p:sp>
      <p:sp>
        <p:nvSpPr>
          <p:cNvPr id="21" name="Shape 17"/>
          <p:cNvSpPr/>
          <p:nvPr/>
        </p:nvSpPr>
        <p:spPr>
          <a:xfrm>
            <a:off x="1163479" y="6696551"/>
            <a:ext cx="677942" cy="22860"/>
          </a:xfrm>
          <a:prstGeom prst="roundRect">
            <a:avLst>
              <a:gd name="adj" fmla="val 127108"/>
            </a:avLst>
          </a:prstGeom>
          <a:solidFill>
            <a:srgbClr val="D6D0D0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22" name="Shape 18"/>
          <p:cNvSpPr/>
          <p:nvPr/>
        </p:nvSpPr>
        <p:spPr>
          <a:xfrm>
            <a:off x="750570" y="6490097"/>
            <a:ext cx="435769" cy="435769"/>
          </a:xfrm>
          <a:prstGeom prst="roundRect">
            <a:avLst>
              <a:gd name="adj" fmla="val 6668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23" name="Text 19"/>
          <p:cNvSpPr/>
          <p:nvPr/>
        </p:nvSpPr>
        <p:spPr>
          <a:xfrm>
            <a:off x="870823" y="6562725"/>
            <a:ext cx="195263" cy="290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4</a:t>
            </a:r>
            <a:endParaRPr lang="en-US" sz="2250" dirty="0"/>
          </a:p>
        </p:txBody>
      </p:sp>
      <p:sp>
        <p:nvSpPr>
          <p:cNvPr id="24" name="Text 20"/>
          <p:cNvSpPr/>
          <p:nvPr/>
        </p:nvSpPr>
        <p:spPr>
          <a:xfrm>
            <a:off x="2033826" y="6465808"/>
            <a:ext cx="2421374" cy="302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Фреймворки</a:t>
            </a:r>
            <a:endParaRPr lang="en-US" sz="1900" dirty="0"/>
          </a:p>
        </p:txBody>
      </p:sp>
      <p:sp>
        <p:nvSpPr>
          <p:cNvPr id="25" name="Text 21"/>
          <p:cNvSpPr/>
          <p:nvPr/>
        </p:nvSpPr>
        <p:spPr>
          <a:xfrm>
            <a:off x="2033826" y="6884670"/>
            <a:ext cx="6432233" cy="6198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Популярные инструменты разработки, такие как React, Vue.js, Angular.</a:t>
            </a:r>
            <a:endParaRPr lang="en-US" sz="1500" dirty="0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C07D5308-A959-DB5B-68FA-1222D3128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6192" y="2755610"/>
            <a:ext cx="4753638" cy="30198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139339" y="514231"/>
            <a:ext cx="7838123" cy="11660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550"/>
              </a:lnSpc>
              <a:buNone/>
            </a:pPr>
            <a:r>
              <a:rPr lang="en-US" sz="36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Лучшие Качества Frontend-разработки</a:t>
            </a:r>
            <a:endParaRPr lang="en-US" sz="3650" dirty="0"/>
          </a:p>
        </p:txBody>
      </p:sp>
      <p:sp>
        <p:nvSpPr>
          <p:cNvPr id="4" name="Shape 1"/>
          <p:cNvSpPr/>
          <p:nvPr/>
        </p:nvSpPr>
        <p:spPr>
          <a:xfrm>
            <a:off x="6139339" y="1960126"/>
            <a:ext cx="7838123" cy="1373505"/>
          </a:xfrm>
          <a:prstGeom prst="roundRect">
            <a:avLst>
              <a:gd name="adj" fmla="val 2038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5" name="Text 2"/>
          <p:cNvSpPr/>
          <p:nvPr/>
        </p:nvSpPr>
        <p:spPr>
          <a:xfrm>
            <a:off x="6325910" y="2146697"/>
            <a:ext cx="2332077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Чистый Код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6325910" y="2550081"/>
            <a:ext cx="7464981" cy="5969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4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Поддерживать понятную, хорошо структурированную кодовую базу для упрощения разработки и масштабирования.</a:t>
            </a:r>
            <a:endParaRPr lang="en-US" sz="1450" dirty="0"/>
          </a:p>
        </p:txBody>
      </p:sp>
      <p:sp>
        <p:nvSpPr>
          <p:cNvPr id="7" name="Shape 4"/>
          <p:cNvSpPr/>
          <p:nvPr/>
        </p:nvSpPr>
        <p:spPr>
          <a:xfrm>
            <a:off x="6139339" y="3520202"/>
            <a:ext cx="7838123" cy="1373505"/>
          </a:xfrm>
          <a:prstGeom prst="roundRect">
            <a:avLst>
              <a:gd name="adj" fmla="val 2038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8" name="Text 5"/>
          <p:cNvSpPr/>
          <p:nvPr/>
        </p:nvSpPr>
        <p:spPr>
          <a:xfrm>
            <a:off x="6325910" y="3706773"/>
            <a:ext cx="2332077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Адаптивность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6325910" y="4110157"/>
            <a:ext cx="7464981" cy="5969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4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Обеспечивать корректное отображение веб-сайтов и приложений на устройствах с различными размерами экранов.</a:t>
            </a:r>
            <a:endParaRPr lang="en-US" sz="1450" dirty="0"/>
          </a:p>
        </p:txBody>
      </p:sp>
      <p:sp>
        <p:nvSpPr>
          <p:cNvPr id="10" name="Shape 7"/>
          <p:cNvSpPr/>
          <p:nvPr/>
        </p:nvSpPr>
        <p:spPr>
          <a:xfrm>
            <a:off x="6139339" y="5080278"/>
            <a:ext cx="7838123" cy="1075015"/>
          </a:xfrm>
          <a:prstGeom prst="roundRect">
            <a:avLst>
              <a:gd name="adj" fmla="val 2603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1" name="Text 8"/>
          <p:cNvSpPr/>
          <p:nvPr/>
        </p:nvSpPr>
        <p:spPr>
          <a:xfrm>
            <a:off x="6325910" y="5266849"/>
            <a:ext cx="2359581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Кроссбраузерность</a:t>
            </a:r>
            <a:endParaRPr lang="en-US" sz="1800" dirty="0"/>
          </a:p>
        </p:txBody>
      </p:sp>
      <p:sp>
        <p:nvSpPr>
          <p:cNvPr id="12" name="Text 9"/>
          <p:cNvSpPr/>
          <p:nvPr/>
        </p:nvSpPr>
        <p:spPr>
          <a:xfrm>
            <a:off x="6325910" y="5670233"/>
            <a:ext cx="7464981" cy="2984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4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Тестировать и обеспечивать совместимость с популярными веб-браузерами.</a:t>
            </a:r>
            <a:endParaRPr lang="en-US" sz="1450" dirty="0"/>
          </a:p>
        </p:txBody>
      </p:sp>
      <p:sp>
        <p:nvSpPr>
          <p:cNvPr id="13" name="Shape 10"/>
          <p:cNvSpPr/>
          <p:nvPr/>
        </p:nvSpPr>
        <p:spPr>
          <a:xfrm>
            <a:off x="6139339" y="6341864"/>
            <a:ext cx="7838123" cy="1373505"/>
          </a:xfrm>
          <a:prstGeom prst="roundRect">
            <a:avLst>
              <a:gd name="adj" fmla="val 2038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4" name="Text 11"/>
          <p:cNvSpPr/>
          <p:nvPr/>
        </p:nvSpPr>
        <p:spPr>
          <a:xfrm>
            <a:off x="6325910" y="6528435"/>
            <a:ext cx="2332077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Оптимизация</a:t>
            </a:r>
            <a:endParaRPr lang="en-US" sz="1800" dirty="0"/>
          </a:p>
        </p:txBody>
      </p:sp>
      <p:sp>
        <p:nvSpPr>
          <p:cNvPr id="15" name="Text 12"/>
          <p:cNvSpPr/>
          <p:nvPr/>
        </p:nvSpPr>
        <p:spPr>
          <a:xfrm>
            <a:off x="6325910" y="6931819"/>
            <a:ext cx="7464981" cy="5969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4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Улучшать производительность за счет сжатия медиафайлов и минификации кода.</a:t>
            </a:r>
            <a:endParaRPr lang="en-US" sz="145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1478310-6284-4D0B-1306-D07814E62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27" y="2755828"/>
            <a:ext cx="5115639" cy="33056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084540"/>
            <a:ext cx="12902327" cy="1543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Ключевые Технологии Frontend-разработки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244691"/>
            <a:ext cx="6266021" cy="8146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400"/>
              </a:lnSpc>
              <a:buNone/>
            </a:pPr>
            <a:r>
              <a:rPr lang="en-US" sz="64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HTML</a:t>
            </a:r>
            <a:endParaRPr lang="en-US" sz="6400" dirty="0"/>
          </a:p>
        </p:txBody>
      </p:sp>
      <p:sp>
        <p:nvSpPr>
          <p:cNvPr id="4" name="Text 2"/>
          <p:cNvSpPr/>
          <p:nvPr/>
        </p:nvSpPr>
        <p:spPr>
          <a:xfrm>
            <a:off x="864037" y="4367808"/>
            <a:ext cx="626602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Структура и содержание веб-страниц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500342" y="3244691"/>
            <a:ext cx="6266021" cy="8146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400"/>
              </a:lnSpc>
              <a:buNone/>
            </a:pPr>
            <a:r>
              <a:rPr lang="en-US" sz="64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CSS</a:t>
            </a:r>
            <a:endParaRPr lang="en-US" sz="6400" dirty="0"/>
          </a:p>
        </p:txBody>
      </p:sp>
      <p:sp>
        <p:nvSpPr>
          <p:cNvPr id="6" name="Text 4"/>
          <p:cNvSpPr/>
          <p:nvPr/>
        </p:nvSpPr>
        <p:spPr>
          <a:xfrm>
            <a:off x="7500342" y="4367808"/>
            <a:ext cx="626602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Стилизация и оформление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864037" y="5626775"/>
            <a:ext cx="6266021" cy="8146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400"/>
              </a:lnSpc>
              <a:buNone/>
            </a:pPr>
            <a:r>
              <a:rPr lang="en-US" sz="64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JS</a:t>
            </a:r>
            <a:endParaRPr lang="en-US" sz="6400" dirty="0"/>
          </a:p>
        </p:txBody>
      </p:sp>
      <p:sp>
        <p:nvSpPr>
          <p:cNvPr id="8" name="Text 6"/>
          <p:cNvSpPr/>
          <p:nvPr/>
        </p:nvSpPr>
        <p:spPr>
          <a:xfrm>
            <a:off x="864037" y="6749891"/>
            <a:ext cx="626602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Интерактивность и динамика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7500342" y="5626775"/>
            <a:ext cx="6266021" cy="8146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400"/>
              </a:lnSpc>
              <a:buNone/>
            </a:pPr>
            <a:r>
              <a:rPr lang="en-US" sz="64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React</a:t>
            </a:r>
            <a:endParaRPr lang="en-US" sz="6400" dirty="0"/>
          </a:p>
        </p:txBody>
      </p:sp>
      <p:sp>
        <p:nvSpPr>
          <p:cNvPr id="10" name="Text 8"/>
          <p:cNvSpPr/>
          <p:nvPr/>
        </p:nvSpPr>
        <p:spPr>
          <a:xfrm>
            <a:off x="7500342" y="6749891"/>
            <a:ext cx="626602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Популярный фреймворк для UI</a:t>
            </a:r>
            <a:endParaRPr lang="en-US" sz="1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A1BB04C-DD5A-AE72-7970-A29AB940D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4630400" cy="823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99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376</Words>
  <Application>Microsoft Office PowerPoint</Application>
  <PresentationFormat>Произвольный</PresentationFormat>
  <Paragraphs>71</Paragraphs>
  <Slides>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Tomorrow Semi Bold</vt:lpstr>
      <vt:lpstr>Tomorrow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Aktan Kachymbekov</cp:lastModifiedBy>
  <cp:revision>2</cp:revision>
  <dcterms:created xsi:type="dcterms:W3CDTF">2024-10-01T16:23:49Z</dcterms:created>
  <dcterms:modified xsi:type="dcterms:W3CDTF">2024-10-01T16:30:01Z</dcterms:modified>
</cp:coreProperties>
</file>