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1843" r:id="rId2"/>
    <p:sldId id="2076138468" r:id="rId3"/>
    <p:sldId id="2087" r:id="rId4"/>
    <p:sldId id="2076138466" r:id="rId5"/>
    <p:sldId id="2076138472" r:id="rId6"/>
    <p:sldId id="2076138219" r:id="rId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94" d="100"/>
          <a:sy n="94" d="100"/>
        </p:scale>
        <p:origin x="75" y="1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EFB77C-C53F-4778-8E56-4AC55ED0144A}"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45D1B273-6A01-40CD-813D-57CAFDD6D0E6}">
      <dgm:prSet phldrT="[Text]" phldr="0" custT="1"/>
      <dgm:spPr/>
      <dgm:t>
        <a:bodyPr/>
        <a:lstStyle/>
        <a:p>
          <a:r>
            <a:rPr lang="en-US" sz="1800" dirty="0"/>
            <a:t>Customer Journey</a:t>
          </a:r>
        </a:p>
      </dgm:t>
    </dgm:pt>
    <dgm:pt modelId="{641B8FFB-889B-4DE5-9464-F7205FBB95B7}" type="parTrans" cxnId="{FC6886C1-60C3-49F0-8801-F9C886F42941}">
      <dgm:prSet/>
      <dgm:spPr/>
      <dgm:t>
        <a:bodyPr/>
        <a:lstStyle/>
        <a:p>
          <a:endParaRPr lang="en-US" sz="2000"/>
        </a:p>
      </dgm:t>
    </dgm:pt>
    <dgm:pt modelId="{E8D84991-BF83-4B15-AB6A-08FAFABC9BD9}" type="sibTrans" cxnId="{FC6886C1-60C3-49F0-8801-F9C886F42941}">
      <dgm:prSet/>
      <dgm:spPr/>
      <dgm:t>
        <a:bodyPr/>
        <a:lstStyle/>
        <a:p>
          <a:endParaRPr lang="en-US" sz="2000"/>
        </a:p>
      </dgm:t>
    </dgm:pt>
    <dgm:pt modelId="{C3244FAA-D837-42E2-88E1-33EC87D23605}">
      <dgm:prSet phldrT="[Text]" phldr="0" custT="1"/>
      <dgm:spPr/>
      <dgm:t>
        <a:bodyPr/>
        <a:lstStyle/>
        <a:p>
          <a:r>
            <a:rPr lang="en-US" sz="1050" dirty="0"/>
            <a:t>Best practices</a:t>
          </a:r>
        </a:p>
      </dgm:t>
    </dgm:pt>
    <dgm:pt modelId="{495848E4-6146-4B06-865A-FF9E950740CC}" type="parTrans" cxnId="{7AA4B187-FB7B-4F33-900F-6929293D4E1D}">
      <dgm:prSet/>
      <dgm:spPr/>
      <dgm:t>
        <a:bodyPr/>
        <a:lstStyle/>
        <a:p>
          <a:endParaRPr lang="en-US" sz="2000"/>
        </a:p>
      </dgm:t>
    </dgm:pt>
    <dgm:pt modelId="{45245DDE-29B5-4FF0-BDE8-868B5CC6A4A6}" type="sibTrans" cxnId="{7AA4B187-FB7B-4F33-900F-6929293D4E1D}">
      <dgm:prSet/>
      <dgm:spPr/>
      <dgm:t>
        <a:bodyPr/>
        <a:lstStyle/>
        <a:p>
          <a:endParaRPr lang="en-US" sz="2000"/>
        </a:p>
      </dgm:t>
    </dgm:pt>
    <dgm:pt modelId="{01C65D0A-41E4-4F3B-8151-E78D6A5E0F1E}">
      <dgm:prSet phldrT="[Text]" phldr="0" custT="1"/>
      <dgm:spPr/>
      <dgm:t>
        <a:bodyPr/>
        <a:lstStyle/>
        <a:p>
          <a:r>
            <a:rPr lang="en-US" sz="1050" dirty="0"/>
            <a:t>Archi-tectures</a:t>
          </a:r>
        </a:p>
      </dgm:t>
    </dgm:pt>
    <dgm:pt modelId="{E594BD54-5CE6-465B-B434-31E24CF2ABDF}" type="parTrans" cxnId="{88070E50-808F-4472-B632-BE2593811332}">
      <dgm:prSet/>
      <dgm:spPr/>
      <dgm:t>
        <a:bodyPr/>
        <a:lstStyle/>
        <a:p>
          <a:endParaRPr lang="en-US" sz="2000"/>
        </a:p>
      </dgm:t>
    </dgm:pt>
    <dgm:pt modelId="{9308ACC0-368A-4603-AE06-6D7620B569A7}" type="sibTrans" cxnId="{88070E50-808F-4472-B632-BE2593811332}">
      <dgm:prSet/>
      <dgm:spPr/>
      <dgm:t>
        <a:bodyPr/>
        <a:lstStyle/>
        <a:p>
          <a:endParaRPr lang="en-US" sz="2000"/>
        </a:p>
      </dgm:t>
    </dgm:pt>
    <dgm:pt modelId="{19BB3C46-A327-4FEA-8840-5220FC89C0B7}">
      <dgm:prSet phldrT="[Text]" phldr="0" custT="1"/>
      <dgm:spPr/>
      <dgm:t>
        <a:bodyPr/>
        <a:lstStyle/>
        <a:p>
          <a:r>
            <a:rPr lang="en-US" sz="1050" dirty="0"/>
            <a:t>Metho-dologies</a:t>
          </a:r>
        </a:p>
      </dgm:t>
    </dgm:pt>
    <dgm:pt modelId="{FB51883F-FFF9-4FD9-9F1E-FD0A701B8D89}" type="parTrans" cxnId="{4B007827-E840-4DE0-994D-49B03AE2133F}">
      <dgm:prSet/>
      <dgm:spPr/>
      <dgm:t>
        <a:bodyPr/>
        <a:lstStyle/>
        <a:p>
          <a:endParaRPr lang="en-US" sz="2000"/>
        </a:p>
      </dgm:t>
    </dgm:pt>
    <dgm:pt modelId="{C85BAB3F-EF42-42BB-B8B1-DE24733E2E0D}" type="sibTrans" cxnId="{4B007827-E840-4DE0-994D-49B03AE2133F}">
      <dgm:prSet/>
      <dgm:spPr/>
      <dgm:t>
        <a:bodyPr/>
        <a:lstStyle/>
        <a:p>
          <a:endParaRPr lang="en-US" sz="2000"/>
        </a:p>
      </dgm:t>
    </dgm:pt>
    <dgm:pt modelId="{EB45DDB8-9512-4706-8B76-18C44C78BC3C}">
      <dgm:prSet phldrT="[Text]" phldr="0" custT="1"/>
      <dgm:spPr/>
      <dgm:t>
        <a:bodyPr/>
        <a:lstStyle/>
        <a:p>
          <a:r>
            <a:rPr lang="en-US" sz="1050" dirty="0"/>
            <a:t>Enterprise scale - Landing Zone</a:t>
          </a:r>
        </a:p>
      </dgm:t>
    </dgm:pt>
    <dgm:pt modelId="{025C33C4-EA6F-443D-A89F-4631ABC38BB0}" type="parTrans" cxnId="{56CDCEC2-36A6-40DE-8E2B-A1531731B9A7}">
      <dgm:prSet/>
      <dgm:spPr/>
      <dgm:t>
        <a:bodyPr/>
        <a:lstStyle/>
        <a:p>
          <a:endParaRPr lang="en-US" sz="2000"/>
        </a:p>
      </dgm:t>
    </dgm:pt>
    <dgm:pt modelId="{AD76F9A8-A308-4180-8872-77DB684C1A51}" type="sibTrans" cxnId="{56CDCEC2-36A6-40DE-8E2B-A1531731B9A7}">
      <dgm:prSet/>
      <dgm:spPr/>
      <dgm:t>
        <a:bodyPr/>
        <a:lstStyle/>
        <a:p>
          <a:endParaRPr lang="en-US" sz="2000"/>
        </a:p>
      </dgm:t>
    </dgm:pt>
    <dgm:pt modelId="{A87210EB-1744-42D9-828A-857D040270F1}" type="pres">
      <dgm:prSet presAssocID="{A0EFB77C-C53F-4778-8E56-4AC55ED0144A}" presName="Name0" presStyleCnt="0">
        <dgm:presLayoutVars>
          <dgm:chMax val="1"/>
          <dgm:dir/>
          <dgm:animLvl val="ctr"/>
          <dgm:resizeHandles val="exact"/>
        </dgm:presLayoutVars>
      </dgm:prSet>
      <dgm:spPr/>
    </dgm:pt>
    <dgm:pt modelId="{9B7BCF81-6F6D-4F33-80C8-609B0754EE73}" type="pres">
      <dgm:prSet presAssocID="{45D1B273-6A01-40CD-813D-57CAFDD6D0E6}" presName="centerShape" presStyleLbl="node0" presStyleIdx="0" presStyleCnt="1"/>
      <dgm:spPr/>
    </dgm:pt>
    <dgm:pt modelId="{012A80CA-80DD-471E-94C6-FE96D7C4B55B}" type="pres">
      <dgm:prSet presAssocID="{C3244FAA-D837-42E2-88E1-33EC87D23605}" presName="node" presStyleLbl="node1" presStyleIdx="0" presStyleCnt="4">
        <dgm:presLayoutVars>
          <dgm:bulletEnabled val="1"/>
        </dgm:presLayoutVars>
      </dgm:prSet>
      <dgm:spPr/>
    </dgm:pt>
    <dgm:pt modelId="{F9898B5D-9A3C-47CA-B008-629CE925147D}" type="pres">
      <dgm:prSet presAssocID="{C3244FAA-D837-42E2-88E1-33EC87D23605}" presName="dummy" presStyleCnt="0"/>
      <dgm:spPr/>
    </dgm:pt>
    <dgm:pt modelId="{A7CE11DF-8462-4797-9A15-8E7807D5122A}" type="pres">
      <dgm:prSet presAssocID="{45245DDE-29B5-4FF0-BDE8-868B5CC6A4A6}" presName="sibTrans" presStyleLbl="sibTrans2D1" presStyleIdx="0" presStyleCnt="4"/>
      <dgm:spPr/>
    </dgm:pt>
    <dgm:pt modelId="{05FBC78F-4F35-4DBA-8B35-BC080D7D8683}" type="pres">
      <dgm:prSet presAssocID="{01C65D0A-41E4-4F3B-8151-E78D6A5E0F1E}" presName="node" presStyleLbl="node1" presStyleIdx="1" presStyleCnt="4">
        <dgm:presLayoutVars>
          <dgm:bulletEnabled val="1"/>
        </dgm:presLayoutVars>
      </dgm:prSet>
      <dgm:spPr/>
    </dgm:pt>
    <dgm:pt modelId="{73CDD777-D963-4AE3-94D8-FE0EBBC1E27C}" type="pres">
      <dgm:prSet presAssocID="{01C65D0A-41E4-4F3B-8151-E78D6A5E0F1E}" presName="dummy" presStyleCnt="0"/>
      <dgm:spPr/>
    </dgm:pt>
    <dgm:pt modelId="{14AEB904-BC70-484F-94BD-5F754FF6237F}" type="pres">
      <dgm:prSet presAssocID="{9308ACC0-368A-4603-AE06-6D7620B569A7}" presName="sibTrans" presStyleLbl="sibTrans2D1" presStyleIdx="1" presStyleCnt="4"/>
      <dgm:spPr/>
    </dgm:pt>
    <dgm:pt modelId="{0310082B-1F9F-4763-A143-ACF7C72E801F}" type="pres">
      <dgm:prSet presAssocID="{19BB3C46-A327-4FEA-8840-5220FC89C0B7}" presName="node" presStyleLbl="node1" presStyleIdx="2" presStyleCnt="4">
        <dgm:presLayoutVars>
          <dgm:bulletEnabled val="1"/>
        </dgm:presLayoutVars>
      </dgm:prSet>
      <dgm:spPr/>
    </dgm:pt>
    <dgm:pt modelId="{BCE8B45A-A8B7-4DE5-BF19-6877E183EA0B}" type="pres">
      <dgm:prSet presAssocID="{19BB3C46-A327-4FEA-8840-5220FC89C0B7}" presName="dummy" presStyleCnt="0"/>
      <dgm:spPr/>
    </dgm:pt>
    <dgm:pt modelId="{702BC6BE-E194-4C87-AA62-9AB8D4AE1F01}" type="pres">
      <dgm:prSet presAssocID="{C85BAB3F-EF42-42BB-B8B1-DE24733E2E0D}" presName="sibTrans" presStyleLbl="sibTrans2D1" presStyleIdx="2" presStyleCnt="4"/>
      <dgm:spPr/>
    </dgm:pt>
    <dgm:pt modelId="{4003B8A7-EB68-44F5-9F4E-539E96CA8AEA}" type="pres">
      <dgm:prSet presAssocID="{EB45DDB8-9512-4706-8B76-18C44C78BC3C}" presName="node" presStyleLbl="node1" presStyleIdx="3" presStyleCnt="4">
        <dgm:presLayoutVars>
          <dgm:bulletEnabled val="1"/>
        </dgm:presLayoutVars>
      </dgm:prSet>
      <dgm:spPr/>
    </dgm:pt>
    <dgm:pt modelId="{4CAB8977-D076-4BBA-BB3B-DC2EE4A619EA}" type="pres">
      <dgm:prSet presAssocID="{EB45DDB8-9512-4706-8B76-18C44C78BC3C}" presName="dummy" presStyleCnt="0"/>
      <dgm:spPr/>
    </dgm:pt>
    <dgm:pt modelId="{5A0BA610-4F2C-4533-987F-DE320A6876A7}" type="pres">
      <dgm:prSet presAssocID="{AD76F9A8-A308-4180-8872-77DB684C1A51}" presName="sibTrans" presStyleLbl="sibTrans2D1" presStyleIdx="3" presStyleCnt="4"/>
      <dgm:spPr/>
    </dgm:pt>
  </dgm:ptLst>
  <dgm:cxnLst>
    <dgm:cxn modelId="{F5883E23-EAE8-4225-9037-AEED8CB6654A}" type="presOf" srcId="{AD76F9A8-A308-4180-8872-77DB684C1A51}" destId="{5A0BA610-4F2C-4533-987F-DE320A6876A7}" srcOrd="0" destOrd="0" presId="urn:microsoft.com/office/officeart/2005/8/layout/radial6"/>
    <dgm:cxn modelId="{4B007827-E840-4DE0-994D-49B03AE2133F}" srcId="{45D1B273-6A01-40CD-813D-57CAFDD6D0E6}" destId="{19BB3C46-A327-4FEA-8840-5220FC89C0B7}" srcOrd="2" destOrd="0" parTransId="{FB51883F-FFF9-4FD9-9F1E-FD0A701B8D89}" sibTransId="{C85BAB3F-EF42-42BB-B8B1-DE24733E2E0D}"/>
    <dgm:cxn modelId="{58B65546-9AE0-4CB1-BFD3-7EE1E8544A9C}" type="presOf" srcId="{C85BAB3F-EF42-42BB-B8B1-DE24733E2E0D}" destId="{702BC6BE-E194-4C87-AA62-9AB8D4AE1F01}" srcOrd="0" destOrd="0" presId="urn:microsoft.com/office/officeart/2005/8/layout/radial6"/>
    <dgm:cxn modelId="{0750F548-F5B2-4F0B-8003-A591BC2DA555}" type="presOf" srcId="{01C65D0A-41E4-4F3B-8151-E78D6A5E0F1E}" destId="{05FBC78F-4F35-4DBA-8B35-BC080D7D8683}" srcOrd="0" destOrd="0" presId="urn:microsoft.com/office/officeart/2005/8/layout/radial6"/>
    <dgm:cxn modelId="{FBE8D46B-9B74-43C4-9AB5-F3A7C9D3D1EC}" type="presOf" srcId="{EB45DDB8-9512-4706-8B76-18C44C78BC3C}" destId="{4003B8A7-EB68-44F5-9F4E-539E96CA8AEA}" srcOrd="0" destOrd="0" presId="urn:microsoft.com/office/officeart/2005/8/layout/radial6"/>
    <dgm:cxn modelId="{88070E50-808F-4472-B632-BE2593811332}" srcId="{45D1B273-6A01-40CD-813D-57CAFDD6D0E6}" destId="{01C65D0A-41E4-4F3B-8151-E78D6A5E0F1E}" srcOrd="1" destOrd="0" parTransId="{E594BD54-5CE6-465B-B434-31E24CF2ABDF}" sibTransId="{9308ACC0-368A-4603-AE06-6D7620B569A7}"/>
    <dgm:cxn modelId="{D6B3A350-2E2C-431F-91C4-DBEB9E05048B}" type="presOf" srcId="{19BB3C46-A327-4FEA-8840-5220FC89C0B7}" destId="{0310082B-1F9F-4763-A143-ACF7C72E801F}" srcOrd="0" destOrd="0" presId="urn:microsoft.com/office/officeart/2005/8/layout/radial6"/>
    <dgm:cxn modelId="{7AA4B187-FB7B-4F33-900F-6929293D4E1D}" srcId="{45D1B273-6A01-40CD-813D-57CAFDD6D0E6}" destId="{C3244FAA-D837-42E2-88E1-33EC87D23605}" srcOrd="0" destOrd="0" parTransId="{495848E4-6146-4B06-865A-FF9E950740CC}" sibTransId="{45245DDE-29B5-4FF0-BDE8-868B5CC6A4A6}"/>
    <dgm:cxn modelId="{BAD6E38A-B88C-4F82-A9FA-DC006A8767D5}" type="presOf" srcId="{45245DDE-29B5-4FF0-BDE8-868B5CC6A4A6}" destId="{A7CE11DF-8462-4797-9A15-8E7807D5122A}" srcOrd="0" destOrd="0" presId="urn:microsoft.com/office/officeart/2005/8/layout/radial6"/>
    <dgm:cxn modelId="{7371BB9C-96B1-41E1-B251-2212C1DA2A89}" type="presOf" srcId="{45D1B273-6A01-40CD-813D-57CAFDD6D0E6}" destId="{9B7BCF81-6F6D-4F33-80C8-609B0754EE73}" srcOrd="0" destOrd="0" presId="urn:microsoft.com/office/officeart/2005/8/layout/radial6"/>
    <dgm:cxn modelId="{C32290AF-7F78-4DAE-955D-D776ACEBC34F}" type="presOf" srcId="{C3244FAA-D837-42E2-88E1-33EC87D23605}" destId="{012A80CA-80DD-471E-94C6-FE96D7C4B55B}" srcOrd="0" destOrd="0" presId="urn:microsoft.com/office/officeart/2005/8/layout/radial6"/>
    <dgm:cxn modelId="{FC6886C1-60C3-49F0-8801-F9C886F42941}" srcId="{A0EFB77C-C53F-4778-8E56-4AC55ED0144A}" destId="{45D1B273-6A01-40CD-813D-57CAFDD6D0E6}" srcOrd="0" destOrd="0" parTransId="{641B8FFB-889B-4DE5-9464-F7205FBB95B7}" sibTransId="{E8D84991-BF83-4B15-AB6A-08FAFABC9BD9}"/>
    <dgm:cxn modelId="{56CDCEC2-36A6-40DE-8E2B-A1531731B9A7}" srcId="{45D1B273-6A01-40CD-813D-57CAFDD6D0E6}" destId="{EB45DDB8-9512-4706-8B76-18C44C78BC3C}" srcOrd="3" destOrd="0" parTransId="{025C33C4-EA6F-443D-A89F-4631ABC38BB0}" sibTransId="{AD76F9A8-A308-4180-8872-77DB684C1A51}"/>
    <dgm:cxn modelId="{39AE6ADC-A4FE-476E-A3DA-606ADF3F7B7C}" type="presOf" srcId="{9308ACC0-368A-4603-AE06-6D7620B569A7}" destId="{14AEB904-BC70-484F-94BD-5F754FF6237F}" srcOrd="0" destOrd="0" presId="urn:microsoft.com/office/officeart/2005/8/layout/radial6"/>
    <dgm:cxn modelId="{5EDA22E6-D024-427C-80F0-7DCB5EAEA986}" type="presOf" srcId="{A0EFB77C-C53F-4778-8E56-4AC55ED0144A}" destId="{A87210EB-1744-42D9-828A-857D040270F1}" srcOrd="0" destOrd="0" presId="urn:microsoft.com/office/officeart/2005/8/layout/radial6"/>
    <dgm:cxn modelId="{D7D24630-5352-49F4-BA5A-E6DD2149D223}" type="presParOf" srcId="{A87210EB-1744-42D9-828A-857D040270F1}" destId="{9B7BCF81-6F6D-4F33-80C8-609B0754EE73}" srcOrd="0" destOrd="0" presId="urn:microsoft.com/office/officeart/2005/8/layout/radial6"/>
    <dgm:cxn modelId="{6BEA184B-CCAD-40F9-BE42-66FC617A076B}" type="presParOf" srcId="{A87210EB-1744-42D9-828A-857D040270F1}" destId="{012A80CA-80DD-471E-94C6-FE96D7C4B55B}" srcOrd="1" destOrd="0" presId="urn:microsoft.com/office/officeart/2005/8/layout/radial6"/>
    <dgm:cxn modelId="{32D4A19F-1F6C-4A1E-952E-C5CFEEE0D53D}" type="presParOf" srcId="{A87210EB-1744-42D9-828A-857D040270F1}" destId="{F9898B5D-9A3C-47CA-B008-629CE925147D}" srcOrd="2" destOrd="0" presId="urn:microsoft.com/office/officeart/2005/8/layout/radial6"/>
    <dgm:cxn modelId="{F8F986DB-9327-458F-BB80-FF300ACD209A}" type="presParOf" srcId="{A87210EB-1744-42D9-828A-857D040270F1}" destId="{A7CE11DF-8462-4797-9A15-8E7807D5122A}" srcOrd="3" destOrd="0" presId="urn:microsoft.com/office/officeart/2005/8/layout/radial6"/>
    <dgm:cxn modelId="{945AD2A8-4E27-41CA-817B-4B7FE7CFA3D7}" type="presParOf" srcId="{A87210EB-1744-42D9-828A-857D040270F1}" destId="{05FBC78F-4F35-4DBA-8B35-BC080D7D8683}" srcOrd="4" destOrd="0" presId="urn:microsoft.com/office/officeart/2005/8/layout/radial6"/>
    <dgm:cxn modelId="{7CEADC6C-53B1-4124-81A9-9E1DE3530F96}" type="presParOf" srcId="{A87210EB-1744-42D9-828A-857D040270F1}" destId="{73CDD777-D963-4AE3-94D8-FE0EBBC1E27C}" srcOrd="5" destOrd="0" presId="urn:microsoft.com/office/officeart/2005/8/layout/radial6"/>
    <dgm:cxn modelId="{EBE1B9C4-F61E-4303-AC00-EC53FB8371BB}" type="presParOf" srcId="{A87210EB-1744-42D9-828A-857D040270F1}" destId="{14AEB904-BC70-484F-94BD-5F754FF6237F}" srcOrd="6" destOrd="0" presId="urn:microsoft.com/office/officeart/2005/8/layout/radial6"/>
    <dgm:cxn modelId="{D9683CAE-35AA-473F-874B-8E55D3D6626D}" type="presParOf" srcId="{A87210EB-1744-42D9-828A-857D040270F1}" destId="{0310082B-1F9F-4763-A143-ACF7C72E801F}" srcOrd="7" destOrd="0" presId="urn:microsoft.com/office/officeart/2005/8/layout/radial6"/>
    <dgm:cxn modelId="{D7A14203-1FFF-435E-A47C-E5EE0F7E7185}" type="presParOf" srcId="{A87210EB-1744-42D9-828A-857D040270F1}" destId="{BCE8B45A-A8B7-4DE5-BF19-6877E183EA0B}" srcOrd="8" destOrd="0" presId="urn:microsoft.com/office/officeart/2005/8/layout/radial6"/>
    <dgm:cxn modelId="{3F51A0A8-01DA-49F4-B95B-95435B549E1A}" type="presParOf" srcId="{A87210EB-1744-42D9-828A-857D040270F1}" destId="{702BC6BE-E194-4C87-AA62-9AB8D4AE1F01}" srcOrd="9" destOrd="0" presId="urn:microsoft.com/office/officeart/2005/8/layout/radial6"/>
    <dgm:cxn modelId="{C3C92C34-31F7-470E-9CF0-E8813A6329C4}" type="presParOf" srcId="{A87210EB-1744-42D9-828A-857D040270F1}" destId="{4003B8A7-EB68-44F5-9F4E-539E96CA8AEA}" srcOrd="10" destOrd="0" presId="urn:microsoft.com/office/officeart/2005/8/layout/radial6"/>
    <dgm:cxn modelId="{05A8D793-4C69-4186-920C-1D594D2337A1}" type="presParOf" srcId="{A87210EB-1744-42D9-828A-857D040270F1}" destId="{4CAB8977-D076-4BBA-BB3B-DC2EE4A619EA}" srcOrd="11" destOrd="0" presId="urn:microsoft.com/office/officeart/2005/8/layout/radial6"/>
    <dgm:cxn modelId="{766D3397-D948-490E-B22F-556E022EAD0A}" type="presParOf" srcId="{A87210EB-1744-42D9-828A-857D040270F1}" destId="{5A0BA610-4F2C-4533-987F-DE320A6876A7}"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0BA610-4F2C-4533-987F-DE320A6876A7}">
      <dsp:nvSpPr>
        <dsp:cNvPr id="0" name=""/>
        <dsp:cNvSpPr/>
      </dsp:nvSpPr>
      <dsp:spPr>
        <a:xfrm>
          <a:off x="1204561" y="560434"/>
          <a:ext cx="3749101" cy="3749101"/>
        </a:xfrm>
        <a:prstGeom prst="blockArc">
          <a:avLst>
            <a:gd name="adj1" fmla="val 10800000"/>
            <a:gd name="adj2" fmla="val 1620000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02BC6BE-E194-4C87-AA62-9AB8D4AE1F01}">
      <dsp:nvSpPr>
        <dsp:cNvPr id="0" name=""/>
        <dsp:cNvSpPr/>
      </dsp:nvSpPr>
      <dsp:spPr>
        <a:xfrm>
          <a:off x="1204561" y="560434"/>
          <a:ext cx="3749101" cy="3749101"/>
        </a:xfrm>
        <a:prstGeom prst="blockArc">
          <a:avLst>
            <a:gd name="adj1" fmla="val 5400000"/>
            <a:gd name="adj2" fmla="val 1080000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4AEB904-BC70-484F-94BD-5F754FF6237F}">
      <dsp:nvSpPr>
        <dsp:cNvPr id="0" name=""/>
        <dsp:cNvSpPr/>
      </dsp:nvSpPr>
      <dsp:spPr>
        <a:xfrm>
          <a:off x="1204561" y="560434"/>
          <a:ext cx="3749101" cy="3749101"/>
        </a:xfrm>
        <a:prstGeom prst="blockArc">
          <a:avLst>
            <a:gd name="adj1" fmla="val 0"/>
            <a:gd name="adj2" fmla="val 540000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7CE11DF-8462-4797-9A15-8E7807D5122A}">
      <dsp:nvSpPr>
        <dsp:cNvPr id="0" name=""/>
        <dsp:cNvSpPr/>
      </dsp:nvSpPr>
      <dsp:spPr>
        <a:xfrm>
          <a:off x="1204561" y="560434"/>
          <a:ext cx="3749101" cy="3749101"/>
        </a:xfrm>
        <a:prstGeom prst="blockArc">
          <a:avLst>
            <a:gd name="adj1" fmla="val 16200000"/>
            <a:gd name="adj2" fmla="val 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B7BCF81-6F6D-4F33-80C8-609B0754EE73}">
      <dsp:nvSpPr>
        <dsp:cNvPr id="0" name=""/>
        <dsp:cNvSpPr/>
      </dsp:nvSpPr>
      <dsp:spPr>
        <a:xfrm>
          <a:off x="2217622" y="1573495"/>
          <a:ext cx="1722979" cy="172297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Customer Journey</a:t>
          </a:r>
        </a:p>
      </dsp:txBody>
      <dsp:txXfrm>
        <a:off x="2469946" y="1825819"/>
        <a:ext cx="1218331" cy="1218331"/>
      </dsp:txXfrm>
    </dsp:sp>
    <dsp:sp modelId="{012A80CA-80DD-471E-94C6-FE96D7C4B55B}">
      <dsp:nvSpPr>
        <dsp:cNvPr id="0" name=""/>
        <dsp:cNvSpPr/>
      </dsp:nvSpPr>
      <dsp:spPr>
        <a:xfrm>
          <a:off x="2476069" y="810"/>
          <a:ext cx="1206085" cy="120608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Best practices</a:t>
          </a:r>
        </a:p>
      </dsp:txBody>
      <dsp:txXfrm>
        <a:off x="2652696" y="177437"/>
        <a:ext cx="852831" cy="852831"/>
      </dsp:txXfrm>
    </dsp:sp>
    <dsp:sp modelId="{05FBC78F-4F35-4DBA-8B35-BC080D7D8683}">
      <dsp:nvSpPr>
        <dsp:cNvPr id="0" name=""/>
        <dsp:cNvSpPr/>
      </dsp:nvSpPr>
      <dsp:spPr>
        <a:xfrm>
          <a:off x="4307201" y="1831942"/>
          <a:ext cx="1206085" cy="120608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Archi-tectures</a:t>
          </a:r>
        </a:p>
      </dsp:txBody>
      <dsp:txXfrm>
        <a:off x="4483828" y="2008569"/>
        <a:ext cx="852831" cy="852831"/>
      </dsp:txXfrm>
    </dsp:sp>
    <dsp:sp modelId="{0310082B-1F9F-4763-A143-ACF7C72E801F}">
      <dsp:nvSpPr>
        <dsp:cNvPr id="0" name=""/>
        <dsp:cNvSpPr/>
      </dsp:nvSpPr>
      <dsp:spPr>
        <a:xfrm>
          <a:off x="2476069" y="3663073"/>
          <a:ext cx="1206085" cy="120608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Metho-dologies</a:t>
          </a:r>
        </a:p>
      </dsp:txBody>
      <dsp:txXfrm>
        <a:off x="2652696" y="3839700"/>
        <a:ext cx="852831" cy="852831"/>
      </dsp:txXfrm>
    </dsp:sp>
    <dsp:sp modelId="{4003B8A7-EB68-44F5-9F4E-539E96CA8AEA}">
      <dsp:nvSpPr>
        <dsp:cNvPr id="0" name=""/>
        <dsp:cNvSpPr/>
      </dsp:nvSpPr>
      <dsp:spPr>
        <a:xfrm>
          <a:off x="644937" y="1831942"/>
          <a:ext cx="1206085" cy="120608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Enterprise scale - Landing Zone</a:t>
          </a:r>
        </a:p>
      </dsp:txBody>
      <dsp:txXfrm>
        <a:off x="821564" y="2008569"/>
        <a:ext cx="852831" cy="852831"/>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C8817A-3F19-40BE-8D93-B63775697124}" type="datetimeFigureOut">
              <a:rPr lang="de-DE" smtClean="0"/>
              <a:t>16.09.2021</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D4B839-635E-49E5-A42C-3CE4DD4BAC04}" type="slidenum">
              <a:rPr lang="de-DE" smtClean="0"/>
              <a:t>‹#›</a:t>
            </a:fld>
            <a:endParaRPr lang="de-DE"/>
          </a:p>
        </p:txBody>
      </p:sp>
    </p:spTree>
    <p:extLst>
      <p:ext uri="{BB962C8B-B14F-4D97-AF65-F5344CB8AC3E}">
        <p14:creationId xmlns:p14="http://schemas.microsoft.com/office/powerpoint/2010/main" val="3243042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6CE63F-9E7F-4C04-9D0D-FCA25A8E9E86}" type="datetime8">
              <a:rPr lang="en-US" smtClean="0"/>
              <a:t>9/16/2021 8:45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770598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9/16/2021 8:45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01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F0FC0-4485-4CA6-9FB3-A1D4DE6ABA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E6D59CE8-308C-4F01-B323-D42C833F35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82ACD57A-7DDE-406A-9B2A-83DAA38A5390}"/>
              </a:ext>
            </a:extLst>
          </p:cNvPr>
          <p:cNvSpPr>
            <a:spLocks noGrp="1"/>
          </p:cNvSpPr>
          <p:nvPr>
            <p:ph type="dt" sz="half" idx="10"/>
          </p:nvPr>
        </p:nvSpPr>
        <p:spPr/>
        <p:txBody>
          <a:bodyPr/>
          <a:lstStyle/>
          <a:p>
            <a:fld id="{A6103BC8-F6D9-49A0-A321-C89AEDD5696C}" type="datetimeFigureOut">
              <a:rPr lang="de-DE" smtClean="0"/>
              <a:t>16.09.2021</a:t>
            </a:fld>
            <a:endParaRPr lang="de-DE"/>
          </a:p>
        </p:txBody>
      </p:sp>
      <p:sp>
        <p:nvSpPr>
          <p:cNvPr id="5" name="Footer Placeholder 4">
            <a:extLst>
              <a:ext uri="{FF2B5EF4-FFF2-40B4-BE49-F238E27FC236}">
                <a16:creationId xmlns:a16="http://schemas.microsoft.com/office/drawing/2014/main" id="{AE79177F-BCBE-4667-BAD1-0D3CA8AF5BF1}"/>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C406356A-8A4E-43FA-9FBE-F76F20795D4D}"/>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443576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9729-D14D-485A-927D-7314644A3738}"/>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2BD26F20-E535-4079-854A-350CC83CDB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ADEA075E-CEAA-4D34-A4A4-3C6B37A96945}"/>
              </a:ext>
            </a:extLst>
          </p:cNvPr>
          <p:cNvSpPr>
            <a:spLocks noGrp="1"/>
          </p:cNvSpPr>
          <p:nvPr>
            <p:ph type="dt" sz="half" idx="10"/>
          </p:nvPr>
        </p:nvSpPr>
        <p:spPr/>
        <p:txBody>
          <a:bodyPr/>
          <a:lstStyle/>
          <a:p>
            <a:fld id="{A6103BC8-F6D9-49A0-A321-C89AEDD5696C}" type="datetimeFigureOut">
              <a:rPr lang="de-DE" smtClean="0"/>
              <a:t>16.09.2021</a:t>
            </a:fld>
            <a:endParaRPr lang="de-DE"/>
          </a:p>
        </p:txBody>
      </p:sp>
      <p:sp>
        <p:nvSpPr>
          <p:cNvPr id="5" name="Footer Placeholder 4">
            <a:extLst>
              <a:ext uri="{FF2B5EF4-FFF2-40B4-BE49-F238E27FC236}">
                <a16:creationId xmlns:a16="http://schemas.microsoft.com/office/drawing/2014/main" id="{8728EAE2-985D-417D-8930-F55C44CB5838}"/>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581B2D26-089D-4DBB-83FF-EF681544A4F0}"/>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25388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DC2EC2-123D-4889-9D7C-BEC0D9FEC3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72806AB2-A10A-48B1-8B3F-1EFD1F41D2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4EFEFA4E-8E48-4187-B1A9-2204B3CF2DA6}"/>
              </a:ext>
            </a:extLst>
          </p:cNvPr>
          <p:cNvSpPr>
            <a:spLocks noGrp="1"/>
          </p:cNvSpPr>
          <p:nvPr>
            <p:ph type="dt" sz="half" idx="10"/>
          </p:nvPr>
        </p:nvSpPr>
        <p:spPr/>
        <p:txBody>
          <a:bodyPr/>
          <a:lstStyle/>
          <a:p>
            <a:fld id="{A6103BC8-F6D9-49A0-A321-C89AEDD5696C}" type="datetimeFigureOut">
              <a:rPr lang="de-DE" smtClean="0"/>
              <a:t>16.09.2021</a:t>
            </a:fld>
            <a:endParaRPr lang="de-DE"/>
          </a:p>
        </p:txBody>
      </p:sp>
      <p:sp>
        <p:nvSpPr>
          <p:cNvPr id="5" name="Footer Placeholder 4">
            <a:extLst>
              <a:ext uri="{FF2B5EF4-FFF2-40B4-BE49-F238E27FC236}">
                <a16:creationId xmlns:a16="http://schemas.microsoft.com/office/drawing/2014/main" id="{246183F6-D66A-44FC-83B7-09801F6E35BE}"/>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E2FC4624-DEB7-4186-9B29-FCDD743FD804}"/>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340218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2" name="MS logo white - EMF" descr="Microsoft logo white text version">
            <a:extLst>
              <a:ext uri="{FF2B5EF4-FFF2-40B4-BE49-F238E27FC236}">
                <a16:creationId xmlns:a16="http://schemas.microsoft.com/office/drawing/2014/main" id="{06EBBF54-797D-47CA-9155-60D2261665F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3" name="Picture 2" descr="Cloud illustration.">
            <a:extLst>
              <a:ext uri="{FF2B5EF4-FFF2-40B4-BE49-F238E27FC236}">
                <a16:creationId xmlns:a16="http://schemas.microsoft.com/office/drawing/2014/main" id="{9F48CF08-DC89-4AF9-AFEA-386FBBC53FD4}"/>
              </a:ext>
            </a:extLst>
          </p:cNvPr>
          <p:cNvPicPr>
            <a:picLocks noChangeAspect="1"/>
          </p:cNvPicPr>
          <p:nvPr userDrawn="1"/>
        </p:nvPicPr>
        <p:blipFill>
          <a:blip r:embed="rId3"/>
          <a:srcRect/>
          <a:stretch/>
        </p:blipFill>
        <p:spPr>
          <a:xfrm>
            <a:off x="6275867" y="800930"/>
            <a:ext cx="4974266" cy="5256141"/>
          </a:xfrm>
          <a:prstGeom prst="rect">
            <a:avLst/>
          </a:prstGeom>
        </p:spPr>
      </p:pic>
    </p:spTree>
    <p:extLst>
      <p:ext uri="{BB962C8B-B14F-4D97-AF65-F5344CB8AC3E}">
        <p14:creationId xmlns:p14="http://schemas.microsoft.com/office/powerpoint/2010/main" val="25892506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338568964"/>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81661815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B3D14-6524-47AC-BA0A-F74A88485144}"/>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62908DEB-CE2E-414A-B500-9877DF81A2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C44841CB-0906-41B5-B2DA-62D18839CE16}"/>
              </a:ext>
            </a:extLst>
          </p:cNvPr>
          <p:cNvSpPr>
            <a:spLocks noGrp="1"/>
          </p:cNvSpPr>
          <p:nvPr>
            <p:ph type="dt" sz="half" idx="10"/>
          </p:nvPr>
        </p:nvSpPr>
        <p:spPr/>
        <p:txBody>
          <a:bodyPr/>
          <a:lstStyle/>
          <a:p>
            <a:fld id="{A6103BC8-F6D9-49A0-A321-C89AEDD5696C}" type="datetimeFigureOut">
              <a:rPr lang="de-DE" smtClean="0"/>
              <a:t>16.09.2021</a:t>
            </a:fld>
            <a:endParaRPr lang="de-DE"/>
          </a:p>
        </p:txBody>
      </p:sp>
      <p:sp>
        <p:nvSpPr>
          <p:cNvPr id="5" name="Footer Placeholder 4">
            <a:extLst>
              <a:ext uri="{FF2B5EF4-FFF2-40B4-BE49-F238E27FC236}">
                <a16:creationId xmlns:a16="http://schemas.microsoft.com/office/drawing/2014/main" id="{76A6D57A-D99E-4243-A276-B6A33DA5C91F}"/>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A5213D92-A43F-4551-9B08-974688733DB2}"/>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4091845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CEE1E-E02C-4ED0-9A6A-D5EF235460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1FC48476-2B5E-485E-B89F-FF5D9BBECD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7B33A9-75C2-4634-9637-8120381AD219}"/>
              </a:ext>
            </a:extLst>
          </p:cNvPr>
          <p:cNvSpPr>
            <a:spLocks noGrp="1"/>
          </p:cNvSpPr>
          <p:nvPr>
            <p:ph type="dt" sz="half" idx="10"/>
          </p:nvPr>
        </p:nvSpPr>
        <p:spPr/>
        <p:txBody>
          <a:bodyPr/>
          <a:lstStyle/>
          <a:p>
            <a:fld id="{A6103BC8-F6D9-49A0-A321-C89AEDD5696C}" type="datetimeFigureOut">
              <a:rPr lang="de-DE" smtClean="0"/>
              <a:t>16.09.2021</a:t>
            </a:fld>
            <a:endParaRPr lang="de-DE"/>
          </a:p>
        </p:txBody>
      </p:sp>
      <p:sp>
        <p:nvSpPr>
          <p:cNvPr id="5" name="Footer Placeholder 4">
            <a:extLst>
              <a:ext uri="{FF2B5EF4-FFF2-40B4-BE49-F238E27FC236}">
                <a16:creationId xmlns:a16="http://schemas.microsoft.com/office/drawing/2014/main" id="{DD080D8D-3D92-44EA-898F-117F98BACDFD}"/>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495BE738-7D47-48DD-ACEF-850EAE40ED61}"/>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682076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5BF0E-0EDF-4B39-8FE7-E8A4A820E0D6}"/>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0E23C4B7-34D8-4844-A157-86734272F6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A42110FB-2DC3-46E6-9FFD-1D584B7BFE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88E9EE78-AFD8-475F-99F0-810816BE84CB}"/>
              </a:ext>
            </a:extLst>
          </p:cNvPr>
          <p:cNvSpPr>
            <a:spLocks noGrp="1"/>
          </p:cNvSpPr>
          <p:nvPr>
            <p:ph type="dt" sz="half" idx="10"/>
          </p:nvPr>
        </p:nvSpPr>
        <p:spPr/>
        <p:txBody>
          <a:bodyPr/>
          <a:lstStyle/>
          <a:p>
            <a:fld id="{A6103BC8-F6D9-49A0-A321-C89AEDD5696C}" type="datetimeFigureOut">
              <a:rPr lang="de-DE" smtClean="0"/>
              <a:t>16.09.2021</a:t>
            </a:fld>
            <a:endParaRPr lang="de-DE"/>
          </a:p>
        </p:txBody>
      </p:sp>
      <p:sp>
        <p:nvSpPr>
          <p:cNvPr id="6" name="Footer Placeholder 5">
            <a:extLst>
              <a:ext uri="{FF2B5EF4-FFF2-40B4-BE49-F238E27FC236}">
                <a16:creationId xmlns:a16="http://schemas.microsoft.com/office/drawing/2014/main" id="{40DC8F99-C64D-4D05-8802-223C3C868573}"/>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E608C574-BCBF-4115-98C3-7B1C79E89849}"/>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738766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A7636-D326-49EC-81EE-0E214A4F7ED4}"/>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0EC2D247-16C3-4237-AA69-DC2348EC92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05F602-8955-4CE7-AA7B-298E41CC58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F7117CBD-A493-4DB3-A55C-C41E4D7886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6628A0-63DB-4D2E-BD5A-6C9EA10258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F94E7214-A539-4173-B995-AF6560D62F1B}"/>
              </a:ext>
            </a:extLst>
          </p:cNvPr>
          <p:cNvSpPr>
            <a:spLocks noGrp="1"/>
          </p:cNvSpPr>
          <p:nvPr>
            <p:ph type="dt" sz="half" idx="10"/>
          </p:nvPr>
        </p:nvSpPr>
        <p:spPr/>
        <p:txBody>
          <a:bodyPr/>
          <a:lstStyle/>
          <a:p>
            <a:fld id="{A6103BC8-F6D9-49A0-A321-C89AEDD5696C}" type="datetimeFigureOut">
              <a:rPr lang="de-DE" smtClean="0"/>
              <a:t>16.09.2021</a:t>
            </a:fld>
            <a:endParaRPr lang="de-DE"/>
          </a:p>
        </p:txBody>
      </p:sp>
      <p:sp>
        <p:nvSpPr>
          <p:cNvPr id="8" name="Footer Placeholder 7">
            <a:extLst>
              <a:ext uri="{FF2B5EF4-FFF2-40B4-BE49-F238E27FC236}">
                <a16:creationId xmlns:a16="http://schemas.microsoft.com/office/drawing/2014/main" id="{E36A2866-4163-4EC3-88D4-18396D5258BC}"/>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9DA4C585-7672-44D7-BF2A-519E9B0629BC}"/>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691301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FC3CA-53D1-4864-8737-C4FC551CA201}"/>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74A14E79-8F66-4E49-89DC-812DE4C9FD21}"/>
              </a:ext>
            </a:extLst>
          </p:cNvPr>
          <p:cNvSpPr>
            <a:spLocks noGrp="1"/>
          </p:cNvSpPr>
          <p:nvPr>
            <p:ph type="dt" sz="half" idx="10"/>
          </p:nvPr>
        </p:nvSpPr>
        <p:spPr/>
        <p:txBody>
          <a:bodyPr/>
          <a:lstStyle/>
          <a:p>
            <a:fld id="{A6103BC8-F6D9-49A0-A321-C89AEDD5696C}" type="datetimeFigureOut">
              <a:rPr lang="de-DE" smtClean="0"/>
              <a:t>16.09.2021</a:t>
            </a:fld>
            <a:endParaRPr lang="de-DE"/>
          </a:p>
        </p:txBody>
      </p:sp>
      <p:sp>
        <p:nvSpPr>
          <p:cNvPr id="4" name="Footer Placeholder 3">
            <a:extLst>
              <a:ext uri="{FF2B5EF4-FFF2-40B4-BE49-F238E27FC236}">
                <a16:creationId xmlns:a16="http://schemas.microsoft.com/office/drawing/2014/main" id="{3C9CFD6E-A0D7-4FFB-9173-714A81B3487E}"/>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C4A2AA04-B8C1-435F-A37C-B49388ECDA9B}"/>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2806448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CB6740-2012-4224-BCE2-0E20E3E23E7F}"/>
              </a:ext>
            </a:extLst>
          </p:cNvPr>
          <p:cNvSpPr>
            <a:spLocks noGrp="1"/>
          </p:cNvSpPr>
          <p:nvPr>
            <p:ph type="dt" sz="half" idx="10"/>
          </p:nvPr>
        </p:nvSpPr>
        <p:spPr/>
        <p:txBody>
          <a:bodyPr/>
          <a:lstStyle/>
          <a:p>
            <a:fld id="{A6103BC8-F6D9-49A0-A321-C89AEDD5696C}" type="datetimeFigureOut">
              <a:rPr lang="de-DE" smtClean="0"/>
              <a:t>16.09.2021</a:t>
            </a:fld>
            <a:endParaRPr lang="de-DE"/>
          </a:p>
        </p:txBody>
      </p:sp>
      <p:sp>
        <p:nvSpPr>
          <p:cNvPr id="3" name="Footer Placeholder 2">
            <a:extLst>
              <a:ext uri="{FF2B5EF4-FFF2-40B4-BE49-F238E27FC236}">
                <a16:creationId xmlns:a16="http://schemas.microsoft.com/office/drawing/2014/main" id="{7E09737C-3166-4A90-9803-9E1321B01935}"/>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D4D89F07-3DC2-4AB2-98A7-734F738730B0}"/>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933420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A1235-FB9F-4A24-A9C0-602D09379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D9476E0B-8710-4FD3-A6D8-01F6727F8F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65253D5A-1E91-4D4E-AF13-04ECB8C29A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D5FD0F-73C6-482E-8F90-14E3B34CF879}"/>
              </a:ext>
            </a:extLst>
          </p:cNvPr>
          <p:cNvSpPr>
            <a:spLocks noGrp="1"/>
          </p:cNvSpPr>
          <p:nvPr>
            <p:ph type="dt" sz="half" idx="10"/>
          </p:nvPr>
        </p:nvSpPr>
        <p:spPr/>
        <p:txBody>
          <a:bodyPr/>
          <a:lstStyle/>
          <a:p>
            <a:fld id="{A6103BC8-F6D9-49A0-A321-C89AEDD5696C}" type="datetimeFigureOut">
              <a:rPr lang="de-DE" smtClean="0"/>
              <a:t>16.09.2021</a:t>
            </a:fld>
            <a:endParaRPr lang="de-DE"/>
          </a:p>
        </p:txBody>
      </p:sp>
      <p:sp>
        <p:nvSpPr>
          <p:cNvPr id="6" name="Footer Placeholder 5">
            <a:extLst>
              <a:ext uri="{FF2B5EF4-FFF2-40B4-BE49-F238E27FC236}">
                <a16:creationId xmlns:a16="http://schemas.microsoft.com/office/drawing/2014/main" id="{C4927DC6-BE50-4852-83D9-54972DD9BD6B}"/>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6BD8AF39-B9A9-47D8-9CC2-0DB5D9C12FAE}"/>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050804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C8839-1DDB-4A06-A778-EE1D1CBBE2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3B39740D-5A39-4F35-94F5-6E917C4E24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59FF651F-2A46-45C3-8B86-113615A81A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EF4A70-9034-481D-A5A2-6B3D80F27888}"/>
              </a:ext>
            </a:extLst>
          </p:cNvPr>
          <p:cNvSpPr>
            <a:spLocks noGrp="1"/>
          </p:cNvSpPr>
          <p:nvPr>
            <p:ph type="dt" sz="half" idx="10"/>
          </p:nvPr>
        </p:nvSpPr>
        <p:spPr/>
        <p:txBody>
          <a:bodyPr/>
          <a:lstStyle/>
          <a:p>
            <a:fld id="{A6103BC8-F6D9-49A0-A321-C89AEDD5696C}" type="datetimeFigureOut">
              <a:rPr lang="de-DE" smtClean="0"/>
              <a:t>16.09.2021</a:t>
            </a:fld>
            <a:endParaRPr lang="de-DE"/>
          </a:p>
        </p:txBody>
      </p:sp>
      <p:sp>
        <p:nvSpPr>
          <p:cNvPr id="6" name="Footer Placeholder 5">
            <a:extLst>
              <a:ext uri="{FF2B5EF4-FFF2-40B4-BE49-F238E27FC236}">
                <a16:creationId xmlns:a16="http://schemas.microsoft.com/office/drawing/2014/main" id="{3AC61B9A-3AC2-4F5C-85C2-621B12B7ACB4}"/>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AF996BA3-4375-4BD9-B46D-66F1315DC4E2}"/>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2234056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3F1492-28D0-4287-AFFE-B1445BEEC8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F670B1B2-04B9-4073-BD3F-6759F14F19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6E231ABF-D36F-4323-8CAB-6EC24C959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03BC8-F6D9-49A0-A321-C89AEDD5696C}" type="datetimeFigureOut">
              <a:rPr lang="de-DE" smtClean="0"/>
              <a:t>16.09.2021</a:t>
            </a:fld>
            <a:endParaRPr lang="de-DE"/>
          </a:p>
        </p:txBody>
      </p:sp>
      <p:sp>
        <p:nvSpPr>
          <p:cNvPr id="5" name="Footer Placeholder 4">
            <a:extLst>
              <a:ext uri="{FF2B5EF4-FFF2-40B4-BE49-F238E27FC236}">
                <a16:creationId xmlns:a16="http://schemas.microsoft.com/office/drawing/2014/main" id="{515BCBEE-7F9D-4AB8-A4BE-D99779891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46300A46-F8F7-4466-A71B-2809CFAF64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4C1F1-1733-4D21-9470-8E072283F5D4}" type="slidenum">
              <a:rPr lang="de-DE" smtClean="0"/>
              <a:t>‹#›</a:t>
            </a:fld>
            <a:endParaRPr lang="de-DE"/>
          </a:p>
        </p:txBody>
      </p:sp>
    </p:spTree>
    <p:extLst>
      <p:ext uri="{BB962C8B-B14F-4D97-AF65-F5344CB8AC3E}">
        <p14:creationId xmlns:p14="http://schemas.microsoft.com/office/powerpoint/2010/main" val="3162115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docs.microsoft.com/en-us/learn/modules/app-and-infra-migration-and-modernization/" TargetMode="External"/><Relationship Id="rId2" Type="http://schemas.openxmlformats.org/officeDocument/2006/relationships/hyperlink" Target="https://docs.microsoft.com/en-us/learn/modules/microsoft-cloud-adoption-framework-for-azure/" TargetMode="External"/><Relationship Id="rId1" Type="http://schemas.openxmlformats.org/officeDocument/2006/relationships/slideLayout" Target="../slideLayouts/slideLayout7.xml"/><Relationship Id="rId5" Type="http://schemas.openxmlformats.org/officeDocument/2006/relationships/hyperlink" Target="https://docs.microsoft.com/en-us/learn/paths/enterprise-scale-architecture/" TargetMode="External"/><Relationship Id="rId4" Type="http://schemas.openxmlformats.org/officeDocument/2006/relationships/hyperlink" Target="https://docs.microsoft.com/en-us/learn/modules/build-cloud-governance-strategy-azur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5A7097-F128-44C8-9EE0-1A9AAF0AF864}"/>
              </a:ext>
            </a:extLst>
          </p:cNvPr>
          <p:cNvSpPr>
            <a:spLocks noGrp="1"/>
          </p:cNvSpPr>
          <p:nvPr>
            <p:ph type="title"/>
          </p:nvPr>
        </p:nvSpPr>
        <p:spPr>
          <a:xfrm>
            <a:off x="584200" y="2536580"/>
            <a:ext cx="4572000" cy="997196"/>
          </a:xfrm>
        </p:spPr>
        <p:txBody>
          <a:bodyPr/>
          <a:lstStyle/>
          <a:p>
            <a:r>
              <a:rPr lang="en-US" dirty="0"/>
              <a:t>CAF-Expert</a:t>
            </a:r>
            <a:br>
              <a:rPr lang="en-US" dirty="0"/>
            </a:br>
            <a:r>
              <a:rPr lang="en-US" dirty="0"/>
              <a:t>Hackathon Advanced</a:t>
            </a:r>
          </a:p>
        </p:txBody>
      </p:sp>
      <p:sp>
        <p:nvSpPr>
          <p:cNvPr id="5" name="Text Placeholder 4">
            <a:extLst>
              <a:ext uri="{FF2B5EF4-FFF2-40B4-BE49-F238E27FC236}">
                <a16:creationId xmlns:a16="http://schemas.microsoft.com/office/drawing/2014/main" id="{C58039A1-50D4-4C5F-9F97-DB66C0E13CC7}"/>
              </a:ext>
            </a:extLst>
          </p:cNvPr>
          <p:cNvSpPr>
            <a:spLocks noGrp="1"/>
          </p:cNvSpPr>
          <p:nvPr>
            <p:ph type="body" sz="quarter" idx="12"/>
          </p:nvPr>
        </p:nvSpPr>
        <p:spPr>
          <a:xfrm>
            <a:off x="584200" y="3962400"/>
            <a:ext cx="4572000" cy="492443"/>
          </a:xfrm>
        </p:spPr>
        <p:txBody>
          <a:bodyPr/>
          <a:lstStyle/>
          <a:p>
            <a:r>
              <a:rPr lang="en-US" dirty="0"/>
              <a:t>September 2021</a:t>
            </a:r>
          </a:p>
          <a:p>
            <a:endParaRPr lang="en-US" sz="1200" dirty="0"/>
          </a:p>
        </p:txBody>
      </p:sp>
    </p:spTree>
    <p:extLst>
      <p:ext uri="{BB962C8B-B14F-4D97-AF65-F5344CB8AC3E}">
        <p14:creationId xmlns:p14="http://schemas.microsoft.com/office/powerpoint/2010/main" val="279977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F0D2BA-51B4-4DD9-9879-D36C748756BD}"/>
              </a:ext>
              <a:ext uri="{C183D7F6-B498-43B3-948B-1728B52AA6E4}">
                <adec:decorative xmlns:adec="http://schemas.microsoft.com/office/drawing/2017/decorative" val="1"/>
              </a:ext>
            </a:extLst>
          </p:cNvPr>
          <p:cNvSpPr/>
          <p:nvPr/>
        </p:nvSpPr>
        <p:spPr bwMode="auto">
          <a:xfrm>
            <a:off x="-1" y="-1"/>
            <a:ext cx="12192000" cy="142796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 name="Titel 3">
            <a:extLst>
              <a:ext uri="{FF2B5EF4-FFF2-40B4-BE49-F238E27FC236}">
                <a16:creationId xmlns:a16="http://schemas.microsoft.com/office/drawing/2014/main" id="{DA0542B4-FE08-415C-97F8-13D08BD840E5}"/>
              </a:ext>
            </a:extLst>
          </p:cNvPr>
          <p:cNvSpPr>
            <a:spLocks noGrp="1"/>
          </p:cNvSpPr>
          <p:nvPr>
            <p:ph type="title"/>
          </p:nvPr>
        </p:nvSpPr>
        <p:spPr/>
        <p:txBody>
          <a:bodyPr>
            <a:normAutofit fontScale="90000"/>
          </a:bodyPr>
          <a:lstStyle/>
          <a:p>
            <a:r>
              <a:rPr lang="en-US" dirty="0">
                <a:solidFill>
                  <a:schemeClr val="bg1"/>
                </a:solidFill>
              </a:rPr>
              <a:t>Why become a CAF Expert?</a:t>
            </a:r>
          </a:p>
        </p:txBody>
      </p:sp>
      <p:sp>
        <p:nvSpPr>
          <p:cNvPr id="6" name="Textfeld 5">
            <a:extLst>
              <a:ext uri="{FF2B5EF4-FFF2-40B4-BE49-F238E27FC236}">
                <a16:creationId xmlns:a16="http://schemas.microsoft.com/office/drawing/2014/main" id="{4E4E238B-8EE7-4FD4-A71C-163CBF0CB1E3}"/>
              </a:ext>
            </a:extLst>
          </p:cNvPr>
          <p:cNvSpPr txBox="1"/>
          <p:nvPr/>
        </p:nvSpPr>
        <p:spPr>
          <a:xfrm>
            <a:off x="588263" y="1885167"/>
            <a:ext cx="6158225" cy="1846659"/>
          </a:xfrm>
          <a:prstGeom prst="rect">
            <a:avLst/>
          </a:prstGeom>
          <a:noFill/>
        </p:spPr>
        <p:txBody>
          <a:bodyPr wrap="square" lIns="0" tIns="0" rIns="0" bIns="0" rtlCol="0">
            <a:spAutoFit/>
          </a:bodyPr>
          <a:lstStyle/>
          <a:p>
            <a:pPr algn="l"/>
            <a:r>
              <a:rPr lang="en-US" sz="2000" dirty="0"/>
              <a:t>The Microsoft Cloud Adoption (CAF) Framework is an </a:t>
            </a:r>
            <a:r>
              <a:rPr lang="en-US" sz="2000" dirty="0">
                <a:solidFill>
                  <a:schemeClr val="accent1"/>
                </a:solidFill>
              </a:rPr>
              <a:t>iterative</a:t>
            </a:r>
            <a:r>
              <a:rPr lang="en-US" sz="2000" dirty="0"/>
              <a:t> </a:t>
            </a:r>
            <a:r>
              <a:rPr lang="en-US" sz="2000" dirty="0">
                <a:solidFill>
                  <a:schemeClr val="accent1"/>
                </a:solidFill>
              </a:rPr>
              <a:t>approach</a:t>
            </a:r>
            <a:r>
              <a:rPr lang="en-US" sz="2000" dirty="0"/>
              <a:t> to support the </a:t>
            </a:r>
            <a:r>
              <a:rPr lang="en-US" sz="2000" dirty="0">
                <a:solidFill>
                  <a:schemeClr val="accent1"/>
                </a:solidFill>
              </a:rPr>
              <a:t>digital</a:t>
            </a:r>
            <a:r>
              <a:rPr lang="en-US" sz="2000" dirty="0"/>
              <a:t> </a:t>
            </a:r>
            <a:r>
              <a:rPr lang="en-US" sz="2000" dirty="0">
                <a:solidFill>
                  <a:schemeClr val="accent1"/>
                </a:solidFill>
              </a:rPr>
              <a:t>transformation</a:t>
            </a:r>
            <a:r>
              <a:rPr lang="en-US" sz="2000" dirty="0"/>
              <a:t> </a:t>
            </a:r>
            <a:r>
              <a:rPr lang="en-US" sz="2000" dirty="0">
                <a:solidFill>
                  <a:schemeClr val="accent1"/>
                </a:solidFill>
              </a:rPr>
              <a:t>journey</a:t>
            </a:r>
            <a:r>
              <a:rPr lang="en-US" sz="2000" dirty="0"/>
              <a:t> of an organization. It gives a collection of </a:t>
            </a:r>
            <a:r>
              <a:rPr lang="en-US" sz="2000" dirty="0">
                <a:solidFill>
                  <a:schemeClr val="accent1"/>
                </a:solidFill>
              </a:rPr>
              <a:t>best</a:t>
            </a:r>
            <a:r>
              <a:rPr lang="en-US" sz="2000" dirty="0"/>
              <a:t> </a:t>
            </a:r>
            <a:r>
              <a:rPr lang="en-US" sz="2000" dirty="0">
                <a:solidFill>
                  <a:schemeClr val="accent1"/>
                </a:solidFill>
              </a:rPr>
              <a:t>practices</a:t>
            </a:r>
            <a:r>
              <a:rPr lang="en-US" sz="2000" dirty="0"/>
              <a:t>, </a:t>
            </a:r>
            <a:r>
              <a:rPr lang="en-US" sz="2000" dirty="0">
                <a:solidFill>
                  <a:schemeClr val="accent1"/>
                </a:solidFill>
              </a:rPr>
              <a:t>architectures</a:t>
            </a:r>
            <a:r>
              <a:rPr lang="en-US" sz="2000" dirty="0"/>
              <a:t> and </a:t>
            </a:r>
            <a:r>
              <a:rPr lang="en-US" sz="2000" dirty="0">
                <a:solidFill>
                  <a:schemeClr val="accent1"/>
                </a:solidFill>
              </a:rPr>
              <a:t>methodologies</a:t>
            </a:r>
            <a:r>
              <a:rPr lang="en-US" sz="2000" dirty="0"/>
              <a:t> to ensure the </a:t>
            </a:r>
            <a:r>
              <a:rPr lang="en-US" sz="2000" dirty="0">
                <a:solidFill>
                  <a:schemeClr val="accent1"/>
                </a:solidFill>
              </a:rPr>
              <a:t>integration</a:t>
            </a:r>
            <a:r>
              <a:rPr lang="en-US" sz="2000" dirty="0"/>
              <a:t> of </a:t>
            </a:r>
            <a:r>
              <a:rPr lang="en-US" sz="2000" dirty="0">
                <a:solidFill>
                  <a:schemeClr val="accent1"/>
                </a:solidFill>
              </a:rPr>
              <a:t>cloud</a:t>
            </a:r>
            <a:r>
              <a:rPr lang="en-US" sz="2000" dirty="0"/>
              <a:t> into this journey .</a:t>
            </a:r>
          </a:p>
        </p:txBody>
      </p:sp>
      <p:sp>
        <p:nvSpPr>
          <p:cNvPr id="7" name="Textfeld 6">
            <a:extLst>
              <a:ext uri="{FF2B5EF4-FFF2-40B4-BE49-F238E27FC236}">
                <a16:creationId xmlns:a16="http://schemas.microsoft.com/office/drawing/2014/main" id="{7FD4819F-F8D7-45C2-9857-8E6487C08A09}"/>
              </a:ext>
            </a:extLst>
          </p:cNvPr>
          <p:cNvSpPr txBox="1"/>
          <p:nvPr/>
        </p:nvSpPr>
        <p:spPr>
          <a:xfrm>
            <a:off x="588263" y="4638893"/>
            <a:ext cx="6158225" cy="1538883"/>
          </a:xfrm>
          <a:prstGeom prst="rect">
            <a:avLst/>
          </a:prstGeom>
          <a:noFill/>
        </p:spPr>
        <p:txBody>
          <a:bodyPr wrap="square" lIns="0" tIns="0" rIns="0" bIns="0" rtlCol="0">
            <a:spAutoFit/>
          </a:bodyPr>
          <a:lstStyle/>
          <a:p>
            <a:pPr algn="l"/>
            <a:r>
              <a:rPr lang="en-US" sz="2000" dirty="0"/>
              <a:t>Having </a:t>
            </a:r>
            <a:r>
              <a:rPr lang="en-US" sz="2000" dirty="0">
                <a:solidFill>
                  <a:schemeClr val="accent1"/>
                </a:solidFill>
              </a:rPr>
              <a:t>CAF Experts</a:t>
            </a:r>
            <a:r>
              <a:rPr lang="en-US" sz="2000" dirty="0"/>
              <a:t> in your organization enables you as a partner to become a </a:t>
            </a:r>
            <a:r>
              <a:rPr lang="en-US" sz="2000" dirty="0">
                <a:solidFill>
                  <a:schemeClr val="accent1"/>
                </a:solidFill>
              </a:rPr>
              <a:t>trusted</a:t>
            </a:r>
            <a:r>
              <a:rPr lang="en-US" sz="2000" dirty="0"/>
              <a:t> </a:t>
            </a:r>
            <a:r>
              <a:rPr lang="en-US" sz="2000" dirty="0">
                <a:solidFill>
                  <a:schemeClr val="accent1"/>
                </a:solidFill>
              </a:rPr>
              <a:t>advisor</a:t>
            </a:r>
            <a:r>
              <a:rPr lang="en-US" sz="2000" dirty="0"/>
              <a:t> for your customers on their journey to cloud. </a:t>
            </a:r>
            <a:r>
              <a:rPr lang="en-US" sz="2000" dirty="0">
                <a:solidFill>
                  <a:schemeClr val="accent1"/>
                </a:solidFill>
              </a:rPr>
              <a:t>Continuously</a:t>
            </a:r>
            <a:r>
              <a:rPr lang="en-US" sz="2000" dirty="0"/>
              <a:t> </a:t>
            </a:r>
            <a:r>
              <a:rPr lang="en-US" sz="2000" dirty="0">
                <a:solidFill>
                  <a:schemeClr val="accent1"/>
                </a:solidFill>
              </a:rPr>
              <a:t>generate</a:t>
            </a:r>
            <a:r>
              <a:rPr lang="en-US" sz="2000" dirty="0"/>
              <a:t> more </a:t>
            </a:r>
            <a:r>
              <a:rPr lang="en-US" sz="2000" dirty="0">
                <a:solidFill>
                  <a:schemeClr val="accent1"/>
                </a:solidFill>
              </a:rPr>
              <a:t>business</a:t>
            </a:r>
            <a:r>
              <a:rPr lang="en-US" sz="2000" dirty="0"/>
              <a:t> with your </a:t>
            </a:r>
            <a:r>
              <a:rPr lang="en-US" sz="2000" dirty="0">
                <a:solidFill>
                  <a:schemeClr val="accent1"/>
                </a:solidFill>
              </a:rPr>
              <a:t>customers</a:t>
            </a:r>
            <a:r>
              <a:rPr lang="en-US" sz="2000" dirty="0"/>
              <a:t> along the </a:t>
            </a:r>
            <a:r>
              <a:rPr lang="en-US" sz="2000" dirty="0">
                <a:solidFill>
                  <a:schemeClr val="accent1"/>
                </a:solidFill>
              </a:rPr>
              <a:t>iterative</a:t>
            </a:r>
            <a:r>
              <a:rPr lang="en-US" sz="2000" dirty="0"/>
              <a:t> </a:t>
            </a:r>
            <a:r>
              <a:rPr lang="en-US" sz="2000" dirty="0">
                <a:solidFill>
                  <a:schemeClr val="accent1"/>
                </a:solidFill>
              </a:rPr>
              <a:t>journey</a:t>
            </a:r>
            <a:r>
              <a:rPr lang="en-US" sz="2000" dirty="0"/>
              <a:t> of the digital transformation!</a:t>
            </a:r>
          </a:p>
        </p:txBody>
      </p:sp>
      <p:graphicFrame>
        <p:nvGraphicFramePr>
          <p:cNvPr id="8" name="Diagramm 7" descr="CAF Expert Learning path should help to guide the customers through his journey to the cloud with Bestpractice, Enterprise Scale Landing Zone, Methodologies and Architectures">
            <a:extLst>
              <a:ext uri="{FF2B5EF4-FFF2-40B4-BE49-F238E27FC236}">
                <a16:creationId xmlns:a16="http://schemas.microsoft.com/office/drawing/2014/main" id="{FDFFD9A1-86F3-4D88-8536-831139794B74}"/>
              </a:ext>
            </a:extLst>
          </p:cNvPr>
          <p:cNvGraphicFramePr/>
          <p:nvPr/>
        </p:nvGraphicFramePr>
        <p:xfrm>
          <a:off x="5913863" y="1731552"/>
          <a:ext cx="6158225" cy="48699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223324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9">
            <a:extLst>
              <a:ext uri="{FF2B5EF4-FFF2-40B4-BE49-F238E27FC236}">
                <a16:creationId xmlns:a16="http://schemas.microsoft.com/office/drawing/2014/main" id="{7F1EF980-0DC0-4040-9AF7-DFACBD8839F9}"/>
              </a:ext>
              <a:ext uri="{C183D7F6-B498-43B3-948B-1728B52AA6E4}">
                <adec:decorative xmlns:adec="http://schemas.microsoft.com/office/drawing/2017/decorative" val="1"/>
              </a:ext>
            </a:extLst>
          </p:cNvPr>
          <p:cNvSpPr/>
          <p:nvPr/>
        </p:nvSpPr>
        <p:spPr bwMode="auto">
          <a:xfrm>
            <a:off x="0" y="2490809"/>
            <a:ext cx="12191999" cy="1794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0E3AB7DB-00B5-4407-890F-FDA07D45EB10}"/>
              </a:ext>
              <a:ext uri="{C183D7F6-B498-43B3-948B-1728B52AA6E4}">
                <adec:decorative xmlns:adec="http://schemas.microsoft.com/office/drawing/2017/decorative" val="1"/>
              </a:ext>
            </a:extLst>
          </p:cNvPr>
          <p:cNvSpPr/>
          <p:nvPr/>
        </p:nvSpPr>
        <p:spPr bwMode="auto">
          <a:xfrm>
            <a:off x="-1" y="0"/>
            <a:ext cx="12192000" cy="13575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5" name="Title 16">
            <a:extLst>
              <a:ext uri="{FF2B5EF4-FFF2-40B4-BE49-F238E27FC236}">
                <a16:creationId xmlns:a16="http://schemas.microsoft.com/office/drawing/2014/main" id="{4BF06DE2-55B5-4587-AB29-2F107CB07827}"/>
              </a:ext>
            </a:extLst>
          </p:cNvPr>
          <p:cNvSpPr txBox="1">
            <a:spLocks noGrp="1"/>
          </p:cNvSpPr>
          <p:nvPr>
            <p:ph type="title" idx="4294967295"/>
          </p:nvPr>
        </p:nvSpPr>
        <p:spPr>
          <a:xfrm>
            <a:off x="369727" y="235544"/>
            <a:ext cx="11018520" cy="1107996"/>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
                <a:srgbClr val="0F780F"/>
              </a:buClr>
              <a:buSzTx/>
              <a:buFontTx/>
              <a:buNone/>
              <a:tabLst/>
              <a:defRPr/>
            </a:pPr>
            <a:r>
              <a:rPr kumimoji="0" lang="en-GB" sz="3600" b="0" i="0" u="none" strike="noStrike" kern="1200" cap="none" spc="-50" normalizeH="0" baseline="0" noProof="0" dirty="0">
                <a:ln w="3175">
                  <a:noFill/>
                </a:ln>
                <a:solidFill>
                  <a:srgbClr val="FFFFFF"/>
                </a:solidFill>
                <a:effectLst/>
                <a:uLnTx/>
                <a:uFillTx/>
                <a:latin typeface="Segoe UI Semibold"/>
                <a:ea typeface="+mn-ea"/>
                <a:cs typeface="Segoe UI"/>
              </a:rPr>
              <a:t>Cloud Adoption Framework - Experts</a:t>
            </a:r>
          </a:p>
        </p:txBody>
      </p:sp>
      <p:grpSp>
        <p:nvGrpSpPr>
          <p:cNvPr id="9" name="Group 35">
            <a:extLst>
              <a:ext uri="{FF2B5EF4-FFF2-40B4-BE49-F238E27FC236}">
                <a16:creationId xmlns:a16="http://schemas.microsoft.com/office/drawing/2014/main" id="{B91ABB6E-BB45-4E6B-88E2-01EAF3A9B672}"/>
              </a:ext>
              <a:ext uri="{C183D7F6-B498-43B3-948B-1728B52AA6E4}">
                <adec:decorative xmlns:adec="http://schemas.microsoft.com/office/drawing/2017/decorative" val="1"/>
              </a:ext>
            </a:extLst>
          </p:cNvPr>
          <p:cNvGrpSpPr/>
          <p:nvPr/>
        </p:nvGrpSpPr>
        <p:grpSpPr>
          <a:xfrm>
            <a:off x="957883" y="2490808"/>
            <a:ext cx="1334467" cy="2671744"/>
            <a:chOff x="4077952" y="2530556"/>
            <a:chExt cx="1334467" cy="2723686"/>
          </a:xfrm>
        </p:grpSpPr>
        <p:sp>
          <p:nvSpPr>
            <p:cNvPr id="11" name="Arrow: Bent 31">
              <a:extLst>
                <a:ext uri="{FF2B5EF4-FFF2-40B4-BE49-F238E27FC236}">
                  <a16:creationId xmlns:a16="http://schemas.microsoft.com/office/drawing/2014/main" id="{70C06F94-C00F-4E92-AF10-8644DC20714B}"/>
                </a:ext>
              </a:extLst>
            </p:cNvPr>
            <p:cNvSpPr/>
            <p:nvPr/>
          </p:nvSpPr>
          <p:spPr bwMode="auto">
            <a:xfrm rot="5400000">
              <a:off x="4306631" y="2394936"/>
              <a:ext cx="751431" cy="1022672"/>
            </a:xfrm>
            <a:prstGeom prst="ben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12" name="Oval 32">
              <a:extLst>
                <a:ext uri="{FF2B5EF4-FFF2-40B4-BE49-F238E27FC236}">
                  <a16:creationId xmlns:a16="http://schemas.microsoft.com/office/drawing/2014/main" id="{17756F7F-A817-4694-8C00-F8E42EF6C03B}"/>
                </a:ext>
              </a:extLst>
            </p:cNvPr>
            <p:cNvSpPr/>
            <p:nvPr/>
          </p:nvSpPr>
          <p:spPr bwMode="auto">
            <a:xfrm>
              <a:off x="4077952" y="2530556"/>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13" name="Rectangle 34">
              <a:extLst>
                <a:ext uri="{FF2B5EF4-FFF2-40B4-BE49-F238E27FC236}">
                  <a16:creationId xmlns:a16="http://schemas.microsoft.com/office/drawing/2014/main" id="{4688F993-9C1C-4850-A85E-1BFEA2041EDB}"/>
                </a:ext>
              </a:extLst>
            </p:cNvPr>
            <p:cNvSpPr/>
            <p:nvPr/>
          </p:nvSpPr>
          <p:spPr bwMode="auto">
            <a:xfrm>
              <a:off x="4740676" y="3000652"/>
              <a:ext cx="671743" cy="28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14" name="Rectangle 33">
              <a:extLst>
                <a:ext uri="{FF2B5EF4-FFF2-40B4-BE49-F238E27FC236}">
                  <a16:creationId xmlns:a16="http://schemas.microsoft.com/office/drawing/2014/main" id="{E7E3D0B1-8A33-44DC-9EF9-3EFEA23804FF}"/>
                </a:ext>
              </a:extLst>
            </p:cNvPr>
            <p:cNvSpPr/>
            <p:nvPr/>
          </p:nvSpPr>
          <p:spPr bwMode="auto">
            <a:xfrm rot="5400000">
              <a:off x="3869265" y="4016036"/>
              <a:ext cx="2289050" cy="187361"/>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grpSp>
      <p:sp>
        <p:nvSpPr>
          <p:cNvPr id="10" name="Flowchart: Terminator 36">
            <a:extLst>
              <a:ext uri="{FF2B5EF4-FFF2-40B4-BE49-F238E27FC236}">
                <a16:creationId xmlns:a16="http://schemas.microsoft.com/office/drawing/2014/main" id="{B04F9694-C774-455A-94FF-FBB5F770FC18}"/>
              </a:ext>
              <a:ext uri="{C183D7F6-B498-43B3-948B-1728B52AA6E4}">
                <adec:decorative xmlns:adec="http://schemas.microsoft.com/office/drawing/2017/decorative" val="1"/>
              </a:ext>
            </a:extLst>
          </p:cNvPr>
          <p:cNvSpPr/>
          <p:nvPr/>
        </p:nvSpPr>
        <p:spPr bwMode="auto">
          <a:xfrm rot="5400000">
            <a:off x="1586648" y="5138811"/>
            <a:ext cx="612904" cy="186116"/>
          </a:xfrm>
          <a:prstGeom prst="flowChartTerminator">
            <a:avLst/>
          </a:prstGeom>
          <a:solidFill>
            <a:srgbClr val="ADADA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7" name="TextBox 90">
            <a:extLst>
              <a:ext uri="{FF2B5EF4-FFF2-40B4-BE49-F238E27FC236}">
                <a16:creationId xmlns:a16="http://schemas.microsoft.com/office/drawing/2014/main" id="{11522F81-E3F7-4441-BADD-056D0FD0535B}"/>
              </a:ext>
            </a:extLst>
          </p:cNvPr>
          <p:cNvSpPr txBox="1"/>
          <p:nvPr/>
        </p:nvSpPr>
        <p:spPr>
          <a:xfrm>
            <a:off x="396623" y="842930"/>
            <a:ext cx="1783309"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000" b="1" i="0" u="none" strike="noStrike" kern="1200" cap="none" spc="0" normalizeH="0" baseline="0" noProof="0" dirty="0">
                <a:ln>
                  <a:noFill/>
                </a:ln>
                <a:solidFill>
                  <a:srgbClr val="000000"/>
                </a:solidFill>
                <a:effectLst/>
                <a:uLnTx/>
                <a:uFillTx/>
                <a:latin typeface="Segoe UI"/>
                <a:ea typeface="+mn-ea"/>
                <a:cs typeface="+mn-cs"/>
              </a:rPr>
              <a:t>Learning Path*</a:t>
            </a:r>
          </a:p>
        </p:txBody>
      </p:sp>
      <p:sp>
        <p:nvSpPr>
          <p:cNvPr id="25" name="TextBox 39">
            <a:extLst>
              <a:ext uri="{FF2B5EF4-FFF2-40B4-BE49-F238E27FC236}">
                <a16:creationId xmlns:a16="http://schemas.microsoft.com/office/drawing/2014/main" id="{7E5577A3-1EBB-4ABC-8E76-10FB43C5620B}"/>
              </a:ext>
            </a:extLst>
          </p:cNvPr>
          <p:cNvSpPr txBox="1"/>
          <p:nvPr/>
        </p:nvSpPr>
        <p:spPr>
          <a:xfrm>
            <a:off x="957883" y="2003658"/>
            <a:ext cx="2159075"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accent1"/>
                </a:solidFill>
                <a:effectLst/>
                <a:uLnTx/>
                <a:uFillTx/>
                <a:latin typeface="Segoe UI"/>
                <a:ea typeface="+mn-ea"/>
                <a:cs typeface="+mn-cs"/>
              </a:rPr>
              <a:t>Module 1</a:t>
            </a:r>
            <a:br>
              <a:rPr kumimoji="0" lang="en-US" sz="1200" b="1" i="0" u="none" strike="noStrike" kern="1200" cap="none" spc="0" normalizeH="0" baseline="0" noProof="0" dirty="0">
                <a:ln>
                  <a:noFill/>
                </a:ln>
                <a:solidFill>
                  <a:schemeClr val="accent1"/>
                </a:solidFill>
                <a:effectLst/>
                <a:uLnTx/>
                <a:uFillTx/>
                <a:latin typeface="Segoe UI"/>
                <a:ea typeface="+mn-ea"/>
                <a:cs typeface="+mn-cs"/>
              </a:rPr>
            </a:br>
            <a:r>
              <a:rPr kumimoji="0" lang="en-US" sz="1200" b="1" i="0" u="none" strike="noStrike" kern="1200" cap="none" spc="0" normalizeH="0" baseline="0" noProof="0" dirty="0">
                <a:ln>
                  <a:noFill/>
                </a:ln>
                <a:solidFill>
                  <a:schemeClr val="accent1"/>
                </a:solidFill>
                <a:effectLst/>
                <a:uLnTx/>
                <a:uFillTx/>
                <a:latin typeface="Segoe UI"/>
                <a:ea typeface="+mn-ea"/>
                <a:cs typeface="+mn-cs"/>
              </a:rPr>
              <a:t>CAF </a:t>
            </a:r>
            <a:r>
              <a:rPr kumimoji="0" lang="en-US" sz="1200" b="1" i="0" u="none" strike="noStrike" kern="1200" cap="none" spc="0" normalizeH="0" baseline="0" noProof="0" dirty="0">
                <a:ln>
                  <a:noFill/>
                </a:ln>
                <a:solidFill>
                  <a:srgbClr val="000000"/>
                </a:solidFill>
                <a:effectLst/>
                <a:uLnTx/>
                <a:uFillTx/>
                <a:latin typeface="Segoe UI"/>
                <a:ea typeface="+mn-ea"/>
                <a:cs typeface="+mn-cs"/>
              </a:rPr>
              <a:t>BASIC</a:t>
            </a:r>
            <a:endParaRPr kumimoji="0" lang="de-DE" sz="1200" b="1" i="0" u="none" strike="noStrike" kern="1200" cap="none" spc="0" normalizeH="0" baseline="0" noProof="0" dirty="0">
              <a:ln>
                <a:noFill/>
              </a:ln>
              <a:solidFill>
                <a:srgbClr val="008575"/>
              </a:solidFill>
              <a:effectLst/>
              <a:uLnTx/>
              <a:uFillTx/>
              <a:latin typeface="Segoe UI"/>
              <a:ea typeface="+mn-ea"/>
              <a:cs typeface="+mn-cs"/>
            </a:endParaRPr>
          </a:p>
        </p:txBody>
      </p:sp>
      <p:sp>
        <p:nvSpPr>
          <p:cNvPr id="27" name="TextBox 49">
            <a:extLst>
              <a:ext uri="{FF2B5EF4-FFF2-40B4-BE49-F238E27FC236}">
                <a16:creationId xmlns:a16="http://schemas.microsoft.com/office/drawing/2014/main" id="{FA812EBB-5991-4592-AB1D-ED2C0ABC4F2C}"/>
              </a:ext>
            </a:extLst>
          </p:cNvPr>
          <p:cNvSpPr txBox="1"/>
          <p:nvPr/>
        </p:nvSpPr>
        <p:spPr>
          <a:xfrm>
            <a:off x="2140075" y="2983433"/>
            <a:ext cx="2071054"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Microsoft Cloud Adoption Framework (CAF) </a:t>
            </a:r>
            <a:r>
              <a:rPr kumimoji="0" lang="en-US" sz="1200" b="1" i="0" u="none" strike="noStrike" kern="1200" cap="none" spc="0" normalizeH="0" baseline="0" noProof="0" dirty="0">
                <a:ln>
                  <a:noFill/>
                </a:ln>
                <a:solidFill>
                  <a:schemeClr val="accent1"/>
                </a:solidFill>
                <a:effectLst/>
                <a:uLnTx/>
                <a:uFillTx/>
                <a:latin typeface="Segoe UI"/>
                <a:ea typeface="+mn-ea"/>
                <a:cs typeface="+mn-cs"/>
              </a:rPr>
              <a:t>Intro</a:t>
            </a:r>
            <a:r>
              <a:rPr kumimoji="0" lang="en-US" sz="1200" b="0" i="0" u="none" strike="noStrike" kern="1200" cap="none" spc="0" normalizeH="0" baseline="0" noProof="0" dirty="0">
                <a:ln>
                  <a:noFill/>
                </a:ln>
                <a:solidFill>
                  <a:srgbClr val="000000"/>
                </a:solidFill>
                <a:effectLst/>
                <a:uLnTx/>
                <a:uFillTx/>
                <a:latin typeface="Segoe UI"/>
                <a:ea typeface="+mn-ea"/>
                <a:cs typeface="+mn-cs"/>
              </a:rPr>
              <a:t> </a:t>
            </a:r>
          </a:p>
        </p:txBody>
      </p:sp>
      <p:sp>
        <p:nvSpPr>
          <p:cNvPr id="29" name="Oval 50">
            <a:extLst>
              <a:ext uri="{FF2B5EF4-FFF2-40B4-BE49-F238E27FC236}">
                <a16:creationId xmlns:a16="http://schemas.microsoft.com/office/drawing/2014/main" id="{A953D6DF-4434-491E-9E89-19020490A4C7}"/>
              </a:ext>
              <a:ext uri="{C183D7F6-B498-43B3-948B-1728B52AA6E4}">
                <adec:decorative xmlns:adec="http://schemas.microsoft.com/office/drawing/2017/decorative" val="1"/>
              </a:ext>
            </a:extLst>
          </p:cNvPr>
          <p:cNvSpPr/>
          <p:nvPr/>
        </p:nvSpPr>
        <p:spPr bwMode="auto">
          <a:xfrm>
            <a:off x="1800042" y="3569253"/>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30" name="Textfeld 29">
            <a:extLst>
              <a:ext uri="{FF2B5EF4-FFF2-40B4-BE49-F238E27FC236}">
                <a16:creationId xmlns:a16="http://schemas.microsoft.com/office/drawing/2014/main" id="{9F1BF2D3-2CAA-4602-B4ED-CAEC951C2A66}"/>
              </a:ext>
            </a:extLst>
          </p:cNvPr>
          <p:cNvSpPr txBox="1"/>
          <p:nvPr/>
        </p:nvSpPr>
        <p:spPr>
          <a:xfrm>
            <a:off x="2234088" y="3555083"/>
            <a:ext cx="2030877"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1h </a:t>
            </a:r>
            <a:r>
              <a:rPr kumimoji="0" lang="en-US" sz="1200" b="0" i="0" u="none" strike="noStrike" kern="1200" cap="none" spc="0" normalizeH="0" baseline="0" noProof="0" dirty="0">
                <a:ln>
                  <a:noFill/>
                </a:ln>
                <a:solidFill>
                  <a:srgbClr val="008575"/>
                </a:solidFill>
                <a:effectLst/>
                <a:uLnTx/>
                <a:uFillTx/>
                <a:latin typeface="Segoe UI"/>
                <a:ea typeface="+mn-ea"/>
                <a:cs typeface="+mn-cs"/>
                <a:hlinkClick r:id="rId2"/>
              </a:rPr>
              <a:t>Online self paced Training</a:t>
            </a:r>
            <a:endParaRPr kumimoji="0" lang="en-US" sz="1200" b="0" i="0" u="none" strike="noStrike" kern="1200" cap="none" spc="0" normalizeH="0" baseline="0" noProof="0" dirty="0">
              <a:ln>
                <a:noFill/>
              </a:ln>
              <a:solidFill>
                <a:srgbClr val="008575"/>
              </a:solidFill>
              <a:effectLst/>
              <a:uLnTx/>
              <a:uFillTx/>
              <a:latin typeface="Segoe UI"/>
              <a:ea typeface="+mn-ea"/>
              <a:cs typeface="+mn-cs"/>
            </a:endParaRPr>
          </a:p>
          <a:p>
            <a:pPr marL="171450" marR="0" lvl="0" indent="-1714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Basic understanding of CAF</a:t>
            </a:r>
          </a:p>
        </p:txBody>
      </p:sp>
      <p:sp>
        <p:nvSpPr>
          <p:cNvPr id="34" name="Oval 50">
            <a:extLst>
              <a:ext uri="{FF2B5EF4-FFF2-40B4-BE49-F238E27FC236}">
                <a16:creationId xmlns:a16="http://schemas.microsoft.com/office/drawing/2014/main" id="{6DD4A041-0735-445A-B8F8-D12100A0263C}"/>
              </a:ext>
              <a:ext uri="{C183D7F6-B498-43B3-948B-1728B52AA6E4}">
                <adec:decorative xmlns:adec="http://schemas.microsoft.com/office/drawing/2017/decorative" val="1"/>
              </a:ext>
            </a:extLst>
          </p:cNvPr>
          <p:cNvSpPr/>
          <p:nvPr/>
        </p:nvSpPr>
        <p:spPr bwMode="auto">
          <a:xfrm>
            <a:off x="1797636" y="4801543"/>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35" name="TextBox 49">
            <a:extLst>
              <a:ext uri="{FF2B5EF4-FFF2-40B4-BE49-F238E27FC236}">
                <a16:creationId xmlns:a16="http://schemas.microsoft.com/office/drawing/2014/main" id="{03B55D42-A912-4C3A-A977-2ADD477BC244}"/>
              </a:ext>
            </a:extLst>
          </p:cNvPr>
          <p:cNvSpPr txBox="1"/>
          <p:nvPr/>
        </p:nvSpPr>
        <p:spPr>
          <a:xfrm>
            <a:off x="2196119" y="4801543"/>
            <a:ext cx="1973019"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CAF Hackathon </a:t>
            </a:r>
            <a:r>
              <a:rPr kumimoji="0" lang="en-US" sz="1200" b="1" i="0" u="none" strike="noStrike" kern="1200" cap="none" spc="0" normalizeH="0" baseline="0" noProof="0" dirty="0">
                <a:ln>
                  <a:noFill/>
                </a:ln>
                <a:solidFill>
                  <a:schemeClr val="accent1"/>
                </a:solidFill>
                <a:effectLst/>
                <a:uLnTx/>
                <a:uFillTx/>
                <a:latin typeface="Segoe UI"/>
                <a:ea typeface="+mn-ea"/>
                <a:cs typeface="+mn-cs"/>
              </a:rPr>
              <a:t>Basic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8575"/>
                </a:solidFill>
                <a:latin typeface="Segoe UI"/>
              </a:rPr>
              <a:t>2x 0,5 Days </a:t>
            </a:r>
            <a:r>
              <a:rPr lang="en-US" sz="1200" dirty="0">
                <a:solidFill>
                  <a:srgbClr val="000000"/>
                </a:solidFill>
                <a:latin typeface="Segoe UI"/>
              </a:rPr>
              <a:t>Hackathon (virtual or in person)</a:t>
            </a:r>
            <a:endParaRPr kumimoji="0" lang="en-US" sz="1200" b="0" i="0" u="none" strike="noStrike" kern="1200" cap="none" spc="0" normalizeH="0" baseline="0" noProof="0" dirty="0">
              <a:ln>
                <a:noFill/>
              </a:ln>
              <a:solidFill>
                <a:srgbClr val="008575"/>
              </a:solidFill>
              <a:effectLst/>
              <a:uLnTx/>
              <a:uFillTx/>
              <a:latin typeface="Segoe UI"/>
              <a:ea typeface="+mn-ea"/>
              <a:cs typeface="+mn-cs"/>
            </a:endParaRPr>
          </a:p>
        </p:txBody>
      </p:sp>
      <p:grpSp>
        <p:nvGrpSpPr>
          <p:cNvPr id="36" name="Group 35">
            <a:extLst>
              <a:ext uri="{FF2B5EF4-FFF2-40B4-BE49-F238E27FC236}">
                <a16:creationId xmlns:a16="http://schemas.microsoft.com/office/drawing/2014/main" id="{2010444E-6D2E-41E0-99D6-23DF1C9E3AC4}"/>
              </a:ext>
              <a:ext uri="{C183D7F6-B498-43B3-948B-1728B52AA6E4}">
                <adec:decorative xmlns:adec="http://schemas.microsoft.com/office/drawing/2017/decorative" val="1"/>
              </a:ext>
            </a:extLst>
          </p:cNvPr>
          <p:cNvGrpSpPr/>
          <p:nvPr/>
        </p:nvGrpSpPr>
        <p:grpSpPr>
          <a:xfrm>
            <a:off x="3602159" y="2490808"/>
            <a:ext cx="1334467" cy="2671744"/>
            <a:chOff x="4077952" y="2530556"/>
            <a:chExt cx="1334467" cy="2723686"/>
          </a:xfrm>
        </p:grpSpPr>
        <p:sp>
          <p:nvSpPr>
            <p:cNvPr id="37" name="Arrow: Bent 31">
              <a:extLst>
                <a:ext uri="{FF2B5EF4-FFF2-40B4-BE49-F238E27FC236}">
                  <a16:creationId xmlns:a16="http://schemas.microsoft.com/office/drawing/2014/main" id="{99792B6E-EBDF-4DC5-B654-9DF06E54B4FF}"/>
                </a:ext>
              </a:extLst>
            </p:cNvPr>
            <p:cNvSpPr/>
            <p:nvPr/>
          </p:nvSpPr>
          <p:spPr bwMode="auto">
            <a:xfrm rot="5400000">
              <a:off x="4306631" y="2394936"/>
              <a:ext cx="751431" cy="1022672"/>
            </a:xfrm>
            <a:prstGeom prst="ben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38" name="Oval 32">
              <a:extLst>
                <a:ext uri="{FF2B5EF4-FFF2-40B4-BE49-F238E27FC236}">
                  <a16:creationId xmlns:a16="http://schemas.microsoft.com/office/drawing/2014/main" id="{7953653C-2ED4-4C1F-9C82-F5D1C0EC8E8C}"/>
                </a:ext>
              </a:extLst>
            </p:cNvPr>
            <p:cNvSpPr/>
            <p:nvPr/>
          </p:nvSpPr>
          <p:spPr bwMode="auto">
            <a:xfrm>
              <a:off x="4077952" y="2530556"/>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39" name="Rectangle 34">
              <a:extLst>
                <a:ext uri="{FF2B5EF4-FFF2-40B4-BE49-F238E27FC236}">
                  <a16:creationId xmlns:a16="http://schemas.microsoft.com/office/drawing/2014/main" id="{9039D73C-8337-466D-89D5-14D72D3C772D}"/>
                </a:ext>
              </a:extLst>
            </p:cNvPr>
            <p:cNvSpPr/>
            <p:nvPr/>
          </p:nvSpPr>
          <p:spPr bwMode="auto">
            <a:xfrm>
              <a:off x="4740676" y="3000652"/>
              <a:ext cx="671743" cy="28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0" name="Rectangle 33">
              <a:extLst>
                <a:ext uri="{FF2B5EF4-FFF2-40B4-BE49-F238E27FC236}">
                  <a16:creationId xmlns:a16="http://schemas.microsoft.com/office/drawing/2014/main" id="{874FD713-B905-4B96-8D89-8764BCA77C20}"/>
                </a:ext>
              </a:extLst>
            </p:cNvPr>
            <p:cNvSpPr/>
            <p:nvPr/>
          </p:nvSpPr>
          <p:spPr bwMode="auto">
            <a:xfrm rot="5400000">
              <a:off x="3859740" y="4016036"/>
              <a:ext cx="2289050" cy="187361"/>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grpSp>
      <p:sp>
        <p:nvSpPr>
          <p:cNvPr id="41" name="Flowchart: Terminator 36">
            <a:extLst>
              <a:ext uri="{FF2B5EF4-FFF2-40B4-BE49-F238E27FC236}">
                <a16:creationId xmlns:a16="http://schemas.microsoft.com/office/drawing/2014/main" id="{2BB867F8-43C8-48FC-B877-34AA0BA23D60}"/>
              </a:ext>
              <a:ext uri="{C183D7F6-B498-43B3-948B-1728B52AA6E4}">
                <adec:decorative xmlns:adec="http://schemas.microsoft.com/office/drawing/2017/decorative" val="1"/>
              </a:ext>
            </a:extLst>
          </p:cNvPr>
          <p:cNvSpPr/>
          <p:nvPr/>
        </p:nvSpPr>
        <p:spPr bwMode="auto">
          <a:xfrm rot="5400000">
            <a:off x="4221399" y="5138811"/>
            <a:ext cx="612904" cy="186116"/>
          </a:xfrm>
          <a:prstGeom prst="flowChartTerminator">
            <a:avLst/>
          </a:prstGeom>
          <a:solidFill>
            <a:srgbClr val="ADADA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2" name="TextBox 39">
            <a:extLst>
              <a:ext uri="{FF2B5EF4-FFF2-40B4-BE49-F238E27FC236}">
                <a16:creationId xmlns:a16="http://schemas.microsoft.com/office/drawing/2014/main" id="{FCDDDD80-CD5A-4AF7-9FEB-4A42E3C777E7}"/>
              </a:ext>
            </a:extLst>
          </p:cNvPr>
          <p:cNvSpPr txBox="1"/>
          <p:nvPr/>
        </p:nvSpPr>
        <p:spPr>
          <a:xfrm>
            <a:off x="3602159" y="2003658"/>
            <a:ext cx="2159075"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accent1"/>
                </a:solidFill>
                <a:effectLst/>
                <a:uLnTx/>
                <a:uFillTx/>
                <a:latin typeface="Segoe UI"/>
                <a:ea typeface="+mn-ea"/>
                <a:cs typeface="+mn-cs"/>
              </a:rPr>
              <a:t>Module 2</a:t>
            </a:r>
            <a:br>
              <a:rPr kumimoji="0" lang="en-US" sz="1200" b="1" i="0" u="none" strike="noStrike" kern="1200" cap="none" spc="0" normalizeH="0" baseline="0" noProof="0" dirty="0">
                <a:ln>
                  <a:noFill/>
                </a:ln>
                <a:solidFill>
                  <a:schemeClr val="accent1"/>
                </a:solidFill>
                <a:effectLst/>
                <a:uLnTx/>
                <a:uFillTx/>
                <a:latin typeface="Segoe UI"/>
                <a:ea typeface="+mn-ea"/>
                <a:cs typeface="+mn-cs"/>
              </a:rPr>
            </a:br>
            <a:r>
              <a:rPr kumimoji="0" lang="en-US" sz="1200" b="1" i="0" u="none" strike="noStrike" kern="1200" cap="none" spc="0" normalizeH="0" baseline="0" noProof="0" dirty="0">
                <a:ln>
                  <a:noFill/>
                </a:ln>
                <a:solidFill>
                  <a:schemeClr val="accent1"/>
                </a:solidFill>
                <a:effectLst/>
                <a:uLnTx/>
                <a:uFillTx/>
                <a:latin typeface="Segoe UI"/>
                <a:ea typeface="+mn-ea"/>
                <a:cs typeface="+mn-cs"/>
              </a:rPr>
              <a:t>CAF </a:t>
            </a:r>
            <a:r>
              <a:rPr kumimoji="0" lang="en-US" sz="1200" b="1" i="0" u="none" strike="noStrike" kern="1200" cap="none" spc="0" normalizeH="0" baseline="0" noProof="0" dirty="0">
                <a:ln>
                  <a:noFill/>
                </a:ln>
                <a:solidFill>
                  <a:srgbClr val="000000"/>
                </a:solidFill>
                <a:effectLst/>
                <a:uLnTx/>
                <a:uFillTx/>
                <a:latin typeface="Segoe UI"/>
                <a:ea typeface="+mn-ea"/>
                <a:cs typeface="+mn-cs"/>
              </a:rPr>
              <a:t>Migration</a:t>
            </a:r>
            <a:endParaRPr kumimoji="0" lang="de-DE" sz="1200" b="1" i="0" u="none" strike="noStrike" kern="1200" cap="none" spc="0" normalizeH="0" baseline="0" noProof="0" dirty="0">
              <a:ln>
                <a:noFill/>
              </a:ln>
              <a:solidFill>
                <a:srgbClr val="008575"/>
              </a:solidFill>
              <a:effectLst/>
              <a:uLnTx/>
              <a:uFillTx/>
              <a:latin typeface="Segoe UI"/>
              <a:ea typeface="+mn-ea"/>
              <a:cs typeface="+mn-cs"/>
            </a:endParaRPr>
          </a:p>
        </p:txBody>
      </p:sp>
      <p:sp>
        <p:nvSpPr>
          <p:cNvPr id="43" name="Oval 50">
            <a:extLst>
              <a:ext uri="{FF2B5EF4-FFF2-40B4-BE49-F238E27FC236}">
                <a16:creationId xmlns:a16="http://schemas.microsoft.com/office/drawing/2014/main" id="{6A65E18B-ED49-4ADA-8504-CF547285E824}"/>
              </a:ext>
              <a:ext uri="{C183D7F6-B498-43B3-948B-1728B52AA6E4}">
                <adec:decorative xmlns:adec="http://schemas.microsoft.com/office/drawing/2017/decorative" val="1"/>
              </a:ext>
            </a:extLst>
          </p:cNvPr>
          <p:cNvSpPr/>
          <p:nvPr/>
        </p:nvSpPr>
        <p:spPr bwMode="auto">
          <a:xfrm>
            <a:off x="4434793" y="3582984"/>
            <a:ext cx="186116" cy="204699"/>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6" name="Oval 50">
            <a:extLst>
              <a:ext uri="{FF2B5EF4-FFF2-40B4-BE49-F238E27FC236}">
                <a16:creationId xmlns:a16="http://schemas.microsoft.com/office/drawing/2014/main" id="{9946036D-C602-4F92-A464-DE03D9133A65}"/>
              </a:ext>
              <a:ext uri="{C183D7F6-B498-43B3-948B-1728B52AA6E4}">
                <adec:decorative xmlns:adec="http://schemas.microsoft.com/office/drawing/2017/decorative" val="1"/>
              </a:ext>
            </a:extLst>
          </p:cNvPr>
          <p:cNvSpPr/>
          <p:nvPr/>
        </p:nvSpPr>
        <p:spPr bwMode="auto">
          <a:xfrm>
            <a:off x="4438626" y="4801543"/>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7" name="TextBox 49">
            <a:extLst>
              <a:ext uri="{FF2B5EF4-FFF2-40B4-BE49-F238E27FC236}">
                <a16:creationId xmlns:a16="http://schemas.microsoft.com/office/drawing/2014/main" id="{981334CE-FE2D-4C5C-90C3-75BED5735FCD}"/>
              </a:ext>
            </a:extLst>
          </p:cNvPr>
          <p:cNvSpPr txBox="1"/>
          <p:nvPr/>
        </p:nvSpPr>
        <p:spPr>
          <a:xfrm>
            <a:off x="4722602" y="4801543"/>
            <a:ext cx="2046234"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CAF Hackathon </a:t>
            </a:r>
            <a:r>
              <a:rPr kumimoji="0" lang="en-US" sz="1200" b="1" i="0" u="none" strike="noStrike" kern="1200" cap="none" spc="0" normalizeH="0" baseline="0" noProof="0" dirty="0">
                <a:ln>
                  <a:noFill/>
                </a:ln>
                <a:solidFill>
                  <a:schemeClr val="accent1"/>
                </a:solidFill>
                <a:effectLst/>
                <a:uLnTx/>
                <a:uFillTx/>
                <a:latin typeface="Segoe UI"/>
                <a:ea typeface="+mn-ea"/>
                <a:cs typeface="+mn-cs"/>
              </a:rPr>
              <a:t>Migration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8575"/>
                </a:solidFill>
                <a:latin typeface="Segoe UI"/>
              </a:rPr>
              <a:t>1,5 Days </a:t>
            </a:r>
            <a:r>
              <a:rPr lang="en-US" sz="1200" dirty="0">
                <a:solidFill>
                  <a:srgbClr val="000000"/>
                </a:solidFill>
                <a:latin typeface="Segoe UI"/>
              </a:rPr>
              <a:t>Hackathon (virtual or in person)</a:t>
            </a:r>
            <a:endParaRPr kumimoji="0" lang="en-US" sz="1200" b="0" i="0" u="none" strike="noStrike" kern="1200" cap="none" spc="0" normalizeH="0" baseline="0" noProof="0" dirty="0">
              <a:ln>
                <a:noFill/>
              </a:ln>
              <a:solidFill>
                <a:srgbClr val="008575"/>
              </a:solidFill>
              <a:effectLst/>
              <a:uLnTx/>
              <a:uFillTx/>
              <a:latin typeface="Segoe UI"/>
              <a:ea typeface="+mn-ea"/>
              <a:cs typeface="+mn-cs"/>
            </a:endParaRPr>
          </a:p>
        </p:txBody>
      </p:sp>
      <p:grpSp>
        <p:nvGrpSpPr>
          <p:cNvPr id="48" name="Group 35">
            <a:extLst>
              <a:ext uri="{FF2B5EF4-FFF2-40B4-BE49-F238E27FC236}">
                <a16:creationId xmlns:a16="http://schemas.microsoft.com/office/drawing/2014/main" id="{8E9301D9-DAE1-48C8-AB67-1D4C21DF8B9E}"/>
              </a:ext>
              <a:ext uri="{C183D7F6-B498-43B3-948B-1728B52AA6E4}">
                <adec:decorative xmlns:adec="http://schemas.microsoft.com/office/drawing/2017/decorative" val="1"/>
              </a:ext>
            </a:extLst>
          </p:cNvPr>
          <p:cNvGrpSpPr/>
          <p:nvPr/>
        </p:nvGrpSpPr>
        <p:grpSpPr>
          <a:xfrm>
            <a:off x="6179974" y="2490808"/>
            <a:ext cx="1334467" cy="2658347"/>
            <a:chOff x="4077952" y="2530556"/>
            <a:chExt cx="1334467" cy="2710029"/>
          </a:xfrm>
        </p:grpSpPr>
        <p:sp>
          <p:nvSpPr>
            <p:cNvPr id="49" name="Arrow: Bent 31">
              <a:extLst>
                <a:ext uri="{FF2B5EF4-FFF2-40B4-BE49-F238E27FC236}">
                  <a16:creationId xmlns:a16="http://schemas.microsoft.com/office/drawing/2014/main" id="{A0D56E54-1667-405D-9B35-E5174E6B1DE4}"/>
                </a:ext>
              </a:extLst>
            </p:cNvPr>
            <p:cNvSpPr/>
            <p:nvPr/>
          </p:nvSpPr>
          <p:spPr bwMode="auto">
            <a:xfrm rot="5400000">
              <a:off x="4306631" y="2394936"/>
              <a:ext cx="751431" cy="1022672"/>
            </a:xfrm>
            <a:prstGeom prst="ben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50" name="Oval 32">
              <a:extLst>
                <a:ext uri="{FF2B5EF4-FFF2-40B4-BE49-F238E27FC236}">
                  <a16:creationId xmlns:a16="http://schemas.microsoft.com/office/drawing/2014/main" id="{4CF61D0D-7C5F-4FFA-8D01-09E229A66E00}"/>
                </a:ext>
              </a:extLst>
            </p:cNvPr>
            <p:cNvSpPr/>
            <p:nvPr/>
          </p:nvSpPr>
          <p:spPr bwMode="auto">
            <a:xfrm>
              <a:off x="4077952" y="2530556"/>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51" name="Rectangle 34">
              <a:extLst>
                <a:ext uri="{FF2B5EF4-FFF2-40B4-BE49-F238E27FC236}">
                  <a16:creationId xmlns:a16="http://schemas.microsoft.com/office/drawing/2014/main" id="{D2DBB134-3583-4866-943A-D4C20722F42C}"/>
                </a:ext>
              </a:extLst>
            </p:cNvPr>
            <p:cNvSpPr/>
            <p:nvPr/>
          </p:nvSpPr>
          <p:spPr bwMode="auto">
            <a:xfrm>
              <a:off x="4740676" y="3000652"/>
              <a:ext cx="671743" cy="28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52" name="Rectangle 33">
              <a:extLst>
                <a:ext uri="{FF2B5EF4-FFF2-40B4-BE49-F238E27FC236}">
                  <a16:creationId xmlns:a16="http://schemas.microsoft.com/office/drawing/2014/main" id="{D4BC3760-0F2E-4AFE-BD58-1C2CD5BA6B88}"/>
                </a:ext>
              </a:extLst>
            </p:cNvPr>
            <p:cNvSpPr/>
            <p:nvPr/>
          </p:nvSpPr>
          <p:spPr bwMode="auto">
            <a:xfrm rot="5400000">
              <a:off x="3869744" y="4009208"/>
              <a:ext cx="2275393" cy="187361"/>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grpSp>
      <p:sp>
        <p:nvSpPr>
          <p:cNvPr id="53" name="Flowchart: Terminator 36">
            <a:extLst>
              <a:ext uri="{FF2B5EF4-FFF2-40B4-BE49-F238E27FC236}">
                <a16:creationId xmlns:a16="http://schemas.microsoft.com/office/drawing/2014/main" id="{9E5EA5CD-9F37-4712-A0D6-4A394453F073}"/>
              </a:ext>
              <a:ext uri="{C183D7F6-B498-43B3-948B-1728B52AA6E4}">
                <adec:decorative xmlns:adec="http://schemas.microsoft.com/office/drawing/2017/decorative" val="1"/>
              </a:ext>
            </a:extLst>
          </p:cNvPr>
          <p:cNvSpPr/>
          <p:nvPr/>
        </p:nvSpPr>
        <p:spPr bwMode="auto">
          <a:xfrm rot="5400000">
            <a:off x="6592279" y="5355269"/>
            <a:ext cx="1045822" cy="186115"/>
          </a:xfrm>
          <a:prstGeom prst="flowChartTerminator">
            <a:avLst/>
          </a:prstGeom>
          <a:solidFill>
            <a:srgbClr val="ADADA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54" name="TextBox 39">
            <a:extLst>
              <a:ext uri="{FF2B5EF4-FFF2-40B4-BE49-F238E27FC236}">
                <a16:creationId xmlns:a16="http://schemas.microsoft.com/office/drawing/2014/main" id="{C1847BD4-B97B-4798-9898-68275A5838A8}"/>
              </a:ext>
            </a:extLst>
          </p:cNvPr>
          <p:cNvSpPr txBox="1"/>
          <p:nvPr/>
        </p:nvSpPr>
        <p:spPr>
          <a:xfrm>
            <a:off x="6179974" y="2003658"/>
            <a:ext cx="2159075"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accent1"/>
                </a:solidFill>
                <a:effectLst/>
                <a:uLnTx/>
                <a:uFillTx/>
                <a:latin typeface="Segoe UI"/>
                <a:ea typeface="+mn-ea"/>
                <a:cs typeface="+mn-cs"/>
              </a:rPr>
              <a:t>Module 3</a:t>
            </a:r>
            <a:br>
              <a:rPr kumimoji="0" lang="en-US" sz="1200" b="1" i="0" u="none" strike="noStrike" kern="1200" cap="none" spc="0" normalizeH="0" baseline="0" noProof="0" dirty="0">
                <a:ln>
                  <a:noFill/>
                </a:ln>
                <a:solidFill>
                  <a:schemeClr val="accent1"/>
                </a:solidFill>
                <a:effectLst/>
                <a:uLnTx/>
                <a:uFillTx/>
                <a:latin typeface="Segoe UI"/>
                <a:ea typeface="+mn-ea"/>
                <a:cs typeface="+mn-cs"/>
              </a:rPr>
            </a:br>
            <a:r>
              <a:rPr kumimoji="0" lang="en-US" sz="1200" b="1" i="0" u="none" strike="noStrike" kern="1200" cap="none" spc="0" normalizeH="0" baseline="0" noProof="0" dirty="0">
                <a:ln>
                  <a:noFill/>
                </a:ln>
                <a:solidFill>
                  <a:schemeClr val="accent1"/>
                </a:solidFill>
                <a:effectLst/>
                <a:uLnTx/>
                <a:uFillTx/>
                <a:latin typeface="Segoe UI"/>
                <a:ea typeface="+mn-ea"/>
                <a:cs typeface="+mn-cs"/>
              </a:rPr>
              <a:t>CAF </a:t>
            </a:r>
            <a:r>
              <a:rPr kumimoji="0" lang="en-US" sz="1200" b="1" i="0" u="none" strike="noStrike" kern="1200" cap="none" spc="0" normalizeH="0" baseline="0" noProof="0" dirty="0">
                <a:ln>
                  <a:noFill/>
                </a:ln>
                <a:solidFill>
                  <a:srgbClr val="000000"/>
                </a:solidFill>
                <a:effectLst/>
                <a:uLnTx/>
                <a:uFillTx/>
                <a:latin typeface="Segoe UI"/>
                <a:ea typeface="+mn-ea"/>
                <a:cs typeface="+mn-cs"/>
              </a:rPr>
              <a:t>Advanced</a:t>
            </a:r>
            <a:endParaRPr kumimoji="0" lang="de-DE" sz="1200" b="1" i="0" u="none" strike="noStrike" kern="1200" cap="none" spc="0" normalizeH="0" baseline="0" noProof="0" dirty="0">
              <a:ln>
                <a:noFill/>
              </a:ln>
              <a:solidFill>
                <a:srgbClr val="008575"/>
              </a:solidFill>
              <a:effectLst/>
              <a:uLnTx/>
              <a:uFillTx/>
              <a:latin typeface="Segoe UI"/>
              <a:ea typeface="+mn-ea"/>
              <a:cs typeface="+mn-cs"/>
            </a:endParaRPr>
          </a:p>
        </p:txBody>
      </p:sp>
      <p:sp>
        <p:nvSpPr>
          <p:cNvPr id="55" name="Oval 50">
            <a:extLst>
              <a:ext uri="{FF2B5EF4-FFF2-40B4-BE49-F238E27FC236}">
                <a16:creationId xmlns:a16="http://schemas.microsoft.com/office/drawing/2014/main" id="{18CCA746-CF0A-416C-AE4B-FDB5ED789508}"/>
              </a:ext>
              <a:ext uri="{C183D7F6-B498-43B3-948B-1728B52AA6E4}">
                <adec:decorative xmlns:adec="http://schemas.microsoft.com/office/drawing/2017/decorative" val="1"/>
              </a:ext>
            </a:extLst>
          </p:cNvPr>
          <p:cNvSpPr/>
          <p:nvPr/>
        </p:nvSpPr>
        <p:spPr bwMode="auto">
          <a:xfrm>
            <a:off x="7018958" y="3755721"/>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57" name="Oval 50">
            <a:extLst>
              <a:ext uri="{FF2B5EF4-FFF2-40B4-BE49-F238E27FC236}">
                <a16:creationId xmlns:a16="http://schemas.microsoft.com/office/drawing/2014/main" id="{5E6AD402-D6A9-4466-BDE5-D2781A8477BC}"/>
              </a:ext>
              <a:ext uri="{C183D7F6-B498-43B3-948B-1728B52AA6E4}">
                <adec:decorative xmlns:adec="http://schemas.microsoft.com/office/drawing/2017/decorative" val="1"/>
              </a:ext>
            </a:extLst>
          </p:cNvPr>
          <p:cNvSpPr/>
          <p:nvPr/>
        </p:nvSpPr>
        <p:spPr bwMode="auto">
          <a:xfrm>
            <a:off x="7023377" y="4801543"/>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grpSp>
        <p:nvGrpSpPr>
          <p:cNvPr id="59" name="Group 35">
            <a:extLst>
              <a:ext uri="{FF2B5EF4-FFF2-40B4-BE49-F238E27FC236}">
                <a16:creationId xmlns:a16="http://schemas.microsoft.com/office/drawing/2014/main" id="{91BC57D5-D3C1-4429-9523-C776EFEB9286}"/>
              </a:ext>
              <a:ext uri="{C183D7F6-B498-43B3-948B-1728B52AA6E4}">
                <adec:decorative xmlns:adec="http://schemas.microsoft.com/office/drawing/2017/decorative" val="1"/>
              </a:ext>
            </a:extLst>
          </p:cNvPr>
          <p:cNvGrpSpPr/>
          <p:nvPr/>
        </p:nvGrpSpPr>
        <p:grpSpPr>
          <a:xfrm>
            <a:off x="8845066" y="2490808"/>
            <a:ext cx="1334467" cy="2671744"/>
            <a:chOff x="4077952" y="2530556"/>
            <a:chExt cx="1334467" cy="2723686"/>
          </a:xfrm>
        </p:grpSpPr>
        <p:sp>
          <p:nvSpPr>
            <p:cNvPr id="60" name="Arrow: Bent 31">
              <a:extLst>
                <a:ext uri="{FF2B5EF4-FFF2-40B4-BE49-F238E27FC236}">
                  <a16:creationId xmlns:a16="http://schemas.microsoft.com/office/drawing/2014/main" id="{39E49B59-1522-4A48-938D-F41D1B809FEB}"/>
                </a:ext>
              </a:extLst>
            </p:cNvPr>
            <p:cNvSpPr/>
            <p:nvPr/>
          </p:nvSpPr>
          <p:spPr bwMode="auto">
            <a:xfrm rot="5400000">
              <a:off x="4306631" y="2394936"/>
              <a:ext cx="751431" cy="1022672"/>
            </a:xfrm>
            <a:prstGeom prst="ben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61" name="Oval 32">
              <a:extLst>
                <a:ext uri="{FF2B5EF4-FFF2-40B4-BE49-F238E27FC236}">
                  <a16:creationId xmlns:a16="http://schemas.microsoft.com/office/drawing/2014/main" id="{A941A021-3795-423C-AA9F-1A76F5D3CC53}"/>
                </a:ext>
              </a:extLst>
            </p:cNvPr>
            <p:cNvSpPr/>
            <p:nvPr/>
          </p:nvSpPr>
          <p:spPr bwMode="auto">
            <a:xfrm>
              <a:off x="4077952" y="2530556"/>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62" name="Rectangle 34">
              <a:extLst>
                <a:ext uri="{FF2B5EF4-FFF2-40B4-BE49-F238E27FC236}">
                  <a16:creationId xmlns:a16="http://schemas.microsoft.com/office/drawing/2014/main" id="{C6F30D9B-5146-407B-8E4F-61BA1A9D44C4}"/>
                </a:ext>
              </a:extLst>
            </p:cNvPr>
            <p:cNvSpPr/>
            <p:nvPr/>
          </p:nvSpPr>
          <p:spPr bwMode="auto">
            <a:xfrm>
              <a:off x="4740676" y="3000652"/>
              <a:ext cx="671743" cy="28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63" name="Rectangle 33">
              <a:extLst>
                <a:ext uri="{FF2B5EF4-FFF2-40B4-BE49-F238E27FC236}">
                  <a16:creationId xmlns:a16="http://schemas.microsoft.com/office/drawing/2014/main" id="{670B8C32-6EFA-48EF-B808-264E0FCE8599}"/>
                </a:ext>
              </a:extLst>
            </p:cNvPr>
            <p:cNvSpPr/>
            <p:nvPr/>
          </p:nvSpPr>
          <p:spPr bwMode="auto">
            <a:xfrm rot="5400000">
              <a:off x="3869265" y="4016036"/>
              <a:ext cx="2289050" cy="187361"/>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grpSp>
      <p:sp>
        <p:nvSpPr>
          <p:cNvPr id="64" name="Flowchart: Terminator 36">
            <a:extLst>
              <a:ext uri="{FF2B5EF4-FFF2-40B4-BE49-F238E27FC236}">
                <a16:creationId xmlns:a16="http://schemas.microsoft.com/office/drawing/2014/main" id="{E8B7D399-EF24-4C52-8D1C-5585FFE9D09A}"/>
              </a:ext>
              <a:ext uri="{C183D7F6-B498-43B3-948B-1728B52AA6E4}">
                <adec:decorative xmlns:adec="http://schemas.microsoft.com/office/drawing/2017/decorative" val="1"/>
              </a:ext>
            </a:extLst>
          </p:cNvPr>
          <p:cNvSpPr/>
          <p:nvPr/>
        </p:nvSpPr>
        <p:spPr bwMode="auto">
          <a:xfrm rot="5400000">
            <a:off x="9473045" y="5083768"/>
            <a:ext cx="612904" cy="192045"/>
          </a:xfrm>
          <a:prstGeom prst="flowChartTerminator">
            <a:avLst/>
          </a:prstGeom>
          <a:solidFill>
            <a:srgbClr val="ADADA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65" name="TextBox 39">
            <a:extLst>
              <a:ext uri="{FF2B5EF4-FFF2-40B4-BE49-F238E27FC236}">
                <a16:creationId xmlns:a16="http://schemas.microsoft.com/office/drawing/2014/main" id="{7ACEBDCF-EF49-4E0C-8A3B-94C5ABD7F054}"/>
              </a:ext>
            </a:extLst>
          </p:cNvPr>
          <p:cNvSpPr txBox="1"/>
          <p:nvPr/>
        </p:nvSpPr>
        <p:spPr>
          <a:xfrm>
            <a:off x="8845066" y="2024678"/>
            <a:ext cx="2159075"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accent1"/>
                </a:solidFill>
                <a:effectLst/>
                <a:uLnTx/>
                <a:uFillTx/>
                <a:latin typeface="Segoe UI"/>
                <a:ea typeface="+mn-ea"/>
                <a:cs typeface="+mn-cs"/>
              </a:rPr>
              <a:t>ESLZ</a:t>
            </a:r>
            <a:r>
              <a:rPr kumimoji="0" lang="en-US" sz="1200" b="1" i="0" u="none" strike="noStrike" kern="1200" cap="none" spc="0" normalizeH="0" baseline="0" noProof="0" dirty="0">
                <a:ln>
                  <a:noFill/>
                </a:ln>
                <a:solidFill>
                  <a:srgbClr val="008575"/>
                </a:solidFill>
                <a:effectLst/>
                <a:uLnTx/>
                <a:uFillTx/>
                <a:latin typeface="Segoe UI"/>
                <a:ea typeface="+mn-ea"/>
                <a:cs typeface="+mn-cs"/>
              </a:rPr>
              <a:t> </a:t>
            </a:r>
            <a:r>
              <a:rPr kumimoji="0" lang="en-US" sz="1200" b="1" i="0" u="none" strike="noStrike" kern="1200" cap="none" spc="0" normalizeH="0" baseline="0" noProof="0" dirty="0" err="1">
                <a:ln>
                  <a:noFill/>
                </a:ln>
                <a:solidFill>
                  <a:srgbClr val="000000"/>
                </a:solidFill>
                <a:effectLst/>
                <a:uLnTx/>
                <a:uFillTx/>
                <a:latin typeface="Segoe UI"/>
                <a:ea typeface="+mn-ea"/>
                <a:cs typeface="+mn-cs"/>
              </a:rPr>
              <a:t>IaC</a:t>
            </a:r>
            <a:r>
              <a:rPr kumimoji="0" lang="en-US" sz="1200" b="1" i="0" u="none" strike="noStrike" kern="1200" cap="none" spc="0" normalizeH="0" baseline="0" noProof="0" dirty="0">
                <a:ln>
                  <a:noFill/>
                </a:ln>
                <a:solidFill>
                  <a:srgbClr val="000000"/>
                </a:solidFill>
                <a:effectLst/>
                <a:uLnTx/>
                <a:uFillTx/>
                <a:latin typeface="Segoe UI"/>
                <a:ea typeface="+mn-ea"/>
                <a:cs typeface="+mn-cs"/>
              </a:rPr>
              <a:t> Hackathon </a:t>
            </a:r>
            <a:br>
              <a:rPr kumimoji="0" lang="en-US" sz="1200" b="1" i="0" u="none" strike="noStrike" kern="1200" cap="none" spc="0" normalizeH="0" baseline="0" noProof="0" dirty="0">
                <a:ln>
                  <a:noFill/>
                </a:ln>
                <a:solidFill>
                  <a:srgbClr val="000000"/>
                </a:solidFill>
                <a:effectLst/>
                <a:uLnTx/>
                <a:uFillTx/>
                <a:latin typeface="Segoe UI"/>
                <a:ea typeface="+mn-ea"/>
                <a:cs typeface="+mn-cs"/>
              </a:rPr>
            </a:br>
            <a:r>
              <a:rPr kumimoji="0" lang="en-US" sz="1200" b="1" i="0" u="none" strike="noStrike" kern="1200" cap="none" spc="0" normalizeH="0" baseline="0" noProof="0" dirty="0">
                <a:ln>
                  <a:noFill/>
                </a:ln>
                <a:solidFill>
                  <a:srgbClr val="000000"/>
                </a:solidFill>
                <a:effectLst/>
                <a:uLnTx/>
                <a:uFillTx/>
                <a:latin typeface="Segoe UI"/>
                <a:ea typeface="+mn-ea"/>
                <a:cs typeface="+mn-cs"/>
              </a:rPr>
              <a:t>(</a:t>
            </a:r>
            <a:r>
              <a:rPr lang="en-US" sz="1200" dirty="0"/>
              <a:t>optional </a:t>
            </a:r>
            <a:r>
              <a:rPr lang="en-US" sz="1200" dirty="0">
                <a:solidFill>
                  <a:schemeClr val="accent1"/>
                </a:solidFill>
              </a:rPr>
              <a:t>“Add-on”</a:t>
            </a:r>
            <a:r>
              <a:rPr lang="en-US" sz="1200" dirty="0"/>
              <a:t> Module</a:t>
            </a:r>
            <a:r>
              <a:rPr kumimoji="0" lang="en-US" sz="1200" b="1" i="0" u="none" strike="noStrike" kern="1200" cap="none" spc="0" normalizeH="0" baseline="0" noProof="0" dirty="0">
                <a:ln>
                  <a:noFill/>
                </a:ln>
                <a:solidFill>
                  <a:srgbClr val="008575"/>
                </a:solidFill>
                <a:effectLst/>
                <a:uLnTx/>
                <a:uFillTx/>
                <a:latin typeface="Segoe UI"/>
                <a:ea typeface="+mn-ea"/>
                <a:cs typeface="+mn-cs"/>
              </a:rPr>
              <a:t> </a:t>
            </a:r>
            <a:r>
              <a:rPr kumimoji="0" lang="en-US" sz="1200" b="1" i="0" u="none" strike="noStrike" kern="1200" cap="none" spc="0" normalizeH="0" baseline="0" noProof="0" dirty="0">
                <a:ln>
                  <a:noFill/>
                </a:ln>
                <a:effectLst/>
                <a:uLnTx/>
                <a:uFillTx/>
                <a:latin typeface="Segoe UI"/>
                <a:ea typeface="+mn-ea"/>
                <a:cs typeface="+mn-cs"/>
              </a:rPr>
              <a:t>)</a:t>
            </a:r>
            <a:endParaRPr kumimoji="0" lang="de-DE" sz="1200" b="1" i="0" u="none" strike="noStrike" kern="1200" cap="none" spc="0" normalizeH="0" baseline="0" noProof="0" dirty="0">
              <a:ln>
                <a:noFill/>
              </a:ln>
              <a:effectLst/>
              <a:uLnTx/>
              <a:uFillTx/>
              <a:latin typeface="Segoe UI"/>
              <a:ea typeface="+mn-ea"/>
              <a:cs typeface="+mn-cs"/>
            </a:endParaRPr>
          </a:p>
        </p:txBody>
      </p:sp>
      <p:sp>
        <p:nvSpPr>
          <p:cNvPr id="68" name="Oval 50">
            <a:extLst>
              <a:ext uri="{FF2B5EF4-FFF2-40B4-BE49-F238E27FC236}">
                <a16:creationId xmlns:a16="http://schemas.microsoft.com/office/drawing/2014/main" id="{5AB3A64E-BF29-4D75-949E-CE89CA2A5953}"/>
              </a:ext>
              <a:ext uri="{C183D7F6-B498-43B3-948B-1728B52AA6E4}">
                <adec:decorative xmlns:adec="http://schemas.microsoft.com/office/drawing/2017/decorative" val="1"/>
              </a:ext>
            </a:extLst>
          </p:cNvPr>
          <p:cNvSpPr/>
          <p:nvPr/>
        </p:nvSpPr>
        <p:spPr bwMode="auto">
          <a:xfrm>
            <a:off x="9696179" y="4801543"/>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69" name="TextBox 49">
            <a:extLst>
              <a:ext uri="{FF2B5EF4-FFF2-40B4-BE49-F238E27FC236}">
                <a16:creationId xmlns:a16="http://schemas.microsoft.com/office/drawing/2014/main" id="{BA216FCC-529B-4C43-9DBC-E52CDE032640}"/>
              </a:ext>
            </a:extLst>
          </p:cNvPr>
          <p:cNvSpPr txBox="1"/>
          <p:nvPr/>
        </p:nvSpPr>
        <p:spPr>
          <a:xfrm>
            <a:off x="10017996" y="3772031"/>
            <a:ext cx="1791351"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Segoe UI"/>
              </a:rPr>
              <a:t>Min. 3</a:t>
            </a:r>
            <a:r>
              <a:rPr kumimoji="0" lang="en-US" sz="1200" b="0" i="0" u="none" strike="noStrike" kern="1200" cap="none" spc="0" normalizeH="0" baseline="0" noProof="0" dirty="0">
                <a:ln>
                  <a:noFill/>
                </a:ln>
                <a:solidFill>
                  <a:srgbClr val="000000"/>
                </a:solidFill>
                <a:effectLst/>
                <a:uLnTx/>
                <a:uFillTx/>
                <a:latin typeface="Segoe UI"/>
                <a:ea typeface="+mn-ea"/>
                <a:cs typeface="+mn-cs"/>
              </a:rPr>
              <a:t> Days </a:t>
            </a:r>
            <a:r>
              <a:rPr kumimoji="0" lang="en-US" sz="1200" b="1" i="0" u="none" strike="noStrike" kern="1200" cap="none" spc="0" normalizeH="0" baseline="0" noProof="0" dirty="0">
                <a:ln>
                  <a:noFill/>
                </a:ln>
                <a:solidFill>
                  <a:schemeClr val="accent1"/>
                </a:solidFill>
                <a:effectLst/>
                <a:uLnTx/>
                <a:uFillTx/>
                <a:latin typeface="Segoe UI"/>
                <a:ea typeface="+mn-ea"/>
                <a:cs typeface="+mn-cs"/>
              </a:rPr>
              <a:t>Hackathon + additional Modules</a:t>
            </a:r>
            <a:r>
              <a:rPr kumimoji="0" lang="en-US" sz="1200" b="0" i="0" u="none" strike="noStrike" kern="1200" cap="none" spc="0" normalizeH="0" baseline="0" noProof="0" dirty="0">
                <a:ln>
                  <a:noFill/>
                </a:ln>
                <a:solidFill>
                  <a:srgbClr val="008575"/>
                </a:solidFill>
                <a:effectLst/>
                <a:uLnTx/>
                <a:uFillTx/>
                <a:latin typeface="Segoe UI"/>
                <a:ea typeface="+mn-ea"/>
                <a:cs typeface="+mn-cs"/>
              </a:rPr>
              <a:t> </a:t>
            </a:r>
          </a:p>
        </p:txBody>
      </p:sp>
      <p:sp>
        <p:nvSpPr>
          <p:cNvPr id="78" name="Arrow: Bent 31">
            <a:extLst>
              <a:ext uri="{FF2B5EF4-FFF2-40B4-BE49-F238E27FC236}">
                <a16:creationId xmlns:a16="http://schemas.microsoft.com/office/drawing/2014/main" id="{66DC3B7B-FC46-4A52-94D6-C7975621BB12}"/>
              </a:ext>
              <a:ext uri="{C183D7F6-B498-43B3-948B-1728B52AA6E4}">
                <adec:decorative xmlns:adec="http://schemas.microsoft.com/office/drawing/2017/decorative" val="1"/>
              </a:ext>
            </a:extLst>
          </p:cNvPr>
          <p:cNvSpPr/>
          <p:nvPr/>
        </p:nvSpPr>
        <p:spPr bwMode="auto">
          <a:xfrm rot="16200000">
            <a:off x="-51028" y="1927832"/>
            <a:ext cx="733966" cy="750848"/>
          </a:xfrm>
          <a:prstGeom prst="bentArrow">
            <a:avLst>
              <a:gd name="adj1" fmla="val 25000"/>
              <a:gd name="adj2" fmla="val 25000"/>
              <a:gd name="adj3" fmla="val 0"/>
              <a:gd name="adj4" fmla="val 43750"/>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82" name="TextBox 39">
            <a:extLst>
              <a:ext uri="{FF2B5EF4-FFF2-40B4-BE49-F238E27FC236}">
                <a16:creationId xmlns:a16="http://schemas.microsoft.com/office/drawing/2014/main" id="{E9211188-C859-41F0-B56C-A84E5992672D}"/>
              </a:ext>
            </a:extLst>
          </p:cNvPr>
          <p:cNvSpPr txBox="1"/>
          <p:nvPr/>
        </p:nvSpPr>
        <p:spPr>
          <a:xfrm>
            <a:off x="-52123" y="1669689"/>
            <a:ext cx="2159075"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egoe UI"/>
                <a:ea typeface="+mn-ea"/>
                <a:cs typeface="+mn-cs"/>
              </a:rPr>
              <a:t>Introduction </a:t>
            </a:r>
            <a:r>
              <a:rPr kumimoji="0" lang="en-US" sz="1200" b="1" i="0" u="none" strike="noStrike" kern="1200" cap="none" spc="0" normalizeH="0" baseline="0" noProof="0" dirty="0">
                <a:ln>
                  <a:noFill/>
                </a:ln>
                <a:solidFill>
                  <a:schemeClr val="accent1"/>
                </a:solidFill>
                <a:effectLst/>
                <a:uLnTx/>
                <a:uFillTx/>
                <a:latin typeface="Segoe UI"/>
                <a:ea typeface="+mn-ea"/>
                <a:cs typeface="+mn-cs"/>
              </a:rPr>
              <a:t>Call</a:t>
            </a:r>
            <a:endParaRPr kumimoji="0" lang="de-DE" sz="1200" b="1" i="0" u="none" strike="noStrike" kern="1200" cap="none" spc="0" normalizeH="0" baseline="0" noProof="0" dirty="0">
              <a:ln>
                <a:noFill/>
              </a:ln>
              <a:solidFill>
                <a:schemeClr val="accent1"/>
              </a:solidFill>
              <a:effectLst/>
              <a:uLnTx/>
              <a:uFillTx/>
              <a:latin typeface="Segoe UI"/>
              <a:ea typeface="+mn-ea"/>
              <a:cs typeface="+mn-cs"/>
            </a:endParaRPr>
          </a:p>
        </p:txBody>
      </p:sp>
      <p:sp>
        <p:nvSpPr>
          <p:cNvPr id="88" name="Oval 50">
            <a:extLst>
              <a:ext uri="{FF2B5EF4-FFF2-40B4-BE49-F238E27FC236}">
                <a16:creationId xmlns:a16="http://schemas.microsoft.com/office/drawing/2014/main" id="{C68A2412-FF49-4C41-9696-6485D4B2B5BB}"/>
              </a:ext>
              <a:ext uri="{C183D7F6-B498-43B3-948B-1728B52AA6E4}">
                <adec:decorative xmlns:adec="http://schemas.microsoft.com/office/drawing/2017/decorative" val="1"/>
              </a:ext>
            </a:extLst>
          </p:cNvPr>
          <p:cNvSpPr/>
          <p:nvPr/>
        </p:nvSpPr>
        <p:spPr bwMode="auto">
          <a:xfrm>
            <a:off x="36305" y="2027155"/>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2" name="TextBox 49">
            <a:extLst>
              <a:ext uri="{FF2B5EF4-FFF2-40B4-BE49-F238E27FC236}">
                <a16:creationId xmlns:a16="http://schemas.microsoft.com/office/drawing/2014/main" id="{191CCB45-14E8-4F6F-B230-9E0D50DA8C1F}"/>
              </a:ext>
            </a:extLst>
          </p:cNvPr>
          <p:cNvSpPr txBox="1"/>
          <p:nvPr/>
        </p:nvSpPr>
        <p:spPr>
          <a:xfrm>
            <a:off x="4775664" y="2983704"/>
            <a:ext cx="2071054"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Microsoft Cloud Adoption Framework (CAF) </a:t>
            </a:r>
            <a:r>
              <a:rPr kumimoji="0" lang="en-US" sz="1200" b="1" i="0" u="none" strike="noStrike" kern="1200" cap="none" spc="0" normalizeH="0" baseline="0" noProof="0" dirty="0">
                <a:ln>
                  <a:noFill/>
                </a:ln>
                <a:solidFill>
                  <a:schemeClr val="accent1"/>
                </a:solidFill>
                <a:effectLst/>
                <a:uLnTx/>
                <a:uFillTx/>
                <a:latin typeface="Segoe UI"/>
                <a:ea typeface="+mn-ea"/>
                <a:cs typeface="+mn-cs"/>
              </a:rPr>
              <a:t>Migrate</a:t>
            </a:r>
          </a:p>
        </p:txBody>
      </p:sp>
      <p:sp>
        <p:nvSpPr>
          <p:cNvPr id="4" name="Textfeld 3">
            <a:extLst>
              <a:ext uri="{FF2B5EF4-FFF2-40B4-BE49-F238E27FC236}">
                <a16:creationId xmlns:a16="http://schemas.microsoft.com/office/drawing/2014/main" id="{1BDBA73B-0D64-4EE1-B191-2A64591DA50A}"/>
              </a:ext>
            </a:extLst>
          </p:cNvPr>
          <p:cNvSpPr txBox="1"/>
          <p:nvPr/>
        </p:nvSpPr>
        <p:spPr>
          <a:xfrm>
            <a:off x="4857378" y="3592604"/>
            <a:ext cx="1954638" cy="738664"/>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1h </a:t>
            </a:r>
            <a:r>
              <a:rPr kumimoji="0" lang="en-US" sz="1200" b="0" i="0" u="none" strike="noStrike" kern="1200" cap="none" spc="0" normalizeH="0" baseline="0" noProof="0" dirty="0">
                <a:ln>
                  <a:noFill/>
                </a:ln>
                <a:solidFill>
                  <a:srgbClr val="008575"/>
                </a:solidFill>
                <a:effectLst/>
                <a:uLnTx/>
                <a:uFillTx/>
                <a:latin typeface="Segoe UI"/>
                <a:ea typeface="+mn-ea"/>
                <a:cs typeface="+mn-cs"/>
                <a:hlinkClick r:id="rId3"/>
              </a:rPr>
              <a:t>Online self paced Training</a:t>
            </a:r>
            <a:endParaRPr kumimoji="0" lang="en-US" sz="1200" b="0" i="0" u="none" strike="noStrike" kern="1200" cap="none" spc="0" normalizeH="0" baseline="0" noProof="0" dirty="0">
              <a:ln>
                <a:noFill/>
              </a:ln>
              <a:solidFill>
                <a:srgbClr val="008575"/>
              </a:solidFill>
              <a:effectLst/>
              <a:uLnTx/>
              <a:uFillTx/>
              <a:latin typeface="Segoe UI"/>
              <a:ea typeface="+mn-ea"/>
              <a:cs typeface="+mn-cs"/>
            </a:endParaRPr>
          </a:p>
          <a:p>
            <a:pPr marL="171450" marR="0" lvl="0" indent="-1714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Applications and </a:t>
            </a:r>
            <a:br>
              <a:rPr kumimoji="0" lang="en-US" sz="1200" b="0" i="0" u="none" strike="noStrike" kern="1200" cap="none" spc="0" normalizeH="0" baseline="0" noProof="0" dirty="0">
                <a:ln>
                  <a:noFill/>
                </a:ln>
                <a:solidFill>
                  <a:srgbClr val="000000"/>
                </a:solidFill>
                <a:effectLst/>
                <a:uLnTx/>
                <a:uFillTx/>
                <a:latin typeface="Segoe UI"/>
                <a:ea typeface="+mn-ea"/>
                <a:cs typeface="+mn-cs"/>
              </a:rPr>
            </a:br>
            <a:r>
              <a:rPr kumimoji="0" lang="en-US" sz="1200" b="0" i="0" u="none" strike="noStrike" kern="1200" cap="none" spc="0" normalizeH="0" baseline="0" noProof="0" dirty="0">
                <a:ln>
                  <a:noFill/>
                </a:ln>
                <a:solidFill>
                  <a:srgbClr val="000000"/>
                </a:solidFill>
                <a:effectLst/>
                <a:uLnTx/>
                <a:uFillTx/>
                <a:latin typeface="Segoe UI"/>
                <a:ea typeface="+mn-ea"/>
                <a:cs typeface="+mn-cs"/>
              </a:rPr>
              <a:t>infrastructure migration </a:t>
            </a:r>
            <a:br>
              <a:rPr kumimoji="0" lang="en-US" sz="1200" b="0" i="0" u="none" strike="noStrike" kern="1200" cap="none" spc="0" normalizeH="0" baseline="0" noProof="0" dirty="0">
                <a:ln>
                  <a:noFill/>
                </a:ln>
                <a:solidFill>
                  <a:srgbClr val="000000"/>
                </a:solidFill>
                <a:effectLst/>
                <a:uLnTx/>
                <a:uFillTx/>
                <a:latin typeface="Segoe UI"/>
                <a:ea typeface="+mn-ea"/>
                <a:cs typeface="+mn-cs"/>
              </a:rPr>
            </a:br>
            <a:r>
              <a:rPr kumimoji="0" lang="en-US" sz="1200" b="0" i="0" u="none" strike="noStrike" kern="1200" cap="none" spc="0" normalizeH="0" baseline="0" noProof="0" dirty="0">
                <a:ln>
                  <a:noFill/>
                </a:ln>
                <a:solidFill>
                  <a:srgbClr val="000000"/>
                </a:solidFill>
                <a:effectLst/>
                <a:uLnTx/>
                <a:uFillTx/>
                <a:latin typeface="Segoe UI"/>
                <a:ea typeface="+mn-ea"/>
                <a:cs typeface="+mn-cs"/>
              </a:rPr>
              <a:t>and modernization</a:t>
            </a:r>
          </a:p>
        </p:txBody>
      </p:sp>
      <p:sp>
        <p:nvSpPr>
          <p:cNvPr id="6" name="TextBox 49">
            <a:extLst>
              <a:ext uri="{FF2B5EF4-FFF2-40B4-BE49-F238E27FC236}">
                <a16:creationId xmlns:a16="http://schemas.microsoft.com/office/drawing/2014/main" id="{86AE8969-425F-4C1E-9846-7CFEFA6C629C}"/>
              </a:ext>
            </a:extLst>
          </p:cNvPr>
          <p:cNvSpPr txBox="1"/>
          <p:nvPr/>
        </p:nvSpPr>
        <p:spPr>
          <a:xfrm>
            <a:off x="7377551" y="2982391"/>
            <a:ext cx="2071054"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Microsoft Cloud Adoption Framework (CAF) </a:t>
            </a:r>
            <a:r>
              <a:rPr kumimoji="0" lang="en-US" sz="1200" b="1" i="0" u="none" strike="noStrike" kern="1200" cap="none" spc="0" normalizeH="0" baseline="0" noProof="0" dirty="0">
                <a:ln>
                  <a:noFill/>
                </a:ln>
                <a:solidFill>
                  <a:schemeClr val="accent1"/>
                </a:solidFill>
                <a:effectLst/>
                <a:uLnTx/>
                <a:uFillTx/>
                <a:latin typeface="Segoe UI"/>
                <a:ea typeface="+mn-ea"/>
                <a:cs typeface="+mn-cs"/>
              </a:rPr>
              <a:t>Landing Zone &amp; Govern</a:t>
            </a:r>
          </a:p>
        </p:txBody>
      </p:sp>
      <p:sp>
        <p:nvSpPr>
          <p:cNvPr id="8" name="Textfeld 7">
            <a:extLst>
              <a:ext uri="{FF2B5EF4-FFF2-40B4-BE49-F238E27FC236}">
                <a16:creationId xmlns:a16="http://schemas.microsoft.com/office/drawing/2014/main" id="{BCDA67B6-0E66-4076-83B0-25AF19E03C62}"/>
              </a:ext>
            </a:extLst>
          </p:cNvPr>
          <p:cNvSpPr txBox="1"/>
          <p:nvPr/>
        </p:nvSpPr>
        <p:spPr>
          <a:xfrm>
            <a:off x="7462789" y="3754005"/>
            <a:ext cx="1980094" cy="110799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2 Module </a:t>
            </a:r>
            <a:r>
              <a:rPr kumimoji="0" lang="en-US" sz="1200" b="1" i="0" u="none" strike="noStrike" kern="1200" cap="none" spc="0" normalizeH="0" baseline="0" noProof="0" dirty="0">
                <a:ln>
                  <a:noFill/>
                </a:ln>
                <a:solidFill>
                  <a:schemeClr val="accent1"/>
                </a:solidFill>
                <a:effectLst/>
                <a:uLnTx/>
                <a:uFillTx/>
                <a:latin typeface="Segoe UI"/>
                <a:ea typeface="+mn-ea"/>
                <a:cs typeface="+mn-cs"/>
              </a:rPr>
              <a:t>Online Training</a:t>
            </a:r>
          </a:p>
          <a:p>
            <a:pPr marL="171450" indent="-171450">
              <a:buFont typeface="Arial" panose="020B0604020202020204" pitchFamily="34" charset="0"/>
              <a:buChar char="•"/>
              <a:defRPr/>
            </a:pPr>
            <a:r>
              <a:rPr kumimoji="0" lang="en-US" sz="1200" b="0" i="0" u="none" strike="noStrike" kern="1200" cap="none" spc="0" normalizeH="0" baseline="0" noProof="0" dirty="0">
                <a:ln>
                  <a:noFill/>
                </a:ln>
                <a:solidFill>
                  <a:srgbClr val="008575"/>
                </a:solidFill>
                <a:effectLst/>
                <a:uLnTx/>
                <a:uFillTx/>
                <a:latin typeface="Segoe UI"/>
                <a:ea typeface="+mn-ea"/>
                <a:cs typeface="+mn-cs"/>
                <a:hlinkClick r:id="rId4"/>
              </a:rPr>
              <a:t>Modul 1 </a:t>
            </a:r>
            <a:br>
              <a:rPr kumimoji="0" lang="en-US" sz="1200" b="0" i="0" u="none" strike="noStrike" kern="1200" cap="none" spc="0" normalizeH="0" baseline="0" noProof="0" dirty="0">
                <a:ln>
                  <a:noFill/>
                </a:ln>
                <a:solidFill>
                  <a:srgbClr val="000000"/>
                </a:solidFill>
                <a:effectLst/>
                <a:uLnTx/>
                <a:uFillTx/>
                <a:latin typeface="Segoe UI"/>
                <a:ea typeface="+mn-ea"/>
                <a:cs typeface="+mn-cs"/>
              </a:rPr>
            </a:br>
            <a:r>
              <a:rPr kumimoji="0" lang="en-US" sz="1200" b="0" i="0" u="none" strike="noStrike" kern="1200" cap="none" spc="0" normalizeH="0" baseline="0" noProof="0" dirty="0">
                <a:ln>
                  <a:noFill/>
                </a:ln>
                <a:solidFill>
                  <a:srgbClr val="000000"/>
                </a:solidFill>
                <a:effectLst/>
                <a:uLnTx/>
                <a:uFillTx/>
                <a:latin typeface="Segoe UI"/>
                <a:ea typeface="+mn-ea"/>
                <a:cs typeface="+mn-cs"/>
              </a:rPr>
              <a:t>Governance Methodology </a:t>
            </a:r>
            <a:endParaRPr lang="en-US" sz="1200" dirty="0">
              <a:solidFill>
                <a:srgbClr val="000000"/>
              </a:solidFill>
              <a:latin typeface="Segoe UI"/>
            </a:endParaRPr>
          </a:p>
          <a:p>
            <a:pPr marL="171450" indent="-171450">
              <a:buFont typeface="Arial" panose="020B0604020202020204" pitchFamily="34" charset="0"/>
              <a:buChar char="•"/>
              <a:defRPr/>
            </a:pPr>
            <a:r>
              <a:rPr kumimoji="0" lang="en-US" sz="1200" b="0" i="0" u="none" strike="noStrike" kern="1200" cap="none" spc="0" normalizeH="0" baseline="0" noProof="0" dirty="0">
                <a:ln>
                  <a:noFill/>
                </a:ln>
                <a:solidFill>
                  <a:srgbClr val="008575"/>
                </a:solidFill>
                <a:effectLst/>
                <a:uLnTx/>
                <a:uFillTx/>
                <a:latin typeface="Segoe UI"/>
                <a:ea typeface="+mn-ea"/>
                <a:cs typeface="+mn-cs"/>
                <a:hlinkClick r:id="rId5"/>
              </a:rPr>
              <a:t>Modul 2 </a:t>
            </a:r>
            <a:br>
              <a:rPr kumimoji="0" lang="en-US" sz="1200" b="0" i="0" u="none" strike="noStrike" kern="1200" cap="none" spc="0" normalizeH="0" baseline="0" noProof="0" dirty="0">
                <a:ln>
                  <a:noFill/>
                </a:ln>
                <a:solidFill>
                  <a:srgbClr val="000000"/>
                </a:solidFill>
                <a:effectLst/>
                <a:uLnTx/>
                <a:uFillTx/>
                <a:latin typeface="Segoe UI"/>
                <a:ea typeface="+mn-ea"/>
                <a:cs typeface="+mn-cs"/>
              </a:rPr>
            </a:br>
            <a:r>
              <a:rPr kumimoji="0" lang="en-US" sz="1200" b="0" i="0" u="none" strike="noStrike" kern="1200" cap="none" spc="0" normalizeH="0" baseline="0" noProof="0" dirty="0">
                <a:ln>
                  <a:noFill/>
                </a:ln>
                <a:solidFill>
                  <a:srgbClr val="000000"/>
                </a:solidFill>
                <a:effectLst/>
                <a:uLnTx/>
                <a:uFillTx/>
                <a:latin typeface="Segoe UI"/>
                <a:ea typeface="+mn-ea"/>
                <a:cs typeface="+mn-cs"/>
              </a:rPr>
              <a:t>Enterprise Scale</a:t>
            </a:r>
          </a:p>
          <a:p>
            <a:pPr marL="171450" marR="0" lvl="0" indent="-1714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79" name="TextBox 49">
            <a:extLst>
              <a:ext uri="{FF2B5EF4-FFF2-40B4-BE49-F238E27FC236}">
                <a16:creationId xmlns:a16="http://schemas.microsoft.com/office/drawing/2014/main" id="{3A98F754-0518-4659-B1F6-3EA5F41F6EFC}"/>
              </a:ext>
            </a:extLst>
          </p:cNvPr>
          <p:cNvSpPr txBox="1"/>
          <p:nvPr/>
        </p:nvSpPr>
        <p:spPr>
          <a:xfrm>
            <a:off x="7423161" y="4801543"/>
            <a:ext cx="1980094"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CAF Hackathon </a:t>
            </a:r>
            <a:r>
              <a:rPr kumimoji="0" lang="en-US" sz="1200" b="1" i="0" u="none" strike="noStrike" kern="1200" cap="none" spc="0" normalizeH="0" baseline="0" noProof="0" dirty="0">
                <a:ln>
                  <a:noFill/>
                </a:ln>
                <a:solidFill>
                  <a:schemeClr val="accent1"/>
                </a:solidFill>
                <a:effectLst/>
                <a:uLnTx/>
                <a:uFillTx/>
                <a:latin typeface="Segoe UI"/>
                <a:ea typeface="+mn-ea"/>
                <a:cs typeface="+mn-cs"/>
              </a:rPr>
              <a:t>Advanced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accent1"/>
                </a:solidFill>
                <a:latin typeface="Segoe UI"/>
              </a:rPr>
              <a:t>1,5 Days </a:t>
            </a:r>
            <a:r>
              <a:rPr lang="en-US" sz="1200" dirty="0">
                <a:solidFill>
                  <a:srgbClr val="000000"/>
                </a:solidFill>
                <a:latin typeface="Segoe UI"/>
              </a:rPr>
              <a:t>Hackathon (virtual or in person)</a:t>
            </a:r>
            <a:endParaRPr kumimoji="0" lang="en-US" sz="1200" b="0" i="0" u="none" strike="noStrike" kern="1200" cap="none" spc="0" normalizeH="0" baseline="0" noProof="0" dirty="0">
              <a:ln>
                <a:noFill/>
              </a:ln>
              <a:solidFill>
                <a:srgbClr val="008575"/>
              </a:solidFill>
              <a:effectLst/>
              <a:uLnTx/>
              <a:uFillTx/>
              <a:latin typeface="Segoe UI"/>
              <a:ea typeface="+mn-ea"/>
              <a:cs typeface="+mn-cs"/>
            </a:endParaRPr>
          </a:p>
        </p:txBody>
      </p:sp>
      <p:sp>
        <p:nvSpPr>
          <p:cNvPr id="15" name="TextBox 49">
            <a:extLst>
              <a:ext uri="{FF2B5EF4-FFF2-40B4-BE49-F238E27FC236}">
                <a16:creationId xmlns:a16="http://schemas.microsoft.com/office/drawing/2014/main" id="{FE7887EB-5775-4220-8EFC-887C56515A23}"/>
              </a:ext>
            </a:extLst>
          </p:cNvPr>
          <p:cNvSpPr txBox="1"/>
          <p:nvPr/>
        </p:nvSpPr>
        <p:spPr>
          <a:xfrm>
            <a:off x="10016291" y="2977388"/>
            <a:ext cx="2071054"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Enterprise Scale – Infrastructure as Code College</a:t>
            </a:r>
          </a:p>
        </p:txBody>
      </p:sp>
      <p:sp>
        <p:nvSpPr>
          <p:cNvPr id="18" name="Textfeld 17">
            <a:extLst>
              <a:ext uri="{FF2B5EF4-FFF2-40B4-BE49-F238E27FC236}">
                <a16:creationId xmlns:a16="http://schemas.microsoft.com/office/drawing/2014/main" id="{7B774E4A-3F6F-4575-8169-21B7361BCDD0}"/>
              </a:ext>
            </a:extLst>
          </p:cNvPr>
          <p:cNvSpPr txBox="1"/>
          <p:nvPr/>
        </p:nvSpPr>
        <p:spPr>
          <a:xfrm>
            <a:off x="200505" y="6560678"/>
            <a:ext cx="3568285" cy="169277"/>
          </a:xfrm>
          <a:prstGeom prst="rect">
            <a:avLst/>
          </a:prstGeom>
          <a:noFill/>
        </p:spPr>
        <p:txBody>
          <a:bodyPr wrap="none" lIns="0" tIns="0" rIns="0" bIns="0" rtlCol="0" anchor="t">
            <a:spAutoFit/>
          </a:bodyPr>
          <a:lstStyle/>
          <a:p>
            <a:pPr algn="l"/>
            <a:r>
              <a:rPr lang="en-US" sz="1100" dirty="0"/>
              <a:t>* Go the whole path or exit the path wherever you want…</a:t>
            </a:r>
          </a:p>
        </p:txBody>
      </p:sp>
      <p:sp>
        <p:nvSpPr>
          <p:cNvPr id="21" name="Rechteck: abgerundete Ecken 20">
            <a:extLst>
              <a:ext uri="{FF2B5EF4-FFF2-40B4-BE49-F238E27FC236}">
                <a16:creationId xmlns:a16="http://schemas.microsoft.com/office/drawing/2014/main" id="{032BC79C-3E06-4A61-893E-21189D1DF005}"/>
              </a:ext>
            </a:extLst>
          </p:cNvPr>
          <p:cNvSpPr/>
          <p:nvPr/>
        </p:nvSpPr>
        <p:spPr bwMode="auto">
          <a:xfrm>
            <a:off x="7022132" y="5675485"/>
            <a:ext cx="2009050" cy="484995"/>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a:r>
              <a:rPr lang="en-US" sz="1600" dirty="0">
                <a:solidFill>
                  <a:schemeClr val="bg1"/>
                </a:solidFill>
              </a:rPr>
              <a:t>CAF Expert Level</a:t>
            </a:r>
          </a:p>
        </p:txBody>
      </p:sp>
      <p:sp>
        <p:nvSpPr>
          <p:cNvPr id="58" name="Oval 50">
            <a:extLst>
              <a:ext uri="{FF2B5EF4-FFF2-40B4-BE49-F238E27FC236}">
                <a16:creationId xmlns:a16="http://schemas.microsoft.com/office/drawing/2014/main" id="{A0CF7A26-D69A-43DF-A830-2D228F054E8C}"/>
              </a:ext>
              <a:ext uri="{C183D7F6-B498-43B3-948B-1728B52AA6E4}">
                <adec:decorative xmlns:adec="http://schemas.microsoft.com/office/drawing/2017/decorative" val="1"/>
              </a:ext>
            </a:extLst>
          </p:cNvPr>
          <p:cNvSpPr/>
          <p:nvPr/>
        </p:nvSpPr>
        <p:spPr bwMode="auto">
          <a:xfrm>
            <a:off x="9692414" y="3792713"/>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66" name="TextBox 49">
            <a:extLst>
              <a:ext uri="{FF2B5EF4-FFF2-40B4-BE49-F238E27FC236}">
                <a16:creationId xmlns:a16="http://schemas.microsoft.com/office/drawing/2014/main" id="{3C6507CC-3766-4E70-B5D1-A1F55A687A16}"/>
              </a:ext>
            </a:extLst>
          </p:cNvPr>
          <p:cNvSpPr txBox="1"/>
          <p:nvPr/>
        </p:nvSpPr>
        <p:spPr>
          <a:xfrm>
            <a:off x="10017995" y="4762879"/>
            <a:ext cx="1791351"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Segoe UI"/>
              </a:rPr>
              <a:t>1 Day </a:t>
            </a:r>
            <a:r>
              <a:rPr lang="en-US" sz="1200" b="1" dirty="0">
                <a:solidFill>
                  <a:schemeClr val="accent1"/>
                </a:solidFill>
                <a:latin typeface="Segoe UI"/>
              </a:rPr>
              <a:t>Training – Construction Sets</a:t>
            </a:r>
            <a:endParaRPr kumimoji="0" lang="en-US" sz="1200" b="0" i="0" u="none" strike="noStrike" kern="1200" cap="none" spc="0" normalizeH="0" baseline="0" noProof="0" dirty="0">
              <a:ln>
                <a:noFill/>
              </a:ln>
              <a:solidFill>
                <a:srgbClr val="008575"/>
              </a:solidFill>
              <a:effectLst/>
              <a:uLnTx/>
              <a:uFillTx/>
              <a:latin typeface="Segoe UI"/>
              <a:ea typeface="+mn-ea"/>
              <a:cs typeface="+mn-cs"/>
            </a:endParaRPr>
          </a:p>
        </p:txBody>
      </p:sp>
    </p:spTree>
    <p:extLst>
      <p:ext uri="{BB962C8B-B14F-4D97-AF65-F5344CB8AC3E}">
        <p14:creationId xmlns:p14="http://schemas.microsoft.com/office/powerpoint/2010/main" val="344122802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9">
            <a:extLst>
              <a:ext uri="{FF2B5EF4-FFF2-40B4-BE49-F238E27FC236}">
                <a16:creationId xmlns:a16="http://schemas.microsoft.com/office/drawing/2014/main" id="{7F1EF980-0DC0-4040-9AF7-DFACBD8839F9}"/>
              </a:ext>
            </a:extLst>
          </p:cNvPr>
          <p:cNvSpPr/>
          <p:nvPr/>
        </p:nvSpPr>
        <p:spPr bwMode="auto">
          <a:xfrm>
            <a:off x="350607" y="1774769"/>
            <a:ext cx="5154266" cy="180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0E3AB7DB-00B5-4407-890F-FDA07D45EB10}"/>
              </a:ext>
            </a:extLst>
          </p:cNvPr>
          <p:cNvSpPr/>
          <p:nvPr/>
        </p:nvSpPr>
        <p:spPr bwMode="auto">
          <a:xfrm>
            <a:off x="-1" y="-11220"/>
            <a:ext cx="12192000" cy="13575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5" name="Title 16">
            <a:extLst>
              <a:ext uri="{FF2B5EF4-FFF2-40B4-BE49-F238E27FC236}">
                <a16:creationId xmlns:a16="http://schemas.microsoft.com/office/drawing/2014/main" id="{4BF06DE2-55B5-4587-AB29-2F107CB07827}"/>
              </a:ext>
            </a:extLst>
          </p:cNvPr>
          <p:cNvSpPr txBox="1">
            <a:spLocks/>
          </p:cNvSpPr>
          <p:nvPr/>
        </p:nvSpPr>
        <p:spPr>
          <a:xfrm>
            <a:off x="369727" y="235544"/>
            <a:ext cx="11018520" cy="1107996"/>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
                <a:srgbClr val="0F780F"/>
              </a:buClr>
              <a:buSzTx/>
              <a:buFontTx/>
              <a:buNone/>
              <a:tabLst/>
              <a:defRPr/>
            </a:pPr>
            <a:endParaRPr kumimoji="0" lang="en-GB" sz="3600" b="0" i="0" u="none" strike="noStrike" kern="1200" cap="none" spc="-50" normalizeH="0" baseline="0" noProof="0" dirty="0">
              <a:ln w="3175">
                <a:noFill/>
              </a:ln>
              <a:solidFill>
                <a:srgbClr val="FFFFFF"/>
              </a:solidFill>
              <a:effectLst/>
              <a:uLnTx/>
              <a:uFillTx/>
              <a:latin typeface="Segoe UI Semibold"/>
              <a:ea typeface="+mn-ea"/>
              <a:cs typeface="Segoe UI"/>
            </a:endParaRPr>
          </a:p>
          <a:p>
            <a:pPr marL="0" marR="0" lvl="0" indent="0" algn="l" defTabSz="932742" rtl="0" eaLnBrk="1" fontAlgn="auto" latinLnBrk="0" hangingPunct="1">
              <a:lnSpc>
                <a:spcPct val="100000"/>
              </a:lnSpc>
              <a:spcBef>
                <a:spcPct val="0"/>
              </a:spcBef>
              <a:spcAft>
                <a:spcPts val="0"/>
              </a:spcAft>
              <a:buClr>
                <a:srgbClr val="0F780F"/>
              </a:buClr>
              <a:buSzTx/>
              <a:buFontTx/>
              <a:buNone/>
              <a:tabLst/>
              <a:defRPr/>
            </a:pPr>
            <a:r>
              <a:rPr kumimoji="0" lang="en-GB" sz="3600" b="0" i="0" u="none" strike="noStrike" kern="1200" cap="none" spc="-50" normalizeH="0" baseline="0" noProof="0" dirty="0">
                <a:ln w="3175">
                  <a:noFill/>
                </a:ln>
                <a:solidFill>
                  <a:srgbClr val="FFFFFF"/>
                </a:solidFill>
                <a:effectLst/>
                <a:uLnTx/>
                <a:uFillTx/>
                <a:latin typeface="Segoe UI Semibold"/>
                <a:ea typeface="+mn-ea"/>
                <a:cs typeface="Segoe UI"/>
              </a:rPr>
              <a:t>CAF Advanced</a:t>
            </a:r>
          </a:p>
        </p:txBody>
      </p:sp>
      <p:sp>
        <p:nvSpPr>
          <p:cNvPr id="7" name="TextBox 90">
            <a:extLst>
              <a:ext uri="{FF2B5EF4-FFF2-40B4-BE49-F238E27FC236}">
                <a16:creationId xmlns:a16="http://schemas.microsoft.com/office/drawing/2014/main" id="{11522F81-E3F7-4441-BADD-056D0FD0535B}"/>
              </a:ext>
            </a:extLst>
          </p:cNvPr>
          <p:cNvSpPr txBox="1"/>
          <p:nvPr/>
        </p:nvSpPr>
        <p:spPr>
          <a:xfrm>
            <a:off x="374619" y="431899"/>
            <a:ext cx="1304844"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000" b="1" i="0" u="none" strike="noStrike" kern="1200" cap="none" spc="0" normalizeH="0" baseline="0" noProof="0" dirty="0">
                <a:ln>
                  <a:noFill/>
                </a:ln>
                <a:solidFill>
                  <a:srgbClr val="000000"/>
                </a:solidFill>
                <a:effectLst/>
                <a:uLnTx/>
                <a:uFillTx/>
                <a:latin typeface="Segoe UI"/>
                <a:ea typeface="+mn-ea"/>
                <a:cs typeface="+mn-cs"/>
              </a:rPr>
              <a:t>Hackathon</a:t>
            </a:r>
            <a:endParaRPr kumimoji="0" lang="de-DE" sz="2000" b="1" i="0" u="none" strike="noStrike" kern="1200" cap="none" spc="0" normalizeH="0" baseline="0" noProof="0" dirty="0">
              <a:ln>
                <a:noFill/>
              </a:ln>
              <a:solidFill>
                <a:srgbClr val="FFFFFF"/>
              </a:solidFill>
              <a:effectLst/>
              <a:uLnTx/>
              <a:uFillTx/>
              <a:latin typeface="Segoe UI"/>
              <a:ea typeface="+mn-ea"/>
              <a:cs typeface="+mn-cs"/>
            </a:endParaRPr>
          </a:p>
        </p:txBody>
      </p:sp>
      <p:sp>
        <p:nvSpPr>
          <p:cNvPr id="25" name="TextBox 39">
            <a:extLst>
              <a:ext uri="{FF2B5EF4-FFF2-40B4-BE49-F238E27FC236}">
                <a16:creationId xmlns:a16="http://schemas.microsoft.com/office/drawing/2014/main" id="{7E5577A3-1EBB-4ABC-8E76-10FB43C5620B}"/>
              </a:ext>
            </a:extLst>
          </p:cNvPr>
          <p:cNvSpPr txBox="1"/>
          <p:nvPr/>
        </p:nvSpPr>
        <p:spPr>
          <a:xfrm>
            <a:off x="299432" y="1453458"/>
            <a:ext cx="2159075"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egoe UI"/>
                <a:ea typeface="+mn-ea"/>
                <a:cs typeface="+mn-cs"/>
              </a:rPr>
              <a:t>Hackathon </a:t>
            </a:r>
            <a:r>
              <a:rPr kumimoji="0" lang="en-US" sz="1200" b="1" i="0" u="none" strike="noStrike" kern="1200" cap="none" spc="0" normalizeH="0" baseline="0" noProof="0" dirty="0">
                <a:ln>
                  <a:noFill/>
                </a:ln>
                <a:solidFill>
                  <a:schemeClr val="accent1"/>
                </a:solidFill>
                <a:effectLst/>
                <a:uLnTx/>
                <a:uFillTx/>
                <a:latin typeface="Segoe UI"/>
                <a:ea typeface="+mn-ea"/>
                <a:cs typeface="+mn-cs"/>
              </a:rPr>
              <a:t>Description</a:t>
            </a:r>
            <a:endParaRPr kumimoji="0" lang="de-DE" sz="1200" b="1" i="0" u="none" strike="noStrike" kern="1200" cap="none" spc="0" normalizeH="0" baseline="0" noProof="0" dirty="0">
              <a:ln>
                <a:noFill/>
              </a:ln>
              <a:solidFill>
                <a:schemeClr val="accent1"/>
              </a:solidFill>
              <a:effectLst/>
              <a:uLnTx/>
              <a:uFillTx/>
              <a:latin typeface="Segoe UI"/>
              <a:ea typeface="+mn-ea"/>
              <a:cs typeface="+mn-cs"/>
            </a:endParaRPr>
          </a:p>
        </p:txBody>
      </p:sp>
      <p:sp>
        <p:nvSpPr>
          <p:cNvPr id="27" name="TextBox 49">
            <a:extLst>
              <a:ext uri="{FF2B5EF4-FFF2-40B4-BE49-F238E27FC236}">
                <a16:creationId xmlns:a16="http://schemas.microsoft.com/office/drawing/2014/main" id="{FA812EBB-5991-4592-AB1D-ED2C0ABC4F2C}"/>
              </a:ext>
            </a:extLst>
          </p:cNvPr>
          <p:cNvSpPr txBox="1"/>
          <p:nvPr/>
        </p:nvSpPr>
        <p:spPr>
          <a:xfrm>
            <a:off x="294480" y="2154565"/>
            <a:ext cx="5210393" cy="138499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In this workshop, you will learn how to </a:t>
            </a:r>
            <a:r>
              <a:rPr kumimoji="0" lang="en-US" sz="1200" b="1" i="0" u="none" strike="noStrike" kern="1200" cap="none" spc="0" normalizeH="0" baseline="0" noProof="0" dirty="0">
                <a:ln>
                  <a:noFill/>
                </a:ln>
                <a:solidFill>
                  <a:schemeClr val="accent1"/>
                </a:solidFill>
                <a:effectLst/>
                <a:uLnTx/>
                <a:uFillTx/>
                <a:latin typeface="Segoe UI"/>
                <a:ea typeface="+mn-ea"/>
                <a:cs typeface="+mn-cs"/>
              </a:rPr>
              <a:t>design an enterprise scale Landing Zone</a:t>
            </a:r>
            <a:r>
              <a:rPr kumimoji="0" lang="en-US" sz="1200" i="0" u="none" strike="noStrike" kern="1200" cap="none" spc="0" normalizeH="0" baseline="0" noProof="0" dirty="0">
                <a:ln>
                  <a:noFill/>
                </a:ln>
                <a:solidFill>
                  <a:schemeClr val="accent1"/>
                </a:solidFill>
                <a:effectLst/>
                <a:uLnTx/>
                <a:uFillTx/>
                <a:latin typeface="Segoe UI"/>
                <a:ea typeface="+mn-ea"/>
                <a:cs typeface="+mn-cs"/>
              </a:rPr>
              <a:t> </a:t>
            </a:r>
            <a:r>
              <a:rPr kumimoji="0" lang="en-US" sz="1200" i="0" u="none" strike="noStrike" kern="1200" cap="none" spc="0" normalizeH="0" baseline="0" noProof="0" dirty="0">
                <a:ln>
                  <a:noFill/>
                </a:ln>
                <a:effectLst/>
                <a:uLnTx/>
                <a:uFillTx/>
                <a:latin typeface="Segoe UI"/>
                <a:ea typeface="+mn-ea"/>
                <a:cs typeface="+mn-cs"/>
              </a:rPr>
              <a:t>in</a:t>
            </a:r>
            <a:r>
              <a:rPr kumimoji="0" lang="en-US" sz="1200" b="0" i="0" u="none" strike="noStrike" kern="1200" cap="none" spc="0" normalizeH="0" baseline="0" noProof="0" dirty="0">
                <a:ln>
                  <a:noFill/>
                </a:ln>
                <a:solidFill>
                  <a:srgbClr val="000000"/>
                </a:solidFill>
                <a:effectLst/>
                <a:uLnTx/>
                <a:uFillTx/>
                <a:latin typeface="Segoe UI"/>
                <a:ea typeface="+mn-ea"/>
                <a:cs typeface="+mn-cs"/>
              </a:rPr>
              <a:t> Azure. You get familiar with the design principles and the critical design areas.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At the end of this workshop, you will be able to leverage the existing enterprise scale architectures, able to build your own as well as understanding how to establish a policy driven governance. </a:t>
            </a:r>
          </a:p>
        </p:txBody>
      </p:sp>
      <p:sp>
        <p:nvSpPr>
          <p:cNvPr id="30" name="Textfeld 29">
            <a:extLst>
              <a:ext uri="{FF2B5EF4-FFF2-40B4-BE49-F238E27FC236}">
                <a16:creationId xmlns:a16="http://schemas.microsoft.com/office/drawing/2014/main" id="{9F1BF2D3-2CAA-4602-B4ED-CAEC951C2A66}"/>
              </a:ext>
            </a:extLst>
          </p:cNvPr>
          <p:cNvSpPr txBox="1"/>
          <p:nvPr/>
        </p:nvSpPr>
        <p:spPr>
          <a:xfrm>
            <a:off x="3300371" y="4790128"/>
            <a:ext cx="2234586" cy="84638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accent1"/>
                </a:solidFill>
                <a:effectLst/>
                <a:uLnTx/>
                <a:uFillTx/>
                <a:latin typeface="Segoe UI"/>
                <a:ea typeface="+mn-ea"/>
                <a:cs typeface="+mn-cs"/>
              </a:rPr>
              <a:t>Azure Services and related products</a:t>
            </a:r>
          </a:p>
          <a:p>
            <a:pPr marL="171450" marR="0" lvl="0" indent="-1714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Segoe UI"/>
                <a:ea typeface="+mn-ea"/>
                <a:cs typeface="+mn-cs"/>
              </a:rPr>
              <a:t>Cloud Adoption Framework</a:t>
            </a:r>
          </a:p>
          <a:p>
            <a:pPr marL="171450" marR="0" lvl="0" indent="-1714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rgbClr val="000000"/>
                </a:solidFill>
                <a:latin typeface="Segoe UI"/>
              </a:rPr>
              <a:t>Policy</a:t>
            </a:r>
          </a:p>
          <a:p>
            <a:pPr marL="171450" marR="0" lvl="0" indent="-1714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Segoe UI"/>
                <a:ea typeface="+mn-ea"/>
                <a:cs typeface="+mn-cs"/>
              </a:rPr>
              <a:t>ARM Deployment</a:t>
            </a:r>
          </a:p>
          <a:p>
            <a:pPr marL="171450" marR="0" lvl="0" indent="-1714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rgbClr val="000000"/>
                </a:solidFill>
                <a:latin typeface="Segoe UI"/>
              </a:rPr>
              <a:t>Enterprise Scale</a:t>
            </a:r>
            <a:endParaRPr kumimoji="0" lang="en-US" sz="11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2" name="TextBox 39">
            <a:extLst>
              <a:ext uri="{FF2B5EF4-FFF2-40B4-BE49-F238E27FC236}">
                <a16:creationId xmlns:a16="http://schemas.microsoft.com/office/drawing/2014/main" id="{FCDDDD80-CD5A-4AF7-9FEB-4A42E3C777E7}"/>
              </a:ext>
            </a:extLst>
          </p:cNvPr>
          <p:cNvSpPr txBox="1"/>
          <p:nvPr/>
        </p:nvSpPr>
        <p:spPr>
          <a:xfrm>
            <a:off x="6767742" y="2168827"/>
            <a:ext cx="3262909"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egoe UI"/>
                <a:ea typeface="+mn-ea"/>
                <a:cs typeface="+mn-cs"/>
              </a:rPr>
              <a:t>Day </a:t>
            </a:r>
            <a:r>
              <a:rPr kumimoji="0" lang="en-US" sz="1200" b="1" i="0" u="none" strike="noStrike" kern="1200" cap="none" spc="0" normalizeH="0" baseline="0" noProof="0" dirty="0">
                <a:ln>
                  <a:noFill/>
                </a:ln>
                <a:solidFill>
                  <a:schemeClr val="accent1"/>
                </a:solidFill>
                <a:effectLst/>
                <a:uLnTx/>
                <a:uFillTx/>
                <a:latin typeface="Segoe UI"/>
                <a:ea typeface="+mn-ea"/>
                <a:cs typeface="+mn-cs"/>
              </a:rPr>
              <a:t>1 – Get started</a:t>
            </a:r>
            <a:endParaRPr kumimoji="0" lang="de-DE" sz="1200" b="1" i="0" u="none" strike="noStrike" kern="1200" cap="none" spc="0" normalizeH="0" baseline="0" noProof="0" dirty="0">
              <a:ln>
                <a:noFill/>
              </a:ln>
              <a:solidFill>
                <a:schemeClr val="accent1"/>
              </a:solidFill>
              <a:effectLst/>
              <a:uLnTx/>
              <a:uFillTx/>
              <a:latin typeface="Segoe UI"/>
              <a:ea typeface="+mn-ea"/>
              <a:cs typeface="+mn-cs"/>
            </a:endParaRPr>
          </a:p>
        </p:txBody>
      </p:sp>
      <p:sp>
        <p:nvSpPr>
          <p:cNvPr id="46" name="Oval 50">
            <a:extLst>
              <a:ext uri="{FF2B5EF4-FFF2-40B4-BE49-F238E27FC236}">
                <a16:creationId xmlns:a16="http://schemas.microsoft.com/office/drawing/2014/main" id="{9946036D-C602-4F92-A464-DE03D9133A65}"/>
              </a:ext>
            </a:extLst>
          </p:cNvPr>
          <p:cNvSpPr/>
          <p:nvPr/>
        </p:nvSpPr>
        <p:spPr bwMode="auto">
          <a:xfrm>
            <a:off x="1561689" y="6026563"/>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grpSp>
        <p:nvGrpSpPr>
          <p:cNvPr id="48" name="Group 35">
            <a:extLst>
              <a:ext uri="{FF2B5EF4-FFF2-40B4-BE49-F238E27FC236}">
                <a16:creationId xmlns:a16="http://schemas.microsoft.com/office/drawing/2014/main" id="{8E9301D9-DAE1-48C8-AB67-1D4C21DF8B9E}"/>
              </a:ext>
            </a:extLst>
          </p:cNvPr>
          <p:cNvGrpSpPr/>
          <p:nvPr/>
        </p:nvGrpSpPr>
        <p:grpSpPr>
          <a:xfrm>
            <a:off x="5402833" y="1770865"/>
            <a:ext cx="1364909" cy="2671743"/>
            <a:chOff x="4077952" y="2530556"/>
            <a:chExt cx="1364909" cy="2723685"/>
          </a:xfrm>
        </p:grpSpPr>
        <p:sp>
          <p:nvSpPr>
            <p:cNvPr id="49" name="Arrow: Bent 31">
              <a:extLst>
                <a:ext uri="{FF2B5EF4-FFF2-40B4-BE49-F238E27FC236}">
                  <a16:creationId xmlns:a16="http://schemas.microsoft.com/office/drawing/2014/main" id="{A0D56E54-1667-405D-9B35-E5174E6B1DE4}"/>
                </a:ext>
              </a:extLst>
            </p:cNvPr>
            <p:cNvSpPr/>
            <p:nvPr/>
          </p:nvSpPr>
          <p:spPr bwMode="auto">
            <a:xfrm rot="5400000">
              <a:off x="4259552" y="2442016"/>
              <a:ext cx="751431" cy="928514"/>
            </a:xfrm>
            <a:prstGeom prst="bentArrow">
              <a:avLst>
                <a:gd name="adj1" fmla="val 25000"/>
                <a:gd name="adj2" fmla="val 12077"/>
                <a:gd name="adj3" fmla="val 25000"/>
                <a:gd name="adj4" fmla="val 43750"/>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50" name="Oval 32">
              <a:extLst>
                <a:ext uri="{FF2B5EF4-FFF2-40B4-BE49-F238E27FC236}">
                  <a16:creationId xmlns:a16="http://schemas.microsoft.com/office/drawing/2014/main" id="{4CF61D0D-7C5F-4FFA-8D01-09E229A66E00}"/>
                </a:ext>
              </a:extLst>
            </p:cNvPr>
            <p:cNvSpPr/>
            <p:nvPr/>
          </p:nvSpPr>
          <p:spPr bwMode="auto">
            <a:xfrm>
              <a:off x="4077952" y="2530556"/>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51" name="Rectangle 34">
              <a:extLst>
                <a:ext uri="{FF2B5EF4-FFF2-40B4-BE49-F238E27FC236}">
                  <a16:creationId xmlns:a16="http://schemas.microsoft.com/office/drawing/2014/main" id="{D2DBB134-3583-4866-943A-D4C20722F42C}"/>
                </a:ext>
              </a:extLst>
            </p:cNvPr>
            <p:cNvSpPr/>
            <p:nvPr/>
          </p:nvSpPr>
          <p:spPr bwMode="auto">
            <a:xfrm>
              <a:off x="4771118" y="3010256"/>
              <a:ext cx="671743" cy="28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52" name="Rectangle 33">
              <a:extLst>
                <a:ext uri="{FF2B5EF4-FFF2-40B4-BE49-F238E27FC236}">
                  <a16:creationId xmlns:a16="http://schemas.microsoft.com/office/drawing/2014/main" id="{D4BC3760-0F2E-4AFE-BD58-1C2CD5BA6B88}"/>
                </a:ext>
              </a:extLst>
            </p:cNvPr>
            <p:cNvSpPr/>
            <p:nvPr/>
          </p:nvSpPr>
          <p:spPr bwMode="auto">
            <a:xfrm rot="5400000">
              <a:off x="3865802" y="4019716"/>
              <a:ext cx="2289050" cy="18000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grpSp>
      <p:sp>
        <p:nvSpPr>
          <p:cNvPr id="57" name="Oval 50">
            <a:extLst>
              <a:ext uri="{FF2B5EF4-FFF2-40B4-BE49-F238E27FC236}">
                <a16:creationId xmlns:a16="http://schemas.microsoft.com/office/drawing/2014/main" id="{5E6AD402-D6A9-4466-BDE5-D2781A8477BC}"/>
              </a:ext>
            </a:extLst>
          </p:cNvPr>
          <p:cNvSpPr/>
          <p:nvPr/>
        </p:nvSpPr>
        <p:spPr bwMode="auto">
          <a:xfrm>
            <a:off x="6240229" y="2185964"/>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88" name="Oval 50">
            <a:extLst>
              <a:ext uri="{FF2B5EF4-FFF2-40B4-BE49-F238E27FC236}">
                <a16:creationId xmlns:a16="http://schemas.microsoft.com/office/drawing/2014/main" id="{C68A2412-FF49-4C41-9696-6485D4B2B5BB}"/>
              </a:ext>
            </a:extLst>
          </p:cNvPr>
          <p:cNvSpPr/>
          <p:nvPr/>
        </p:nvSpPr>
        <p:spPr bwMode="auto">
          <a:xfrm>
            <a:off x="36305" y="2027155"/>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67" name="TextBox 49">
            <a:extLst>
              <a:ext uri="{FF2B5EF4-FFF2-40B4-BE49-F238E27FC236}">
                <a16:creationId xmlns:a16="http://schemas.microsoft.com/office/drawing/2014/main" id="{D490231A-06FA-4056-A811-B6D3B7415B26}"/>
              </a:ext>
            </a:extLst>
          </p:cNvPr>
          <p:cNvSpPr txBox="1"/>
          <p:nvPr/>
        </p:nvSpPr>
        <p:spPr>
          <a:xfrm>
            <a:off x="6778016" y="2453252"/>
            <a:ext cx="5210393" cy="249299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In the first day of this hackathon, we will learn everything regarding enterprise scale. What are the design principles, which critical design areas exist and what are the best practices to implement these design areas.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0000"/>
              </a:solidFill>
              <a:latin typeface="Segoe UI"/>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Enterprise Agreement (EA) enrollment and Azure Active Directory tenants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Identity and access management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Management group and subscription organization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Network topology and connectivity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Management and monitoring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Business continuity and disaster recovery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Security, governance, and compliance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Platform automation and DevOps</a:t>
            </a:r>
          </a:p>
        </p:txBody>
      </p:sp>
      <p:sp>
        <p:nvSpPr>
          <p:cNvPr id="19" name="Rectangle 33">
            <a:extLst>
              <a:ext uri="{FF2B5EF4-FFF2-40B4-BE49-F238E27FC236}">
                <a16:creationId xmlns:a16="http://schemas.microsoft.com/office/drawing/2014/main" id="{8D41663C-AA0F-4E5C-A495-66301FC21C39}"/>
              </a:ext>
            </a:extLst>
          </p:cNvPr>
          <p:cNvSpPr/>
          <p:nvPr/>
        </p:nvSpPr>
        <p:spPr bwMode="auto">
          <a:xfrm rot="5400000">
            <a:off x="5211707" y="5463202"/>
            <a:ext cx="2245397" cy="18000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21" name="TextBox 39">
            <a:extLst>
              <a:ext uri="{FF2B5EF4-FFF2-40B4-BE49-F238E27FC236}">
                <a16:creationId xmlns:a16="http://schemas.microsoft.com/office/drawing/2014/main" id="{601EE9EC-8091-4899-96D6-4DD994B002F8}"/>
              </a:ext>
            </a:extLst>
          </p:cNvPr>
          <p:cNvSpPr txBox="1"/>
          <p:nvPr/>
        </p:nvSpPr>
        <p:spPr>
          <a:xfrm>
            <a:off x="6767742" y="5040916"/>
            <a:ext cx="3262909"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egoe UI"/>
                <a:ea typeface="+mn-ea"/>
                <a:cs typeface="+mn-cs"/>
              </a:rPr>
              <a:t>Day </a:t>
            </a:r>
            <a:r>
              <a:rPr kumimoji="0" lang="en-US" sz="1200" b="1" i="0" u="none" strike="noStrike" kern="1200" cap="none" spc="0" normalizeH="0" baseline="0" noProof="0" dirty="0">
                <a:ln>
                  <a:noFill/>
                </a:ln>
                <a:solidFill>
                  <a:schemeClr val="accent1"/>
                </a:solidFill>
                <a:effectLst/>
                <a:uLnTx/>
                <a:uFillTx/>
                <a:latin typeface="Segoe UI"/>
                <a:ea typeface="+mn-ea"/>
                <a:cs typeface="+mn-cs"/>
              </a:rPr>
              <a:t>2 – Hands-on Lab (HOL)</a:t>
            </a:r>
            <a:endParaRPr kumimoji="0" lang="de-DE" sz="1200" b="1" i="0" u="none" strike="noStrike" kern="1200" cap="none" spc="0" normalizeH="0" baseline="0" noProof="0" dirty="0">
              <a:ln>
                <a:noFill/>
              </a:ln>
              <a:solidFill>
                <a:schemeClr val="accent1"/>
              </a:solidFill>
              <a:effectLst/>
              <a:uLnTx/>
              <a:uFillTx/>
              <a:latin typeface="Segoe UI"/>
              <a:ea typeface="+mn-ea"/>
              <a:cs typeface="+mn-cs"/>
            </a:endParaRPr>
          </a:p>
        </p:txBody>
      </p:sp>
      <p:sp>
        <p:nvSpPr>
          <p:cNvPr id="22" name="Oval 50">
            <a:extLst>
              <a:ext uri="{FF2B5EF4-FFF2-40B4-BE49-F238E27FC236}">
                <a16:creationId xmlns:a16="http://schemas.microsoft.com/office/drawing/2014/main" id="{678CE2DC-021D-49E4-AE4C-DA960DB774E3}"/>
              </a:ext>
            </a:extLst>
          </p:cNvPr>
          <p:cNvSpPr/>
          <p:nvPr/>
        </p:nvSpPr>
        <p:spPr bwMode="auto">
          <a:xfrm>
            <a:off x="6244991" y="4886093"/>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74" name="TextBox 49">
            <a:extLst>
              <a:ext uri="{FF2B5EF4-FFF2-40B4-BE49-F238E27FC236}">
                <a16:creationId xmlns:a16="http://schemas.microsoft.com/office/drawing/2014/main" id="{A25035D8-F3EF-4F5A-9B80-5949F095269F}"/>
              </a:ext>
            </a:extLst>
          </p:cNvPr>
          <p:cNvSpPr txBox="1"/>
          <p:nvPr/>
        </p:nvSpPr>
        <p:spPr>
          <a:xfrm>
            <a:off x="6778016" y="5352877"/>
            <a:ext cx="5210393"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On the second day we deploy an enterprise scale landing zone and start to get familiar with the components of enterprise scale. We learn how a potential workflow can look like – deploying a landing zone in an enterprise.</a:t>
            </a:r>
          </a:p>
        </p:txBody>
      </p:sp>
      <p:sp>
        <p:nvSpPr>
          <p:cNvPr id="24" name="Rechteck 23">
            <a:extLst>
              <a:ext uri="{FF2B5EF4-FFF2-40B4-BE49-F238E27FC236}">
                <a16:creationId xmlns:a16="http://schemas.microsoft.com/office/drawing/2014/main" id="{25DF2CB4-FC92-4B3F-9176-B75FB5C50F9C}"/>
              </a:ext>
            </a:extLst>
          </p:cNvPr>
          <p:cNvSpPr/>
          <p:nvPr/>
        </p:nvSpPr>
        <p:spPr bwMode="auto">
          <a:xfrm>
            <a:off x="369726" y="4223765"/>
            <a:ext cx="2223446" cy="238441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26" name="Textfeld 25">
            <a:extLst>
              <a:ext uri="{FF2B5EF4-FFF2-40B4-BE49-F238E27FC236}">
                <a16:creationId xmlns:a16="http://schemas.microsoft.com/office/drawing/2014/main" id="{82569CC9-0CEF-4307-AE6B-5196BAE17E29}"/>
              </a:ext>
            </a:extLst>
          </p:cNvPr>
          <p:cNvSpPr txBox="1"/>
          <p:nvPr/>
        </p:nvSpPr>
        <p:spPr>
          <a:xfrm>
            <a:off x="539685" y="4769352"/>
            <a:ext cx="1586973" cy="1015663"/>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Segoe UI"/>
                <a:ea typeface="+mn-ea"/>
                <a:cs typeface="+mn-cs"/>
              </a:rPr>
              <a:t>Day 1 (6h)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chemeClr val="accent1"/>
                </a:solidFill>
                <a:effectLst/>
                <a:uLnTx/>
                <a:uFillTx/>
                <a:latin typeface="Segoe UI"/>
                <a:ea typeface="+mn-ea"/>
                <a:cs typeface="+mn-cs"/>
              </a:rPr>
              <a:t>Enterprise Scale</a:t>
            </a:r>
            <a:r>
              <a:rPr kumimoji="0" lang="en-US" sz="1100" b="1" i="0" u="none" strike="noStrike" kern="1200" cap="none" spc="0" normalizeH="0" baseline="0" noProof="0" dirty="0">
                <a:ln>
                  <a:noFill/>
                </a:ln>
                <a:solidFill>
                  <a:srgbClr val="008575"/>
                </a:solidFill>
                <a:effectLst/>
                <a:uLnTx/>
                <a:uFillTx/>
                <a:latin typeface="Segoe UI"/>
                <a:ea typeface="+mn-ea"/>
                <a:cs typeface="+mn-cs"/>
              </a:rPr>
              <a:t> </a:t>
            </a:r>
            <a:r>
              <a:rPr kumimoji="0" lang="en-US" sz="1100" b="1" i="0" u="none" strike="noStrike" kern="1200" cap="none" spc="0" normalizeH="0" baseline="0" noProof="0" dirty="0">
                <a:ln>
                  <a:noFill/>
                </a:ln>
                <a:effectLst/>
                <a:uLnTx/>
                <a:uFillTx/>
                <a:latin typeface="Segoe UI"/>
                <a:ea typeface="+mn-ea"/>
                <a:cs typeface="+mn-cs"/>
              </a:rPr>
              <a:t>Intro</a:t>
            </a:r>
            <a:br>
              <a:rPr kumimoji="0" lang="en-US" sz="1100" b="1" i="0" u="none" strike="noStrike" kern="1200" cap="none" spc="0" normalizeH="0" baseline="0" noProof="0" dirty="0">
                <a:ln>
                  <a:noFill/>
                </a:ln>
                <a:effectLst/>
                <a:uLnTx/>
                <a:uFillTx/>
                <a:latin typeface="Segoe UI"/>
                <a:ea typeface="+mn-ea"/>
                <a:cs typeface="+mn-cs"/>
              </a:rPr>
            </a:br>
            <a:r>
              <a:rPr lang="en-US" sz="1100" dirty="0">
                <a:solidFill>
                  <a:srgbClr val="000000"/>
                </a:solidFill>
                <a:latin typeface="Segoe UI"/>
              </a:rPr>
              <a:t>design principals</a:t>
            </a:r>
            <a:br>
              <a:rPr lang="en-US" sz="1100" dirty="0">
                <a:solidFill>
                  <a:srgbClr val="000000"/>
                </a:solidFill>
                <a:latin typeface="Segoe UI"/>
              </a:rPr>
            </a:br>
            <a:r>
              <a:rPr lang="en-US" sz="1100" dirty="0">
                <a:solidFill>
                  <a:srgbClr val="000000"/>
                </a:solidFill>
                <a:latin typeface="Segoe UI"/>
              </a:rPr>
              <a:t>Critical design areas</a:t>
            </a:r>
            <a:br>
              <a:rPr kumimoji="0" lang="en-US" sz="1100" b="1" i="0" u="none" strike="noStrike" kern="1200" cap="none" spc="0" normalizeH="0" baseline="0" noProof="0" dirty="0">
                <a:ln>
                  <a:noFill/>
                </a:ln>
                <a:effectLst/>
                <a:uLnTx/>
                <a:uFillTx/>
                <a:latin typeface="Segoe UI"/>
                <a:ea typeface="+mn-ea"/>
                <a:cs typeface="+mn-cs"/>
              </a:rPr>
            </a:br>
            <a:endParaRPr kumimoji="0" lang="en-US" sz="1100" b="1" i="0" u="none" strike="noStrike" kern="1200" cap="none" spc="0" normalizeH="0" baseline="0" noProof="0" dirty="0">
              <a:ln>
                <a:noFill/>
              </a:ln>
              <a:effectLst/>
              <a:uLnTx/>
              <a:uFillTx/>
              <a:latin typeface="Segoe UI"/>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77" name="Textfeld 76">
            <a:extLst>
              <a:ext uri="{FF2B5EF4-FFF2-40B4-BE49-F238E27FC236}">
                <a16:creationId xmlns:a16="http://schemas.microsoft.com/office/drawing/2014/main" id="{697C0DE4-874D-433F-A4FC-3B1CC7595B98}"/>
              </a:ext>
            </a:extLst>
          </p:cNvPr>
          <p:cNvSpPr txBox="1"/>
          <p:nvPr/>
        </p:nvSpPr>
        <p:spPr>
          <a:xfrm>
            <a:off x="472409" y="5643968"/>
            <a:ext cx="1562928" cy="1015663"/>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Segoe UI"/>
                <a:ea typeface="+mn-ea"/>
                <a:cs typeface="+mn-cs"/>
              </a:rPr>
              <a:t>Day 2 (6h) </a:t>
            </a:r>
          </a:p>
          <a:p>
            <a:pPr marL="171450" indent="-171450" defTabSz="914400">
              <a:buFont typeface="Arial" panose="020B0604020202020204" pitchFamily="34" charset="0"/>
              <a:buChar char="•"/>
              <a:tabLst>
                <a:tab pos="92075" algn="l"/>
                <a:tab pos="176213" algn="l"/>
              </a:tabLst>
              <a:defRPr/>
            </a:pPr>
            <a:r>
              <a:rPr kumimoji="0" lang="en-US" sz="1100" b="1" i="0" u="none" strike="noStrike" kern="1200" cap="none" spc="0" normalizeH="0" baseline="0" noProof="0" dirty="0">
                <a:ln>
                  <a:noFill/>
                </a:ln>
                <a:solidFill>
                  <a:schemeClr val="accent1"/>
                </a:solidFill>
                <a:effectLst/>
                <a:uLnTx/>
                <a:uFillTx/>
                <a:latin typeface="Segoe UI"/>
                <a:ea typeface="+mn-ea"/>
                <a:cs typeface="+mn-cs"/>
              </a:rPr>
              <a:t>Enterprise Scale</a:t>
            </a:r>
            <a:br>
              <a:rPr kumimoji="0" lang="en-US" sz="1100" b="0" i="0" u="none" strike="noStrike" kern="1200" cap="none" spc="0" normalizeH="0" baseline="0" noProof="0" dirty="0">
                <a:ln>
                  <a:noFill/>
                </a:ln>
                <a:solidFill>
                  <a:srgbClr val="000000"/>
                </a:solidFill>
                <a:effectLst/>
                <a:uLnTx/>
                <a:uFillTx/>
                <a:latin typeface="Segoe UI"/>
                <a:ea typeface="+mn-ea"/>
                <a:cs typeface="+mn-cs"/>
              </a:rPr>
            </a:br>
            <a:r>
              <a:rPr kumimoji="0" lang="en-US" sz="1100" b="0" i="0" u="none" strike="noStrike" kern="1200" cap="none" spc="0" normalizeH="0" baseline="0" noProof="0" dirty="0">
                <a:ln>
                  <a:noFill/>
                </a:ln>
                <a:solidFill>
                  <a:srgbClr val="000000"/>
                </a:solidFill>
                <a:effectLst/>
                <a:uLnTx/>
                <a:uFillTx/>
                <a:latin typeface="Segoe UI"/>
                <a:ea typeface="+mn-ea"/>
                <a:cs typeface="+mn-cs"/>
              </a:rPr>
              <a:t>first deployment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92075" algn="l"/>
                <a:tab pos="176213" algn="l"/>
              </a:tabLst>
              <a:defRPr/>
            </a:pPr>
            <a:r>
              <a:rPr kumimoji="0" lang="en-US" sz="1100" b="1" i="0" u="none" strike="noStrike" kern="1200" cap="none" spc="0" normalizeH="0" baseline="0" noProof="0" dirty="0">
                <a:ln>
                  <a:noFill/>
                </a:ln>
                <a:solidFill>
                  <a:schemeClr val="accent1"/>
                </a:solidFill>
                <a:effectLst/>
                <a:uLnTx/>
                <a:uFillTx/>
                <a:latin typeface="Segoe UI"/>
                <a:ea typeface="+mn-ea"/>
                <a:cs typeface="+mn-cs"/>
              </a:rPr>
              <a:t>HOL</a:t>
            </a:r>
            <a:br>
              <a:rPr kumimoji="0" lang="en-US" sz="1100" b="1" i="0" u="none" strike="noStrike" kern="1200" cap="none" spc="0" normalizeH="0" baseline="0" noProof="0" dirty="0">
                <a:ln>
                  <a:noFill/>
                </a:ln>
                <a:solidFill>
                  <a:srgbClr val="008575"/>
                </a:solidFill>
                <a:effectLst/>
                <a:uLnTx/>
                <a:uFillTx/>
                <a:latin typeface="Segoe UI"/>
                <a:ea typeface="+mn-ea"/>
                <a:cs typeface="+mn-cs"/>
              </a:rPr>
            </a:br>
            <a:r>
              <a:rPr lang="en-US" sz="1100" dirty="0">
                <a:solidFill>
                  <a:srgbClr val="000000"/>
                </a:solidFill>
                <a:latin typeface="Segoe UI"/>
              </a:rPr>
              <a:t>individual</a:t>
            </a:r>
            <a:r>
              <a:rPr kumimoji="0" lang="en-US" sz="1100" b="0" i="0" u="none" strike="noStrike" kern="1200" cap="none" spc="0" normalizeH="0" baseline="0" noProof="0" dirty="0">
                <a:ln>
                  <a:noFill/>
                </a:ln>
                <a:solidFill>
                  <a:srgbClr val="000000"/>
                </a:solidFill>
                <a:effectLst/>
                <a:uLnTx/>
                <a:uFillTx/>
                <a:latin typeface="Segoe UI"/>
                <a:ea typeface="+mn-ea"/>
                <a:cs typeface="+mn-cs"/>
              </a:rPr>
              <a:t> deployment</a:t>
            </a:r>
            <a:br>
              <a:rPr kumimoji="0" lang="en-US" sz="1100" b="1" i="0" u="none" strike="noStrike" kern="1200" cap="none" spc="0" normalizeH="0" baseline="0" noProof="0" dirty="0">
                <a:ln>
                  <a:noFill/>
                </a:ln>
                <a:solidFill>
                  <a:srgbClr val="008575"/>
                </a:solidFill>
                <a:effectLst/>
                <a:uLnTx/>
                <a:uFillTx/>
                <a:latin typeface="Segoe UI"/>
                <a:ea typeface="+mn-ea"/>
                <a:cs typeface="+mn-cs"/>
              </a:rPr>
            </a:br>
            <a:endParaRPr kumimoji="0" lang="en-US" sz="11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0" name="TextBox 39">
            <a:extLst>
              <a:ext uri="{FF2B5EF4-FFF2-40B4-BE49-F238E27FC236}">
                <a16:creationId xmlns:a16="http://schemas.microsoft.com/office/drawing/2014/main" id="{52A7B679-AE94-4454-843D-B2189D191F0D}"/>
              </a:ext>
            </a:extLst>
          </p:cNvPr>
          <p:cNvSpPr txBox="1"/>
          <p:nvPr/>
        </p:nvSpPr>
        <p:spPr>
          <a:xfrm>
            <a:off x="369727" y="4382758"/>
            <a:ext cx="2223446"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egoe UI"/>
                <a:ea typeface="+mn-ea"/>
                <a:cs typeface="+mn-cs"/>
              </a:rPr>
              <a:t>Hackathon </a:t>
            </a:r>
            <a:r>
              <a:rPr kumimoji="0" lang="en-US" sz="1200" b="1" i="0" u="none" strike="noStrike" kern="1200" cap="none" spc="0" normalizeH="0" baseline="0" noProof="0" dirty="0">
                <a:ln>
                  <a:noFill/>
                </a:ln>
                <a:solidFill>
                  <a:schemeClr val="accent1"/>
                </a:solidFill>
                <a:effectLst/>
                <a:uLnTx/>
                <a:uFillTx/>
                <a:latin typeface="Segoe UI"/>
                <a:ea typeface="+mn-ea"/>
                <a:cs typeface="+mn-cs"/>
              </a:rPr>
              <a:t>Agenda</a:t>
            </a:r>
            <a:endParaRPr kumimoji="0" lang="de-DE" sz="1200" b="1" i="0" u="none" strike="noStrike" kern="1200" cap="none" spc="0" normalizeH="0" baseline="0" noProof="0" dirty="0">
              <a:ln>
                <a:noFill/>
              </a:ln>
              <a:solidFill>
                <a:schemeClr val="accent1"/>
              </a:solidFill>
              <a:effectLst/>
              <a:uLnTx/>
              <a:uFillTx/>
              <a:latin typeface="Segoe UI"/>
              <a:ea typeface="+mn-ea"/>
              <a:cs typeface="+mn-cs"/>
            </a:endParaRPr>
          </a:p>
        </p:txBody>
      </p:sp>
      <p:sp>
        <p:nvSpPr>
          <p:cNvPr id="2" name="Textfeld 1">
            <a:extLst>
              <a:ext uri="{FF2B5EF4-FFF2-40B4-BE49-F238E27FC236}">
                <a16:creationId xmlns:a16="http://schemas.microsoft.com/office/drawing/2014/main" id="{47089DA9-EFC5-4DAB-909F-3E9E2B1D490C}"/>
              </a:ext>
            </a:extLst>
          </p:cNvPr>
          <p:cNvSpPr txBox="1"/>
          <p:nvPr/>
        </p:nvSpPr>
        <p:spPr>
          <a:xfrm>
            <a:off x="3300371" y="5911047"/>
            <a:ext cx="2763577" cy="677108"/>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accent1"/>
                </a:solidFill>
                <a:effectLst/>
                <a:uLnTx/>
                <a:uFillTx/>
                <a:latin typeface="Segoe UI"/>
                <a:ea typeface="+mn-ea"/>
                <a:cs typeface="+mn-cs"/>
              </a:rPr>
              <a:t>Prerequisites </a:t>
            </a:r>
          </a:p>
          <a:p>
            <a:pPr marL="171450" indent="-171450">
              <a:buFont typeface="Arial" panose="020B0604020202020204" pitchFamily="34" charset="0"/>
              <a:buChar char="•"/>
              <a:defRPr/>
            </a:pPr>
            <a:r>
              <a:rPr kumimoji="0" lang="en-US" sz="1100" b="0" i="0" u="none" strike="noStrike" kern="1200" cap="none" spc="0" normalizeH="0" baseline="0" noProof="0" dirty="0">
                <a:ln>
                  <a:noFill/>
                </a:ln>
                <a:solidFill>
                  <a:srgbClr val="000000"/>
                </a:solidFill>
                <a:effectLst/>
                <a:uLnTx/>
                <a:uFillTx/>
                <a:latin typeface="Segoe UI"/>
                <a:ea typeface="+mn-ea"/>
                <a:cs typeface="+mn-cs"/>
              </a:rPr>
              <a:t>Azure Knowledge  (compared to AZ-104) </a:t>
            </a:r>
          </a:p>
          <a:p>
            <a:pPr marL="171450" marR="0" lvl="0" indent="-1714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Segoe UI"/>
                <a:ea typeface="+mn-ea"/>
                <a:cs typeface="+mn-cs"/>
              </a:rPr>
              <a:t>Azure Subscription with owner rights</a:t>
            </a:r>
          </a:p>
          <a:p>
            <a:pPr marL="171450" marR="0" lvl="0" indent="-1714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rgbClr val="000000"/>
                </a:solidFill>
                <a:latin typeface="Segoe UI"/>
              </a:rPr>
              <a:t>CAF Migrate</a:t>
            </a:r>
            <a:endParaRPr kumimoji="0" lang="en-US" sz="11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 name="Textfeld 3">
            <a:extLst>
              <a:ext uri="{FF2B5EF4-FFF2-40B4-BE49-F238E27FC236}">
                <a16:creationId xmlns:a16="http://schemas.microsoft.com/office/drawing/2014/main" id="{0FF81FD5-BE95-41B8-A7C7-23913DE05F1A}"/>
              </a:ext>
            </a:extLst>
          </p:cNvPr>
          <p:cNvSpPr txBox="1"/>
          <p:nvPr/>
        </p:nvSpPr>
        <p:spPr>
          <a:xfrm>
            <a:off x="10262171" y="420033"/>
            <a:ext cx="1404231" cy="492443"/>
          </a:xfrm>
          <a:prstGeom prst="rect">
            <a:avLst/>
          </a:prstGeom>
          <a:noFill/>
        </p:spPr>
        <p:txBody>
          <a:bodyPr wrap="none" lIns="0" tIns="0" rIns="0" bIns="0" rtlCol="0">
            <a:spAutoFit/>
          </a:bodyPr>
          <a:lstStyle/>
          <a:p>
            <a:pPr marL="342900" indent="-342900" algn="l">
              <a:buFont typeface="Arial" panose="020B0604020202020204" pitchFamily="34" charset="0"/>
              <a:buChar char="•"/>
            </a:pPr>
            <a:r>
              <a:rPr lang="en-US" sz="1600" dirty="0">
                <a:solidFill>
                  <a:schemeClr val="bg1"/>
                </a:solidFill>
              </a:rPr>
              <a:t>Consultants</a:t>
            </a:r>
          </a:p>
          <a:p>
            <a:pPr marL="342900" indent="-342900" algn="l">
              <a:buFont typeface="Arial" panose="020B0604020202020204" pitchFamily="34" charset="0"/>
              <a:buChar char="•"/>
            </a:pPr>
            <a:r>
              <a:rPr lang="en-US" sz="1600" dirty="0">
                <a:solidFill>
                  <a:schemeClr val="bg1"/>
                </a:solidFill>
              </a:rPr>
              <a:t>Architects</a:t>
            </a:r>
          </a:p>
        </p:txBody>
      </p:sp>
      <p:sp>
        <p:nvSpPr>
          <p:cNvPr id="6" name="Textfeld 5">
            <a:extLst>
              <a:ext uri="{FF2B5EF4-FFF2-40B4-BE49-F238E27FC236}">
                <a16:creationId xmlns:a16="http://schemas.microsoft.com/office/drawing/2014/main" id="{F26F52AA-FB7B-4CD7-AE09-5E25B339C999}"/>
              </a:ext>
            </a:extLst>
          </p:cNvPr>
          <p:cNvSpPr txBox="1"/>
          <p:nvPr/>
        </p:nvSpPr>
        <p:spPr>
          <a:xfrm>
            <a:off x="10234121" y="79019"/>
            <a:ext cx="1929828" cy="338554"/>
          </a:xfrm>
          <a:prstGeom prst="rect">
            <a:avLst/>
          </a:prstGeom>
          <a:noFill/>
        </p:spPr>
        <p:txBody>
          <a:bodyPr wrap="square">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de-DE" sz="1600" b="1" i="0" u="none" strike="noStrike" kern="1200" cap="none" spc="0" normalizeH="0" baseline="0" noProof="0" dirty="0">
                <a:ln>
                  <a:noFill/>
                </a:ln>
                <a:solidFill>
                  <a:schemeClr val="accent3"/>
                </a:solidFill>
                <a:effectLst/>
                <a:uLnTx/>
                <a:uFillTx/>
                <a:latin typeface="Segoe UI"/>
                <a:ea typeface="+mn-ea"/>
                <a:cs typeface="+mn-cs"/>
              </a:rPr>
              <a:t>Target </a:t>
            </a:r>
            <a:r>
              <a:rPr kumimoji="0" lang="de-DE" sz="1600" b="1" i="0" u="none" strike="noStrike" kern="1200" cap="none" spc="0" normalizeH="0" baseline="0" noProof="0" dirty="0" err="1">
                <a:ln>
                  <a:noFill/>
                </a:ln>
                <a:solidFill>
                  <a:schemeClr val="accent3"/>
                </a:solidFill>
                <a:effectLst/>
                <a:uLnTx/>
                <a:uFillTx/>
                <a:latin typeface="Segoe UI"/>
                <a:ea typeface="+mn-ea"/>
                <a:cs typeface="+mn-cs"/>
              </a:rPr>
              <a:t>roles</a:t>
            </a:r>
            <a:r>
              <a:rPr kumimoji="0" lang="de-DE" sz="1600" b="1" i="0" u="none" strike="noStrike" kern="1200" cap="none" spc="0" normalizeH="0" baseline="0" noProof="0" dirty="0">
                <a:ln>
                  <a:noFill/>
                </a:ln>
                <a:solidFill>
                  <a:schemeClr val="accent3"/>
                </a:solidFill>
                <a:effectLst/>
                <a:uLnTx/>
                <a:uFillTx/>
                <a:latin typeface="Segoe UI"/>
                <a:ea typeface="+mn-ea"/>
                <a:cs typeface="+mn-cs"/>
              </a:rPr>
              <a:t>:</a:t>
            </a:r>
            <a:endParaRPr kumimoji="0" lang="de-DE" sz="1800" b="0" i="0" u="none" strike="noStrike" kern="1200" cap="none" spc="0" normalizeH="0" baseline="0" noProof="0" dirty="0">
              <a:ln>
                <a:noFill/>
              </a:ln>
              <a:solidFill>
                <a:schemeClr val="accent3"/>
              </a:soli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77534458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B53F96-7EA4-4B7B-969F-2EB7D0B785E1}"/>
              </a:ext>
            </a:extLst>
          </p:cNvPr>
          <p:cNvSpPr/>
          <p:nvPr/>
        </p:nvSpPr>
        <p:spPr bwMode="auto">
          <a:xfrm>
            <a:off x="5961199" y="1654896"/>
            <a:ext cx="2837968" cy="2931542"/>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1600" dirty="0">
              <a:solidFill>
                <a:srgbClr val="FFFFFF"/>
              </a:solidFill>
            </a:endParaRPr>
          </a:p>
        </p:txBody>
      </p:sp>
      <p:sp>
        <p:nvSpPr>
          <p:cNvPr id="2" name="Title 1">
            <a:extLst>
              <a:ext uri="{FF2B5EF4-FFF2-40B4-BE49-F238E27FC236}">
                <a16:creationId xmlns:a16="http://schemas.microsoft.com/office/drawing/2014/main" id="{931FA9A9-0B64-4936-8B60-7D542B0E598D}"/>
              </a:ext>
            </a:extLst>
          </p:cNvPr>
          <p:cNvSpPr>
            <a:spLocks noGrp="1"/>
          </p:cNvSpPr>
          <p:nvPr>
            <p:ph type="title"/>
          </p:nvPr>
        </p:nvSpPr>
        <p:spPr>
          <a:xfrm>
            <a:off x="586740" y="479778"/>
            <a:ext cx="11018520" cy="553998"/>
          </a:xfrm>
        </p:spPr>
        <p:txBody>
          <a:bodyPr>
            <a:normAutofit fontScale="90000"/>
          </a:bodyPr>
          <a:lstStyle/>
          <a:p>
            <a:r>
              <a:rPr lang="en-US"/>
              <a:t>Microsoft Cloud Adoption Framework for Azure</a:t>
            </a:r>
          </a:p>
        </p:txBody>
      </p:sp>
      <p:cxnSp>
        <p:nvCxnSpPr>
          <p:cNvPr id="72" name="Straight Arrow Connector 71">
            <a:extLst>
              <a:ext uri="{FF2B5EF4-FFF2-40B4-BE49-F238E27FC236}">
                <a16:creationId xmlns:a16="http://schemas.microsoft.com/office/drawing/2014/main" id="{40037F0D-5466-4477-94FD-F614276676D6}"/>
              </a:ext>
              <a:ext uri="{C183D7F6-B498-43B3-948B-1728B52AA6E4}">
                <adec:decorative xmlns:adec="http://schemas.microsoft.com/office/drawing/2017/decorative" val="1"/>
              </a:ext>
            </a:extLst>
          </p:cNvPr>
          <p:cNvCxnSpPr>
            <a:cxnSpLocks/>
          </p:cNvCxnSpPr>
          <p:nvPr/>
        </p:nvCxnSpPr>
        <p:spPr>
          <a:xfrm>
            <a:off x="3296744" y="5551051"/>
            <a:ext cx="8161518" cy="0"/>
          </a:xfrm>
          <a:prstGeom prst="straightConnector1">
            <a:avLst/>
          </a:prstGeom>
          <a:ln w="22225">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73" name="Rectangle: Rounded Corners 72">
            <a:extLst>
              <a:ext uri="{FF2B5EF4-FFF2-40B4-BE49-F238E27FC236}">
                <a16:creationId xmlns:a16="http://schemas.microsoft.com/office/drawing/2014/main" id="{75FF3E05-0E6D-4B96-B89B-1AF133C23C40}"/>
              </a:ext>
              <a:ext uri="{C183D7F6-B498-43B3-948B-1728B52AA6E4}">
                <adec:decorative xmlns:adec="http://schemas.microsoft.com/office/drawing/2017/decorative" val="1"/>
              </a:ext>
            </a:extLst>
          </p:cNvPr>
          <p:cNvSpPr/>
          <p:nvPr/>
        </p:nvSpPr>
        <p:spPr>
          <a:xfrm>
            <a:off x="8950216" y="1889713"/>
            <a:ext cx="2280155" cy="2465124"/>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4" name="Rectangle: Rounded Corners 73">
            <a:extLst>
              <a:ext uri="{FF2B5EF4-FFF2-40B4-BE49-F238E27FC236}">
                <a16:creationId xmlns:a16="http://schemas.microsoft.com/office/drawing/2014/main" id="{9052B9A6-F550-4FD4-B4B1-3D5F1617A22A}"/>
              </a:ext>
              <a:ext uri="{C183D7F6-B498-43B3-948B-1728B52AA6E4}">
                <adec:decorative xmlns:adec="http://schemas.microsoft.com/office/drawing/2017/decorative" val="1"/>
              </a:ext>
            </a:extLst>
          </p:cNvPr>
          <p:cNvSpPr/>
          <p:nvPr/>
        </p:nvSpPr>
        <p:spPr>
          <a:xfrm>
            <a:off x="6214128" y="1889713"/>
            <a:ext cx="2280155" cy="2465124"/>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5" name="TextBox 74">
            <a:extLst>
              <a:ext uri="{FF2B5EF4-FFF2-40B4-BE49-F238E27FC236}">
                <a16:creationId xmlns:a16="http://schemas.microsoft.com/office/drawing/2014/main" id="{3E2F3EE4-5905-4314-94F9-F3B00E5FCAC3}"/>
              </a:ext>
            </a:extLst>
          </p:cNvPr>
          <p:cNvSpPr txBox="1"/>
          <p:nvPr/>
        </p:nvSpPr>
        <p:spPr>
          <a:xfrm>
            <a:off x="6336998" y="2495159"/>
            <a:ext cx="2089456"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Ready</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endParaRPr>
          </a:p>
          <a:p>
            <a:pPr marL="171450" marR="0" lvl="0" indent="-171450" defTabSz="914367" rtl="0" eaLnBrk="1" fontAlgn="auto" latinLnBrk="0" hangingPunct="1">
              <a:lnSpc>
                <a:spcPct val="100000"/>
              </a:lnSpc>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Azure setup guide</a:t>
            </a:r>
          </a:p>
          <a:p>
            <a:pPr marL="171450" marR="0" lvl="0" indent="-171450" defTabSz="914367" rtl="0" eaLnBrk="1" fontAlgn="auto" latinLnBrk="0" hangingPunct="1">
              <a:lnSpc>
                <a:spcPct val="100000"/>
              </a:lnSpc>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First landing zone</a:t>
            </a:r>
          </a:p>
          <a:p>
            <a:pPr marL="171450" marR="0" lvl="0" indent="-171450" defTabSz="914367" rtl="0" eaLnBrk="1" fontAlgn="auto" latinLnBrk="0" hangingPunct="1">
              <a:lnSpc>
                <a:spcPct val="100000"/>
              </a:lnSpc>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Expand the blueprint</a:t>
            </a:r>
          </a:p>
          <a:p>
            <a:pPr marL="171450" marR="0" lvl="0" indent="-171450" defTabSz="914367" rtl="0" eaLnBrk="1" fontAlgn="auto" latinLnBrk="0" hangingPunct="1">
              <a:lnSpc>
                <a:spcPct val="100000"/>
              </a:lnSpc>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Best practice Validation</a:t>
            </a:r>
          </a:p>
        </p:txBody>
      </p:sp>
      <p:sp>
        <p:nvSpPr>
          <p:cNvPr id="76" name="Rectangle: Rounded Corners 75">
            <a:extLst>
              <a:ext uri="{FF2B5EF4-FFF2-40B4-BE49-F238E27FC236}">
                <a16:creationId xmlns:a16="http://schemas.microsoft.com/office/drawing/2014/main" id="{7A641BB3-13AF-4560-85A0-6138BAC29024}"/>
              </a:ext>
              <a:ext uri="{C183D7F6-B498-43B3-948B-1728B52AA6E4}">
                <adec:decorative xmlns:adec="http://schemas.microsoft.com/office/drawing/2017/decorative" val="1"/>
              </a:ext>
            </a:extLst>
          </p:cNvPr>
          <p:cNvSpPr/>
          <p:nvPr/>
        </p:nvSpPr>
        <p:spPr>
          <a:xfrm>
            <a:off x="3471358" y="1845488"/>
            <a:ext cx="2280155" cy="2465124"/>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7" name="TextBox 76">
            <a:extLst>
              <a:ext uri="{FF2B5EF4-FFF2-40B4-BE49-F238E27FC236}">
                <a16:creationId xmlns:a16="http://schemas.microsoft.com/office/drawing/2014/main" id="{07EB3BB5-D724-4542-8D33-DC95B2A403CB}"/>
              </a:ext>
            </a:extLst>
          </p:cNvPr>
          <p:cNvSpPr txBox="1"/>
          <p:nvPr/>
        </p:nvSpPr>
        <p:spPr>
          <a:xfrm>
            <a:off x="3462298" y="2495159"/>
            <a:ext cx="2347393"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R="0" lvl="0" algn="ctr" defTabSz="914400" rtl="0" eaLnBrk="1" fontAlgn="auto" latinLnBrk="0" hangingPunct="1">
              <a:lnSpc>
                <a:spcPct val="100000"/>
              </a:lnSpc>
              <a:spcBef>
                <a:spcPts val="0"/>
              </a:spcBef>
              <a:spcAft>
                <a:spcPts val="0"/>
              </a:spcAft>
              <a:buClrTx/>
              <a:buSzTx/>
              <a:tabLst/>
              <a:defRPr/>
            </a:pPr>
            <a:r>
              <a:rPr kumimoji="0" lang="en-US" sz="16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Plan</a:t>
            </a:r>
          </a:p>
          <a:p>
            <a:pPr marR="0" lvl="0" algn="ctr" defTabSz="914400" rtl="0" eaLnBrk="1" fontAlgn="auto" latinLnBrk="0" hangingPunct="1">
              <a:lnSpc>
                <a:spcPct val="100000"/>
              </a:lnSpc>
              <a:spcBef>
                <a:spcPts val="0"/>
              </a:spcBef>
              <a:spcAft>
                <a:spcPts val="0"/>
              </a:spcAft>
              <a:buClrTx/>
              <a:buSzTx/>
              <a:tabLst/>
              <a:defRPr/>
            </a:pPr>
            <a:endParaRPr kumimoji="0" lang="en-US" sz="14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endParaRPr>
          </a:p>
          <a:p>
            <a:pPr marL="171450" marR="0" lvl="0" indent="-171450" defTabSz="914367" rtl="0" eaLnBrk="1" fontAlgn="auto" latinLnBrk="0" hangingPunct="1">
              <a:lnSpc>
                <a:spcPct val="100000"/>
              </a:lnSpc>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Digital estate</a:t>
            </a:r>
          </a:p>
          <a:p>
            <a:pPr marL="171450" marR="0" lvl="0" indent="-171450" defTabSz="914367" rtl="0" eaLnBrk="1" fontAlgn="auto" latinLnBrk="0" hangingPunct="1">
              <a:lnSpc>
                <a:spcPct val="100000"/>
              </a:lnSpc>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Initial organization alignment</a:t>
            </a:r>
          </a:p>
          <a:p>
            <a:pPr marL="171450" marR="0" lvl="0" indent="-171450" defTabSz="914367" rtl="0" eaLnBrk="1" fontAlgn="auto" latinLnBrk="0" hangingPunct="1">
              <a:lnSpc>
                <a:spcPct val="100000"/>
              </a:lnSpc>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Skills readiness plan</a:t>
            </a:r>
          </a:p>
          <a:p>
            <a:pPr marL="171450" marR="0" lvl="0" indent="-171450" defTabSz="914367" rtl="0" eaLnBrk="1" fontAlgn="auto" latinLnBrk="0" hangingPunct="1">
              <a:lnSpc>
                <a:spcPct val="100000"/>
              </a:lnSpc>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Cloud adoption plan</a:t>
            </a:r>
          </a:p>
        </p:txBody>
      </p:sp>
      <p:sp>
        <p:nvSpPr>
          <p:cNvPr id="78" name="Rectangle: Rounded Corners 77">
            <a:extLst>
              <a:ext uri="{FF2B5EF4-FFF2-40B4-BE49-F238E27FC236}">
                <a16:creationId xmlns:a16="http://schemas.microsoft.com/office/drawing/2014/main" id="{6DD4BA8C-8035-4085-B9FC-C433E77117DA}"/>
              </a:ext>
              <a:ext uri="{C183D7F6-B498-43B3-948B-1728B52AA6E4}">
                <adec:decorative xmlns:adec="http://schemas.microsoft.com/office/drawing/2017/decorative" val="1"/>
              </a:ext>
            </a:extLst>
          </p:cNvPr>
          <p:cNvSpPr/>
          <p:nvPr/>
        </p:nvSpPr>
        <p:spPr>
          <a:xfrm>
            <a:off x="3296744" y="1717816"/>
            <a:ext cx="8161518" cy="2808919"/>
          </a:xfrm>
          <a:prstGeom prst="roundRect">
            <a:avLst>
              <a:gd name="adj" fmla="val 2546"/>
            </a:avLst>
          </a:prstGeom>
          <a:no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9" name="Rectangle 78">
            <a:extLst>
              <a:ext uri="{FF2B5EF4-FFF2-40B4-BE49-F238E27FC236}">
                <a16:creationId xmlns:a16="http://schemas.microsoft.com/office/drawing/2014/main" id="{31B09133-CED7-4A97-BF57-B55557733130}"/>
              </a:ext>
            </a:extLst>
          </p:cNvPr>
          <p:cNvSpPr/>
          <p:nvPr/>
        </p:nvSpPr>
        <p:spPr>
          <a:xfrm>
            <a:off x="8912790" y="2305521"/>
            <a:ext cx="2355005" cy="338554"/>
          </a:xfrm>
          <a:prstGeom prst="rect">
            <a:avLst/>
          </a:prstGeom>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Adopt</a:t>
            </a:r>
          </a:p>
        </p:txBody>
      </p:sp>
      <p:sp>
        <p:nvSpPr>
          <p:cNvPr id="80" name="check 3">
            <a:extLst>
              <a:ext uri="{FF2B5EF4-FFF2-40B4-BE49-F238E27FC236}">
                <a16:creationId xmlns:a16="http://schemas.microsoft.com/office/drawing/2014/main" id="{405B9348-AE3D-4CF6-8B5A-5C70C2BC3BFE}"/>
              </a:ext>
              <a:ext uri="{C183D7F6-B498-43B3-948B-1728B52AA6E4}">
                <adec:decorative xmlns:adec="http://schemas.microsoft.com/office/drawing/2017/decorative" val="1"/>
              </a:ext>
            </a:extLst>
          </p:cNvPr>
          <p:cNvSpPr>
            <a:spLocks noChangeAspect="1" noEditPoints="1"/>
          </p:cNvSpPr>
          <p:nvPr/>
        </p:nvSpPr>
        <p:spPr bwMode="auto">
          <a:xfrm>
            <a:off x="7170259" y="2049550"/>
            <a:ext cx="367893" cy="365760"/>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81" name="BulletedList_E8FD">
            <a:extLst>
              <a:ext uri="{FF2B5EF4-FFF2-40B4-BE49-F238E27FC236}">
                <a16:creationId xmlns:a16="http://schemas.microsoft.com/office/drawing/2014/main" id="{B7E7A391-164E-483E-9508-C064DE9BA55F}"/>
              </a:ext>
              <a:ext uri="{C183D7F6-B498-43B3-948B-1728B52AA6E4}">
                <adec:decorative xmlns:adec="http://schemas.microsoft.com/office/drawing/2017/decorative" val="1"/>
              </a:ext>
            </a:extLst>
          </p:cNvPr>
          <p:cNvSpPr>
            <a:spLocks noChangeAspect="1" noEditPoints="1"/>
          </p:cNvSpPr>
          <p:nvPr/>
        </p:nvSpPr>
        <p:spPr bwMode="auto">
          <a:xfrm>
            <a:off x="4430015" y="2103745"/>
            <a:ext cx="363321" cy="257370"/>
          </a:xfrm>
          <a:custGeom>
            <a:avLst/>
            <a:gdLst>
              <a:gd name="T0" fmla="*/ 1321 w 7040"/>
              <a:gd name="T1" fmla="*/ 0 h 3963"/>
              <a:gd name="T2" fmla="*/ 7040 w 7040"/>
              <a:gd name="T3" fmla="*/ 0 h 3963"/>
              <a:gd name="T4" fmla="*/ 0 w 7040"/>
              <a:gd name="T5" fmla="*/ 0 h 3963"/>
              <a:gd name="T6" fmla="*/ 442 w 7040"/>
              <a:gd name="T7" fmla="*/ 0 h 3963"/>
              <a:gd name="T8" fmla="*/ 1321 w 7040"/>
              <a:gd name="T9" fmla="*/ 1321 h 3963"/>
              <a:gd name="T10" fmla="*/ 7040 w 7040"/>
              <a:gd name="T11" fmla="*/ 1321 h 3963"/>
              <a:gd name="T12" fmla="*/ 0 w 7040"/>
              <a:gd name="T13" fmla="*/ 1321 h 3963"/>
              <a:gd name="T14" fmla="*/ 442 w 7040"/>
              <a:gd name="T15" fmla="*/ 1321 h 3963"/>
              <a:gd name="T16" fmla="*/ 1321 w 7040"/>
              <a:gd name="T17" fmla="*/ 2643 h 3963"/>
              <a:gd name="T18" fmla="*/ 7040 w 7040"/>
              <a:gd name="T19" fmla="*/ 2643 h 3963"/>
              <a:gd name="T20" fmla="*/ 0 w 7040"/>
              <a:gd name="T21" fmla="*/ 2643 h 3963"/>
              <a:gd name="T22" fmla="*/ 442 w 7040"/>
              <a:gd name="T23" fmla="*/ 2643 h 3963"/>
              <a:gd name="T24" fmla="*/ 1321 w 7040"/>
              <a:gd name="T25" fmla="*/ 3963 h 3963"/>
              <a:gd name="T26" fmla="*/ 7040 w 7040"/>
              <a:gd name="T27" fmla="*/ 3963 h 3963"/>
              <a:gd name="T28" fmla="*/ 0 w 7040"/>
              <a:gd name="T29" fmla="*/ 3963 h 3963"/>
              <a:gd name="T30" fmla="*/ 442 w 7040"/>
              <a:gd name="T31" fmla="*/ 3963 h 3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40" h="3963">
                <a:moveTo>
                  <a:pt x="1321" y="0"/>
                </a:moveTo>
                <a:lnTo>
                  <a:pt x="7040" y="0"/>
                </a:lnTo>
                <a:moveTo>
                  <a:pt x="0" y="0"/>
                </a:moveTo>
                <a:lnTo>
                  <a:pt x="442" y="0"/>
                </a:lnTo>
                <a:moveTo>
                  <a:pt x="1321" y="1321"/>
                </a:moveTo>
                <a:lnTo>
                  <a:pt x="7040" y="1321"/>
                </a:lnTo>
                <a:moveTo>
                  <a:pt x="0" y="1321"/>
                </a:moveTo>
                <a:lnTo>
                  <a:pt x="442" y="1321"/>
                </a:lnTo>
                <a:moveTo>
                  <a:pt x="1321" y="2643"/>
                </a:moveTo>
                <a:lnTo>
                  <a:pt x="7040" y="2643"/>
                </a:lnTo>
                <a:moveTo>
                  <a:pt x="0" y="2643"/>
                </a:moveTo>
                <a:lnTo>
                  <a:pt x="442" y="2643"/>
                </a:lnTo>
                <a:moveTo>
                  <a:pt x="1321" y="3963"/>
                </a:moveTo>
                <a:lnTo>
                  <a:pt x="7040" y="3963"/>
                </a:lnTo>
                <a:moveTo>
                  <a:pt x="0" y="3963"/>
                </a:moveTo>
                <a:lnTo>
                  <a:pt x="442" y="3963"/>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82" name="arrow_3">
            <a:extLst>
              <a:ext uri="{FF2B5EF4-FFF2-40B4-BE49-F238E27FC236}">
                <a16:creationId xmlns:a16="http://schemas.microsoft.com/office/drawing/2014/main" id="{037F71B0-833E-49AD-81EA-DEF80F6B73E6}"/>
              </a:ext>
              <a:ext uri="{C183D7F6-B498-43B3-948B-1728B52AA6E4}">
                <adec:decorative xmlns:adec="http://schemas.microsoft.com/office/drawing/2017/decorative" val="1"/>
              </a:ext>
            </a:extLst>
          </p:cNvPr>
          <p:cNvSpPr>
            <a:spLocks noChangeAspect="1" noEditPoints="1"/>
          </p:cNvSpPr>
          <p:nvPr/>
        </p:nvSpPr>
        <p:spPr bwMode="auto">
          <a:xfrm>
            <a:off x="10010454" y="2044131"/>
            <a:ext cx="159678" cy="274998"/>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sq">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83" name="Rectangle: Rounded Corners 82">
            <a:extLst>
              <a:ext uri="{FF2B5EF4-FFF2-40B4-BE49-F238E27FC236}">
                <a16:creationId xmlns:a16="http://schemas.microsoft.com/office/drawing/2014/main" id="{86DC19F6-B012-4D2A-8C37-363BBBC54494}"/>
              </a:ext>
              <a:ext uri="{C183D7F6-B498-43B3-948B-1728B52AA6E4}">
                <adec:decorative xmlns:adec="http://schemas.microsoft.com/office/drawing/2017/decorative" val="1"/>
              </a:ext>
            </a:extLst>
          </p:cNvPr>
          <p:cNvSpPr/>
          <p:nvPr/>
        </p:nvSpPr>
        <p:spPr>
          <a:xfrm>
            <a:off x="707340" y="1889713"/>
            <a:ext cx="2280155" cy="2465124"/>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4" name="TextBox 83">
            <a:extLst>
              <a:ext uri="{FF2B5EF4-FFF2-40B4-BE49-F238E27FC236}">
                <a16:creationId xmlns:a16="http://schemas.microsoft.com/office/drawing/2014/main" id="{B852A818-B8C0-4672-9162-524D04E0C4D5}"/>
              </a:ext>
            </a:extLst>
          </p:cNvPr>
          <p:cNvSpPr txBox="1"/>
          <p:nvPr/>
        </p:nvSpPr>
        <p:spPr>
          <a:xfrm>
            <a:off x="738334" y="2495159"/>
            <a:ext cx="2211913"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914400">
              <a:defRPr/>
            </a:pPr>
            <a:r>
              <a:rPr lang="en-US" sz="1600" b="1">
                <a:solidFill>
                  <a:srgbClr val="243A5E"/>
                </a:solidFill>
                <a:latin typeface="Segoe UI Semibold"/>
                <a:ea typeface="+mn-lt"/>
                <a:cs typeface="Segoe UI Semibold"/>
              </a:rPr>
              <a:t>Define Strategy</a:t>
            </a:r>
            <a:endParaRPr kumimoji="0" lang="en-US" sz="16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endParaRPr>
          </a:p>
          <a:p>
            <a:pPr marL="171450" marR="0" lvl="0" indent="-171450" defTabSz="914367" rtl="0" eaLnBrk="1" fontAlgn="auto" latinLnBrk="0" hangingPunct="1">
              <a:lnSpc>
                <a:spcPct val="100000"/>
              </a:lnSpc>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Understand motivations</a:t>
            </a:r>
            <a:endParaRPr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endParaRPr>
          </a:p>
          <a:p>
            <a:pPr marL="171450" marR="0" lvl="0" indent="-171450" defTabSz="914367" rtl="0" eaLnBrk="1" fontAlgn="auto" latinLnBrk="0" hangingPunct="1">
              <a:lnSpc>
                <a:spcPct val="100000"/>
              </a:lnSpc>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Business outcomes</a:t>
            </a:r>
            <a:endParaRPr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endParaRPr>
          </a:p>
          <a:p>
            <a:pPr marL="171450" marR="0" lvl="0" indent="-171450" defTabSz="914367" rtl="0" eaLnBrk="1" fontAlgn="auto" latinLnBrk="0" hangingPunct="1">
              <a:lnSpc>
                <a:spcPct val="100000"/>
              </a:lnSpc>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Business justification</a:t>
            </a:r>
            <a:endParaRPr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endParaRPr>
          </a:p>
          <a:p>
            <a:pPr marL="171450" marR="0" lvl="0" indent="-171450" defTabSz="914367" rtl="0" eaLnBrk="1" fontAlgn="auto" latinLnBrk="0" hangingPunct="1">
              <a:lnSpc>
                <a:spcPct val="100000"/>
              </a:lnSpc>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lumMod val="50000"/>
                  </a:srgbClr>
                </a:solidFill>
                <a:effectLst/>
                <a:uLnTx/>
                <a:uFillTx/>
                <a:latin typeface="Segoe UI"/>
                <a:ea typeface="+mn-lt"/>
                <a:cs typeface="Calibri" panose="020F0502020204030204"/>
              </a:rPr>
              <a:t>Prioritize project</a:t>
            </a:r>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5" name="plan">
            <a:extLst>
              <a:ext uri="{FF2B5EF4-FFF2-40B4-BE49-F238E27FC236}">
                <a16:creationId xmlns:a16="http://schemas.microsoft.com/office/drawing/2014/main" id="{7EC3DB8A-CE1B-420C-B633-3672634A58FB}"/>
              </a:ext>
              <a:ext uri="{C183D7F6-B498-43B3-948B-1728B52AA6E4}">
                <adec:decorative xmlns:adec="http://schemas.microsoft.com/office/drawing/2017/decorative" val="1"/>
              </a:ext>
            </a:extLst>
          </p:cNvPr>
          <p:cNvSpPr>
            <a:spLocks noChangeAspect="1" noEditPoints="1"/>
          </p:cNvSpPr>
          <p:nvPr/>
        </p:nvSpPr>
        <p:spPr bwMode="auto">
          <a:xfrm>
            <a:off x="1683398" y="2067765"/>
            <a:ext cx="328039" cy="329330"/>
          </a:xfrm>
          <a:custGeom>
            <a:avLst/>
            <a:gdLst>
              <a:gd name="T0" fmla="*/ 116 w 352"/>
              <a:gd name="T1" fmla="*/ 117 h 352"/>
              <a:gd name="T2" fmla="*/ 0 w 352"/>
              <a:gd name="T3" fmla="*/ 0 h 352"/>
              <a:gd name="T4" fmla="*/ 116 w 352"/>
              <a:gd name="T5" fmla="*/ 0 h 352"/>
              <a:gd name="T6" fmla="*/ 0 w 352"/>
              <a:gd name="T7" fmla="*/ 117 h 352"/>
              <a:gd name="T8" fmla="*/ 352 w 352"/>
              <a:gd name="T9" fmla="*/ 352 h 352"/>
              <a:gd name="T10" fmla="*/ 235 w 352"/>
              <a:gd name="T11" fmla="*/ 236 h 352"/>
              <a:gd name="T12" fmla="*/ 352 w 352"/>
              <a:gd name="T13" fmla="*/ 236 h 352"/>
              <a:gd name="T14" fmla="*/ 235 w 352"/>
              <a:gd name="T15" fmla="*/ 352 h 352"/>
              <a:gd name="T16" fmla="*/ 66 w 352"/>
              <a:gd name="T17" fmla="*/ 218 h 352"/>
              <a:gd name="T18" fmla="*/ 2 w 352"/>
              <a:gd name="T19" fmla="*/ 282 h 352"/>
              <a:gd name="T20" fmla="*/ 66 w 352"/>
              <a:gd name="T21" fmla="*/ 347 h 352"/>
              <a:gd name="T22" fmla="*/ 130 w 352"/>
              <a:gd name="T23" fmla="*/ 282 h 352"/>
              <a:gd name="T24" fmla="*/ 66 w 352"/>
              <a:gd name="T25" fmla="*/ 218 h 352"/>
              <a:gd name="T26" fmla="*/ 113 w 352"/>
              <a:gd name="T27" fmla="*/ 239 h 352"/>
              <a:gd name="T28" fmla="*/ 345 w 352"/>
              <a:gd name="T29" fmla="*/ 8 h 352"/>
              <a:gd name="T30" fmla="*/ 345 w 352"/>
              <a:gd name="T31" fmla="*/ 83 h 352"/>
              <a:gd name="T32" fmla="*/ 345 w 352"/>
              <a:gd name="T33" fmla="*/ 7 h 352"/>
              <a:gd name="T34" fmla="*/ 269 w 352"/>
              <a:gd name="T35" fmla="*/ 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2" h="352">
                <a:moveTo>
                  <a:pt x="116" y="117"/>
                </a:moveTo>
                <a:cubicBezTo>
                  <a:pt x="0" y="0"/>
                  <a:pt x="0" y="0"/>
                  <a:pt x="0" y="0"/>
                </a:cubicBezTo>
                <a:moveTo>
                  <a:pt x="116" y="0"/>
                </a:moveTo>
                <a:cubicBezTo>
                  <a:pt x="0" y="117"/>
                  <a:pt x="0" y="117"/>
                  <a:pt x="0" y="117"/>
                </a:cubicBezTo>
                <a:moveTo>
                  <a:pt x="352" y="352"/>
                </a:moveTo>
                <a:cubicBezTo>
                  <a:pt x="235" y="236"/>
                  <a:pt x="235" y="236"/>
                  <a:pt x="235" y="236"/>
                </a:cubicBezTo>
                <a:moveTo>
                  <a:pt x="352" y="236"/>
                </a:moveTo>
                <a:cubicBezTo>
                  <a:pt x="235" y="352"/>
                  <a:pt x="235" y="352"/>
                  <a:pt x="235" y="352"/>
                </a:cubicBezTo>
                <a:moveTo>
                  <a:pt x="66" y="218"/>
                </a:moveTo>
                <a:cubicBezTo>
                  <a:pt x="30" y="218"/>
                  <a:pt x="2" y="247"/>
                  <a:pt x="2" y="282"/>
                </a:cubicBezTo>
                <a:cubicBezTo>
                  <a:pt x="2" y="318"/>
                  <a:pt x="30" y="347"/>
                  <a:pt x="66" y="347"/>
                </a:cubicBezTo>
                <a:cubicBezTo>
                  <a:pt x="101" y="347"/>
                  <a:pt x="130" y="318"/>
                  <a:pt x="130" y="282"/>
                </a:cubicBezTo>
                <a:cubicBezTo>
                  <a:pt x="130" y="247"/>
                  <a:pt x="101" y="218"/>
                  <a:pt x="66" y="218"/>
                </a:cubicBezTo>
                <a:close/>
                <a:moveTo>
                  <a:pt x="113" y="239"/>
                </a:moveTo>
                <a:cubicBezTo>
                  <a:pt x="345" y="8"/>
                  <a:pt x="345" y="8"/>
                  <a:pt x="345" y="8"/>
                </a:cubicBezTo>
                <a:moveTo>
                  <a:pt x="345" y="83"/>
                </a:moveTo>
                <a:cubicBezTo>
                  <a:pt x="345" y="7"/>
                  <a:pt x="345" y="7"/>
                  <a:pt x="345" y="7"/>
                </a:cubicBezTo>
                <a:cubicBezTo>
                  <a:pt x="269" y="7"/>
                  <a:pt x="269" y="7"/>
                  <a:pt x="269" y="7"/>
                </a:cubicBezTo>
              </a:path>
            </a:pathLst>
          </a:custGeom>
          <a:noFill/>
          <a:ln w="19050" cap="sq">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86" name="Rectangle: Rounded Corners 85">
            <a:extLst>
              <a:ext uri="{FF2B5EF4-FFF2-40B4-BE49-F238E27FC236}">
                <a16:creationId xmlns:a16="http://schemas.microsoft.com/office/drawing/2014/main" id="{52F4BCC8-4517-42D2-B481-CD21E37B6D05}"/>
              </a:ext>
              <a:ext uri="{C183D7F6-B498-43B3-948B-1728B52AA6E4}">
                <adec:decorative xmlns:adec="http://schemas.microsoft.com/office/drawing/2017/decorative" val="1"/>
              </a:ext>
            </a:extLst>
          </p:cNvPr>
          <p:cNvSpPr/>
          <p:nvPr/>
        </p:nvSpPr>
        <p:spPr>
          <a:xfrm>
            <a:off x="4869461" y="4712394"/>
            <a:ext cx="5016084" cy="1677315"/>
          </a:xfrm>
          <a:prstGeom prst="roundRect">
            <a:avLst>
              <a:gd name="adj" fmla="val 2546"/>
            </a:avLst>
          </a:prstGeom>
          <a:solidFill>
            <a:schemeClr val="bg1"/>
          </a:solid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5" name="Rectangle 4">
            <a:extLst>
              <a:ext uri="{FF2B5EF4-FFF2-40B4-BE49-F238E27FC236}">
                <a16:creationId xmlns:a16="http://schemas.microsoft.com/office/drawing/2014/main" id="{F82DB896-7B65-4C95-B071-65B661933752}"/>
              </a:ext>
            </a:extLst>
          </p:cNvPr>
          <p:cNvSpPr/>
          <p:nvPr/>
        </p:nvSpPr>
        <p:spPr bwMode="auto">
          <a:xfrm>
            <a:off x="4886741" y="4720481"/>
            <a:ext cx="3380959" cy="1669227"/>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1600" dirty="0">
              <a:solidFill>
                <a:srgbClr val="FFFFFF"/>
              </a:solidFill>
            </a:endParaRPr>
          </a:p>
        </p:txBody>
      </p:sp>
      <p:sp>
        <p:nvSpPr>
          <p:cNvPr id="87" name="Rectangle: Rounded Corners 86">
            <a:extLst>
              <a:ext uri="{FF2B5EF4-FFF2-40B4-BE49-F238E27FC236}">
                <a16:creationId xmlns:a16="http://schemas.microsoft.com/office/drawing/2014/main" id="{B333A6FE-CFEE-415A-A895-6BC0771F2E7F}"/>
              </a:ext>
              <a:ext uri="{C183D7F6-B498-43B3-948B-1728B52AA6E4}">
                <adec:decorative xmlns:adec="http://schemas.microsoft.com/office/drawing/2017/decorative" val="1"/>
              </a:ext>
            </a:extLst>
          </p:cNvPr>
          <p:cNvSpPr/>
          <p:nvPr/>
        </p:nvSpPr>
        <p:spPr>
          <a:xfrm>
            <a:off x="7457715" y="4838349"/>
            <a:ext cx="2280155" cy="1425404"/>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8" name="TextBox 87">
            <a:extLst>
              <a:ext uri="{FF2B5EF4-FFF2-40B4-BE49-F238E27FC236}">
                <a16:creationId xmlns:a16="http://schemas.microsoft.com/office/drawing/2014/main" id="{70661833-BF6A-497C-BF53-7B243211EB28}"/>
              </a:ext>
            </a:extLst>
          </p:cNvPr>
          <p:cNvSpPr txBox="1"/>
          <p:nvPr/>
        </p:nvSpPr>
        <p:spPr>
          <a:xfrm>
            <a:off x="7464181" y="5455793"/>
            <a:ext cx="2267222" cy="7956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Manage</a:t>
            </a:r>
          </a:p>
          <a:p>
            <a:pPr marL="0" marR="0" lvl="0" indent="0" algn="ctr"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Business commitments</a:t>
            </a:r>
          </a:p>
          <a:p>
            <a:pPr marL="0" marR="0" lvl="0" indent="0" algn="ctr"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operations baseline •</a:t>
            </a:r>
            <a:b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b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Ops maturity</a:t>
            </a:r>
          </a:p>
        </p:txBody>
      </p:sp>
      <p:sp>
        <p:nvSpPr>
          <p:cNvPr id="89" name="Trackers_EADF_bidi">
            <a:extLst>
              <a:ext uri="{FF2B5EF4-FFF2-40B4-BE49-F238E27FC236}">
                <a16:creationId xmlns:a16="http://schemas.microsoft.com/office/drawing/2014/main" id="{4C07F06D-2AE5-4E74-93E7-99503384B693}"/>
              </a:ext>
              <a:ext uri="{C183D7F6-B498-43B3-948B-1728B52AA6E4}">
                <adec:decorative xmlns:adec="http://schemas.microsoft.com/office/drawing/2017/decorative" val="1"/>
              </a:ext>
            </a:extLst>
          </p:cNvPr>
          <p:cNvSpPr>
            <a:spLocks noChangeAspect="1" noEditPoints="1"/>
          </p:cNvSpPr>
          <p:nvPr/>
        </p:nvSpPr>
        <p:spPr bwMode="auto">
          <a:xfrm>
            <a:off x="8465876" y="5001173"/>
            <a:ext cx="263832" cy="359746"/>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500 w 2750"/>
              <a:gd name="T33" fmla="*/ 1750 h 3750"/>
              <a:gd name="T34" fmla="*/ 1500 w 2750"/>
              <a:gd name="T35" fmla="*/ 1750 h 3750"/>
              <a:gd name="T36" fmla="*/ 1500 w 2750"/>
              <a:gd name="T37" fmla="*/ 2500 h 3750"/>
              <a:gd name="T38" fmla="*/ 500 w 2750"/>
              <a:gd name="T39" fmla="*/ 2500 h 3750"/>
              <a:gd name="T40" fmla="*/ 1500 w 2750"/>
              <a:gd name="T41" fmla="*/ 3250 h 3750"/>
              <a:gd name="T42" fmla="*/ 500 w 2750"/>
              <a:gd name="T43" fmla="*/ 3250 h 3750"/>
              <a:gd name="T44" fmla="*/ 1750 w 2750"/>
              <a:gd name="T45" fmla="*/ 1500 h 3750"/>
              <a:gd name="T46" fmla="*/ 2000 w 2750"/>
              <a:gd name="T47" fmla="*/ 1750 h 3750"/>
              <a:gd name="T48" fmla="*/ 2375 w 2750"/>
              <a:gd name="T49" fmla="*/ 1375 h 3750"/>
              <a:gd name="T50" fmla="*/ 1750 w 2750"/>
              <a:gd name="T51" fmla="*/ 2250 h 3750"/>
              <a:gd name="T52" fmla="*/ 2000 w 2750"/>
              <a:gd name="T53" fmla="*/ 2500 h 3750"/>
              <a:gd name="T54" fmla="*/ 2375 w 2750"/>
              <a:gd name="T55" fmla="*/ 2125 h 3750"/>
              <a:gd name="T56" fmla="*/ 1750 w 2750"/>
              <a:gd name="T57" fmla="*/ 3000 h 3750"/>
              <a:gd name="T58" fmla="*/ 2000 w 2750"/>
              <a:gd name="T59" fmla="*/ 3250 h 3750"/>
              <a:gd name="T60" fmla="*/ 237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500" y="1750"/>
                </a:moveTo>
                <a:cubicBezTo>
                  <a:pt x="1500" y="1750"/>
                  <a:pt x="1500" y="1750"/>
                  <a:pt x="1500" y="1750"/>
                </a:cubicBezTo>
                <a:moveTo>
                  <a:pt x="1500" y="2500"/>
                </a:moveTo>
                <a:cubicBezTo>
                  <a:pt x="500" y="2500"/>
                  <a:pt x="500" y="2500"/>
                  <a:pt x="500" y="2500"/>
                </a:cubicBezTo>
                <a:moveTo>
                  <a:pt x="1500" y="3250"/>
                </a:moveTo>
                <a:cubicBezTo>
                  <a:pt x="500" y="3250"/>
                  <a:pt x="500" y="3250"/>
                  <a:pt x="500" y="3250"/>
                </a:cubicBezTo>
                <a:moveTo>
                  <a:pt x="1750" y="1500"/>
                </a:moveTo>
                <a:cubicBezTo>
                  <a:pt x="2000" y="1750"/>
                  <a:pt x="2000" y="1750"/>
                  <a:pt x="2000" y="1750"/>
                </a:cubicBezTo>
                <a:cubicBezTo>
                  <a:pt x="2375" y="1375"/>
                  <a:pt x="2375" y="1375"/>
                  <a:pt x="2375" y="1375"/>
                </a:cubicBezTo>
                <a:moveTo>
                  <a:pt x="1750" y="2250"/>
                </a:moveTo>
                <a:cubicBezTo>
                  <a:pt x="2000" y="2500"/>
                  <a:pt x="2000" y="2500"/>
                  <a:pt x="2000" y="2500"/>
                </a:cubicBezTo>
                <a:cubicBezTo>
                  <a:pt x="2375" y="2125"/>
                  <a:pt x="2375" y="2125"/>
                  <a:pt x="2375" y="2125"/>
                </a:cubicBezTo>
                <a:moveTo>
                  <a:pt x="1750" y="3000"/>
                </a:moveTo>
                <a:cubicBezTo>
                  <a:pt x="2000" y="3250"/>
                  <a:pt x="2000" y="3250"/>
                  <a:pt x="2000" y="3250"/>
                </a:cubicBezTo>
                <a:cubicBezTo>
                  <a:pt x="2375" y="2875"/>
                  <a:pt x="2375" y="2875"/>
                  <a:pt x="2375" y="2875"/>
                </a:cubicBez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90" name="Rectangle: Rounded Corners 89">
            <a:extLst>
              <a:ext uri="{FF2B5EF4-FFF2-40B4-BE49-F238E27FC236}">
                <a16:creationId xmlns:a16="http://schemas.microsoft.com/office/drawing/2014/main" id="{EA773F6A-46ED-4788-9B25-722D327F3D60}"/>
              </a:ext>
              <a:ext uri="{C183D7F6-B498-43B3-948B-1728B52AA6E4}">
                <adec:decorative xmlns:adec="http://schemas.microsoft.com/office/drawing/2017/decorative" val="1"/>
              </a:ext>
            </a:extLst>
          </p:cNvPr>
          <p:cNvSpPr/>
          <p:nvPr/>
        </p:nvSpPr>
        <p:spPr>
          <a:xfrm>
            <a:off x="5017136" y="4838349"/>
            <a:ext cx="2280155" cy="1425404"/>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1" name="TextBox 90">
            <a:extLst>
              <a:ext uri="{FF2B5EF4-FFF2-40B4-BE49-F238E27FC236}">
                <a16:creationId xmlns:a16="http://schemas.microsoft.com/office/drawing/2014/main" id="{1F3ABE7C-9C37-431A-B822-32ED792FF40C}"/>
              </a:ext>
            </a:extLst>
          </p:cNvPr>
          <p:cNvSpPr txBox="1"/>
          <p:nvPr/>
        </p:nvSpPr>
        <p:spPr>
          <a:xfrm>
            <a:off x="5130804" y="5455793"/>
            <a:ext cx="2052818" cy="7709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6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Govern</a:t>
            </a:r>
          </a:p>
          <a:p>
            <a:pPr marL="0" marR="0" lvl="0" indent="0" algn="ctr"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Methodology • Benchmark</a:t>
            </a:r>
          </a:p>
          <a:p>
            <a:pPr marL="0" marR="0" lvl="0" indent="0" algn="ctr"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initial best practice • Governance maturity</a:t>
            </a:r>
          </a:p>
        </p:txBody>
      </p:sp>
      <p:sp>
        <p:nvSpPr>
          <p:cNvPr id="92" name="Org_ECA6">
            <a:extLst>
              <a:ext uri="{FF2B5EF4-FFF2-40B4-BE49-F238E27FC236}">
                <a16:creationId xmlns:a16="http://schemas.microsoft.com/office/drawing/2014/main" id="{AA374520-977E-43D0-AFF3-663365E13B66}"/>
              </a:ext>
              <a:ext uri="{C183D7F6-B498-43B3-948B-1728B52AA6E4}">
                <adec:decorative xmlns:adec="http://schemas.microsoft.com/office/drawing/2017/decorative" val="1"/>
              </a:ext>
            </a:extLst>
          </p:cNvPr>
          <p:cNvSpPr>
            <a:spLocks noChangeAspect="1" noEditPoints="1"/>
          </p:cNvSpPr>
          <p:nvPr/>
        </p:nvSpPr>
        <p:spPr bwMode="auto">
          <a:xfrm>
            <a:off x="5977428" y="5001173"/>
            <a:ext cx="359570" cy="359746"/>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93" name="TextBox 92">
            <a:extLst>
              <a:ext uri="{FF2B5EF4-FFF2-40B4-BE49-F238E27FC236}">
                <a16:creationId xmlns:a16="http://schemas.microsoft.com/office/drawing/2014/main" id="{62C17142-402B-4E07-B9D0-9B946D669EFC}"/>
              </a:ext>
            </a:extLst>
          </p:cNvPr>
          <p:cNvSpPr txBox="1"/>
          <p:nvPr/>
        </p:nvSpPr>
        <p:spPr>
          <a:xfrm>
            <a:off x="9417990" y="2575570"/>
            <a:ext cx="165032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Migrate</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 First workload migration</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 Expanded scenarios</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 Best practice validation</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 Process improvements</a:t>
            </a:r>
          </a:p>
        </p:txBody>
      </p:sp>
      <p:sp>
        <p:nvSpPr>
          <p:cNvPr id="94" name="TextBox 93">
            <a:extLst>
              <a:ext uri="{FF2B5EF4-FFF2-40B4-BE49-F238E27FC236}">
                <a16:creationId xmlns:a16="http://schemas.microsoft.com/office/drawing/2014/main" id="{D0704318-8173-42BD-8B29-BFB1201F7B78}"/>
              </a:ext>
            </a:extLst>
          </p:cNvPr>
          <p:cNvSpPr txBox="1"/>
          <p:nvPr/>
        </p:nvSpPr>
        <p:spPr>
          <a:xfrm>
            <a:off x="9425020" y="3418060"/>
            <a:ext cx="1610929"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243A5E"/>
                </a:solidFill>
                <a:effectLst/>
                <a:uLnTx/>
                <a:uFillTx/>
                <a:latin typeface="Segoe UI Semibold" panose="020B0702040204020203" pitchFamily="34" charset="0"/>
                <a:ea typeface="+mn-lt"/>
                <a:cs typeface="Segoe UI Semibold" panose="020B0702040204020203" pitchFamily="34" charset="0"/>
              </a:rPr>
              <a:t>Innovate</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 Innovation guide</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 Expanded scenarios</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 Best practice validation</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lt"/>
                <a:cs typeface="Segoe UI" panose="020B0502040204020203" pitchFamily="34" charset="0"/>
              </a:rPr>
              <a:t>• Process improvements</a:t>
            </a:r>
          </a:p>
        </p:txBody>
      </p:sp>
      <p:sp>
        <p:nvSpPr>
          <p:cNvPr id="95" name="arrow_25">
            <a:extLst>
              <a:ext uri="{FF2B5EF4-FFF2-40B4-BE49-F238E27FC236}">
                <a16:creationId xmlns:a16="http://schemas.microsoft.com/office/drawing/2014/main" id="{E929D150-7E8F-408B-810D-217FAF4AAE4C}"/>
              </a:ext>
              <a:ext uri="{C183D7F6-B498-43B3-948B-1728B52AA6E4}">
                <adec:decorative xmlns:adec="http://schemas.microsoft.com/office/drawing/2017/decorative" val="1"/>
              </a:ext>
            </a:extLst>
          </p:cNvPr>
          <p:cNvSpPr>
            <a:spLocks noChangeAspect="1" noEditPoints="1"/>
          </p:cNvSpPr>
          <p:nvPr/>
        </p:nvSpPr>
        <p:spPr bwMode="auto">
          <a:xfrm>
            <a:off x="9202122" y="2675927"/>
            <a:ext cx="155639" cy="171100"/>
          </a:xfrm>
          <a:custGeom>
            <a:avLst/>
            <a:gdLst>
              <a:gd name="T0" fmla="*/ 58 w 219"/>
              <a:gd name="T1" fmla="*/ 0 h 242"/>
              <a:gd name="T2" fmla="*/ 219 w 219"/>
              <a:gd name="T3" fmla="*/ 0 h 242"/>
              <a:gd name="T4" fmla="*/ 219 w 219"/>
              <a:gd name="T5" fmla="*/ 157 h 242"/>
              <a:gd name="T6" fmla="*/ 219 w 219"/>
              <a:gd name="T7" fmla="*/ 0 h 242"/>
              <a:gd name="T8" fmla="*/ 4 w 219"/>
              <a:gd name="T9" fmla="*/ 233 h 242"/>
              <a:gd name="T10" fmla="*/ 0 w 219"/>
              <a:gd name="T11" fmla="*/ 242 h 242"/>
              <a:gd name="T12" fmla="*/ 0 w 219"/>
              <a:gd name="T13" fmla="*/ 242 h 242"/>
              <a:gd name="T14" fmla="*/ 0 w 219"/>
              <a:gd name="T15" fmla="*/ 242 h 2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242">
                <a:moveTo>
                  <a:pt x="58" y="0"/>
                </a:moveTo>
                <a:cubicBezTo>
                  <a:pt x="219" y="0"/>
                  <a:pt x="219" y="0"/>
                  <a:pt x="219" y="0"/>
                </a:cubicBezTo>
                <a:cubicBezTo>
                  <a:pt x="219" y="157"/>
                  <a:pt x="219" y="157"/>
                  <a:pt x="219" y="157"/>
                </a:cubicBezTo>
                <a:moveTo>
                  <a:pt x="219" y="0"/>
                </a:moveTo>
                <a:cubicBezTo>
                  <a:pt x="133" y="61"/>
                  <a:pt x="54" y="143"/>
                  <a:pt x="4" y="233"/>
                </a:cubicBezTo>
                <a:cubicBezTo>
                  <a:pt x="0" y="242"/>
                  <a:pt x="0" y="242"/>
                  <a:pt x="0" y="242"/>
                </a:cubicBezTo>
                <a:cubicBezTo>
                  <a:pt x="0" y="242"/>
                  <a:pt x="0" y="242"/>
                  <a:pt x="0" y="242"/>
                </a:cubicBezTo>
                <a:cubicBezTo>
                  <a:pt x="0" y="242"/>
                  <a:pt x="0" y="242"/>
                  <a:pt x="0" y="242"/>
                </a:cubicBezTo>
              </a:path>
            </a:pathLst>
          </a:custGeom>
          <a:noFill/>
          <a:ln w="19050" cap="sq">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96" name="circle_2">
            <a:extLst>
              <a:ext uri="{FF2B5EF4-FFF2-40B4-BE49-F238E27FC236}">
                <a16:creationId xmlns:a16="http://schemas.microsoft.com/office/drawing/2014/main" id="{5981FE0F-FF52-40C9-939D-C06112BA73D2}"/>
              </a:ext>
              <a:ext uri="{C183D7F6-B498-43B3-948B-1728B52AA6E4}">
                <adec:decorative xmlns:adec="http://schemas.microsoft.com/office/drawing/2017/decorative" val="1"/>
              </a:ext>
            </a:extLst>
          </p:cNvPr>
          <p:cNvSpPr>
            <a:spLocks noChangeAspect="1" noEditPoints="1"/>
          </p:cNvSpPr>
          <p:nvPr/>
        </p:nvSpPr>
        <p:spPr bwMode="auto">
          <a:xfrm>
            <a:off x="9159902" y="3508187"/>
            <a:ext cx="240079" cy="226741"/>
          </a:xfrm>
          <a:custGeom>
            <a:avLst/>
            <a:gdLst>
              <a:gd name="T0" fmla="*/ 0 w 335"/>
              <a:gd name="T1" fmla="*/ 205 h 316"/>
              <a:gd name="T2" fmla="*/ 111 w 335"/>
              <a:gd name="T3" fmla="*/ 94 h 316"/>
              <a:gd name="T4" fmla="*/ 222 w 335"/>
              <a:gd name="T5" fmla="*/ 205 h 316"/>
              <a:gd name="T6" fmla="*/ 111 w 335"/>
              <a:gd name="T7" fmla="*/ 316 h 316"/>
              <a:gd name="T8" fmla="*/ 0 w 335"/>
              <a:gd name="T9" fmla="*/ 205 h 316"/>
              <a:gd name="T10" fmla="*/ 224 w 335"/>
              <a:gd name="T11" fmla="*/ 316 h 316"/>
              <a:gd name="T12" fmla="*/ 335 w 335"/>
              <a:gd name="T13" fmla="*/ 205 h 316"/>
              <a:gd name="T14" fmla="*/ 224 w 335"/>
              <a:gd name="T15" fmla="*/ 94 h 316"/>
              <a:gd name="T16" fmla="*/ 113 w 335"/>
              <a:gd name="T17" fmla="*/ 205 h 316"/>
              <a:gd name="T18" fmla="*/ 224 w 335"/>
              <a:gd name="T19" fmla="*/ 316 h 316"/>
              <a:gd name="T20" fmla="*/ 167 w 335"/>
              <a:gd name="T21" fmla="*/ 223 h 316"/>
              <a:gd name="T22" fmla="*/ 279 w 335"/>
              <a:gd name="T23" fmla="*/ 111 h 316"/>
              <a:gd name="T24" fmla="*/ 167 w 335"/>
              <a:gd name="T25" fmla="*/ 0 h 316"/>
              <a:gd name="T26" fmla="*/ 56 w 335"/>
              <a:gd name="T27" fmla="*/ 111 h 316"/>
              <a:gd name="T28" fmla="*/ 167 w 335"/>
              <a:gd name="T29" fmla="*/ 22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316">
                <a:moveTo>
                  <a:pt x="0" y="205"/>
                </a:moveTo>
                <a:cubicBezTo>
                  <a:pt x="0" y="143"/>
                  <a:pt x="49" y="94"/>
                  <a:pt x="111" y="94"/>
                </a:cubicBezTo>
                <a:cubicBezTo>
                  <a:pt x="172" y="94"/>
                  <a:pt x="222" y="143"/>
                  <a:pt x="222" y="205"/>
                </a:cubicBezTo>
                <a:cubicBezTo>
                  <a:pt x="222" y="266"/>
                  <a:pt x="172" y="316"/>
                  <a:pt x="111" y="316"/>
                </a:cubicBezTo>
                <a:cubicBezTo>
                  <a:pt x="49" y="316"/>
                  <a:pt x="0" y="266"/>
                  <a:pt x="0" y="205"/>
                </a:cubicBezTo>
                <a:close/>
                <a:moveTo>
                  <a:pt x="224" y="316"/>
                </a:moveTo>
                <a:cubicBezTo>
                  <a:pt x="285" y="316"/>
                  <a:pt x="335" y="266"/>
                  <a:pt x="335" y="205"/>
                </a:cubicBezTo>
                <a:cubicBezTo>
                  <a:pt x="335" y="143"/>
                  <a:pt x="285" y="94"/>
                  <a:pt x="224" y="94"/>
                </a:cubicBezTo>
                <a:cubicBezTo>
                  <a:pt x="162" y="94"/>
                  <a:pt x="113" y="143"/>
                  <a:pt x="113" y="205"/>
                </a:cubicBezTo>
                <a:cubicBezTo>
                  <a:pt x="113" y="266"/>
                  <a:pt x="162" y="316"/>
                  <a:pt x="224" y="316"/>
                </a:cubicBezTo>
                <a:close/>
                <a:moveTo>
                  <a:pt x="167" y="223"/>
                </a:moveTo>
                <a:cubicBezTo>
                  <a:pt x="229" y="223"/>
                  <a:pt x="279" y="173"/>
                  <a:pt x="279" y="111"/>
                </a:cubicBezTo>
                <a:cubicBezTo>
                  <a:pt x="279" y="50"/>
                  <a:pt x="229" y="0"/>
                  <a:pt x="167" y="0"/>
                </a:cubicBezTo>
                <a:cubicBezTo>
                  <a:pt x="106" y="0"/>
                  <a:pt x="56" y="50"/>
                  <a:pt x="56" y="111"/>
                </a:cubicBezTo>
                <a:cubicBezTo>
                  <a:pt x="56" y="173"/>
                  <a:pt x="106" y="223"/>
                  <a:pt x="167" y="223"/>
                </a:cubicBezTo>
                <a:close/>
              </a:path>
            </a:pathLst>
          </a:custGeom>
          <a:noFill/>
          <a:ln w="19050" cap="sq">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cxnSp>
        <p:nvCxnSpPr>
          <p:cNvPr id="97" name="Straight Arrow Connector 96" descr="Right facing arrow">
            <a:extLst>
              <a:ext uri="{FF2B5EF4-FFF2-40B4-BE49-F238E27FC236}">
                <a16:creationId xmlns:a16="http://schemas.microsoft.com/office/drawing/2014/main" id="{9E9C0D5A-E87F-4FD9-95CB-A7E4140F43D7}"/>
              </a:ext>
            </a:extLst>
          </p:cNvPr>
          <p:cNvCxnSpPr>
            <a:cxnSpLocks/>
            <a:endCxn id="76" idx="1"/>
          </p:cNvCxnSpPr>
          <p:nvPr/>
        </p:nvCxnSpPr>
        <p:spPr>
          <a:xfrm>
            <a:off x="2995373" y="3078050"/>
            <a:ext cx="475985" cy="0"/>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8" name="Straight Arrow Connector 97" descr="Right facing arrow">
            <a:extLst>
              <a:ext uri="{FF2B5EF4-FFF2-40B4-BE49-F238E27FC236}">
                <a16:creationId xmlns:a16="http://schemas.microsoft.com/office/drawing/2014/main" id="{9C2BA960-7738-4DAF-925D-445F96314D80}"/>
              </a:ext>
            </a:extLst>
          </p:cNvPr>
          <p:cNvCxnSpPr>
            <a:cxnSpLocks/>
            <a:endCxn id="74" idx="1"/>
          </p:cNvCxnSpPr>
          <p:nvPr/>
        </p:nvCxnSpPr>
        <p:spPr>
          <a:xfrm>
            <a:off x="5751513" y="3122275"/>
            <a:ext cx="462615" cy="0"/>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9" name="Straight Arrow Connector 98" descr="Right facing arrow">
            <a:extLst>
              <a:ext uri="{FF2B5EF4-FFF2-40B4-BE49-F238E27FC236}">
                <a16:creationId xmlns:a16="http://schemas.microsoft.com/office/drawing/2014/main" id="{1306C960-4EE9-4AF3-9D93-B16C8F0CB351}"/>
              </a:ext>
            </a:extLst>
          </p:cNvPr>
          <p:cNvCxnSpPr>
            <a:cxnSpLocks/>
          </p:cNvCxnSpPr>
          <p:nvPr/>
        </p:nvCxnSpPr>
        <p:spPr>
          <a:xfrm flipV="1">
            <a:off x="8495355" y="2902799"/>
            <a:ext cx="435737" cy="158274"/>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0" name="Straight Arrow Connector 99" descr="Right facing arrow">
            <a:extLst>
              <a:ext uri="{FF2B5EF4-FFF2-40B4-BE49-F238E27FC236}">
                <a16:creationId xmlns:a16="http://schemas.microsoft.com/office/drawing/2014/main" id="{2AFD17AE-D9CF-489D-A98F-732CFDD37A47}"/>
              </a:ext>
            </a:extLst>
          </p:cNvPr>
          <p:cNvCxnSpPr>
            <a:cxnSpLocks/>
          </p:cNvCxnSpPr>
          <p:nvPr/>
        </p:nvCxnSpPr>
        <p:spPr>
          <a:xfrm>
            <a:off x="8489950" y="3166725"/>
            <a:ext cx="396770" cy="316007"/>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32" name="TextBox 7">
            <a:extLst>
              <a:ext uri="{FF2B5EF4-FFF2-40B4-BE49-F238E27FC236}">
                <a16:creationId xmlns:a16="http://schemas.microsoft.com/office/drawing/2014/main" id="{FAD51010-3FD3-49F2-83A2-4AFBDFABC194}"/>
              </a:ext>
            </a:extLst>
          </p:cNvPr>
          <p:cNvSpPr txBox="1"/>
          <p:nvPr/>
        </p:nvSpPr>
        <p:spPr>
          <a:xfrm>
            <a:off x="590679" y="1047746"/>
            <a:ext cx="8611443" cy="400110"/>
          </a:xfrm>
          <a:prstGeom prst="rect">
            <a:avLst/>
          </a:prstGeom>
          <a:noFill/>
        </p:spPr>
        <p:txBody>
          <a:bodyPr wrap="square" l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50" normalizeH="0" baseline="0" noProof="0" dirty="0">
                <a:ln w="3175">
                  <a:noFill/>
                </a:ln>
                <a:solidFill>
                  <a:schemeClr val="accent1"/>
                </a:solidFill>
                <a:effectLst/>
                <a:uLnTx/>
                <a:uFillTx/>
                <a:latin typeface="Segoe UI"/>
                <a:ea typeface="+mn-ea"/>
                <a:cs typeface="Segoe UI" pitchFamily="34" charset="0"/>
              </a:rPr>
              <a:t>Modular approach, meeting the customer in their journey</a:t>
            </a:r>
          </a:p>
        </p:txBody>
      </p:sp>
      <p:sp>
        <p:nvSpPr>
          <p:cNvPr id="3" name="TextBox 2">
            <a:extLst>
              <a:ext uri="{FF2B5EF4-FFF2-40B4-BE49-F238E27FC236}">
                <a16:creationId xmlns:a16="http://schemas.microsoft.com/office/drawing/2014/main" id="{F2210797-9B5D-4E0E-BF2B-45BBF7CF6B1D}"/>
              </a:ext>
            </a:extLst>
          </p:cNvPr>
          <p:cNvSpPr txBox="1"/>
          <p:nvPr/>
        </p:nvSpPr>
        <p:spPr>
          <a:xfrm>
            <a:off x="586740" y="5958210"/>
            <a:ext cx="3291840" cy="646331"/>
          </a:xfrm>
          <a:prstGeom prst="rect">
            <a:avLst/>
          </a:prstGeom>
          <a:noFill/>
        </p:spPr>
        <p:txBody>
          <a:bodyPr wrap="square" rtlCol="0">
            <a:spAutoFit/>
          </a:bodyPr>
          <a:lstStyle/>
          <a:p>
            <a:r>
              <a:rPr lang="en-US">
                <a:solidFill>
                  <a:schemeClr val="accent1"/>
                </a:solidFill>
              </a:rPr>
              <a:t>Aka.ms/adopt</a:t>
            </a:r>
          </a:p>
          <a:p>
            <a:r>
              <a:rPr lang="en-US">
                <a:solidFill>
                  <a:schemeClr val="accent1"/>
                </a:solidFill>
              </a:rPr>
              <a:t>Aka.ms/adopt/overview</a:t>
            </a:r>
          </a:p>
        </p:txBody>
      </p:sp>
    </p:spTree>
    <p:extLst>
      <p:ext uri="{BB962C8B-B14F-4D97-AF65-F5344CB8AC3E}">
        <p14:creationId xmlns:p14="http://schemas.microsoft.com/office/powerpoint/2010/main" val="2327279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3F9EAD-E355-4DCE-831C-79CB5925D677}"/>
              </a:ext>
            </a:extLst>
          </p:cNvPr>
          <p:cNvSpPr>
            <a:spLocks noGrp="1"/>
          </p:cNvSpPr>
          <p:nvPr>
            <p:ph type="title"/>
          </p:nvPr>
        </p:nvSpPr>
        <p:spPr>
          <a:xfrm>
            <a:off x="588263" y="457200"/>
            <a:ext cx="11018520" cy="553998"/>
          </a:xfrm>
        </p:spPr>
        <p:txBody>
          <a:bodyPr wrap="square" anchor="t">
            <a:normAutofit fontScale="90000"/>
          </a:bodyPr>
          <a:lstStyle/>
          <a:p>
            <a:r>
              <a:rPr lang="en-US" dirty="0"/>
              <a:t>Agenda</a:t>
            </a:r>
          </a:p>
        </p:txBody>
      </p:sp>
      <p:graphicFrame>
        <p:nvGraphicFramePr>
          <p:cNvPr id="6" name="Table 4">
            <a:extLst>
              <a:ext uri="{FF2B5EF4-FFF2-40B4-BE49-F238E27FC236}">
                <a16:creationId xmlns:a16="http://schemas.microsoft.com/office/drawing/2014/main" id="{4366DAE7-7248-44E9-9558-51EA60CB8C86}"/>
              </a:ext>
            </a:extLst>
          </p:cNvPr>
          <p:cNvGraphicFramePr>
            <a:graphicFrameLocks noGrp="1"/>
          </p:cNvGraphicFramePr>
          <p:nvPr>
            <p:extLst>
              <p:ext uri="{D42A27DB-BD31-4B8C-83A1-F6EECF244321}">
                <p14:modId xmlns:p14="http://schemas.microsoft.com/office/powerpoint/2010/main" val="2533088906"/>
              </p:ext>
            </p:extLst>
          </p:nvPr>
        </p:nvGraphicFramePr>
        <p:xfrm>
          <a:off x="588263" y="1757631"/>
          <a:ext cx="4589961" cy="3923709"/>
        </p:xfrm>
        <a:graphic>
          <a:graphicData uri="http://schemas.openxmlformats.org/drawingml/2006/table">
            <a:tbl>
              <a:tblPr firstRow="1" bandRow="1">
                <a:tableStyleId>{5C22544A-7EE6-4342-B048-85BDC9FD1C3A}</a:tableStyleId>
              </a:tblPr>
              <a:tblGrid>
                <a:gridCol w="1561813">
                  <a:extLst>
                    <a:ext uri="{9D8B030D-6E8A-4147-A177-3AD203B41FA5}">
                      <a16:colId xmlns:a16="http://schemas.microsoft.com/office/drawing/2014/main" val="3319471549"/>
                    </a:ext>
                  </a:extLst>
                </a:gridCol>
                <a:gridCol w="3028148">
                  <a:extLst>
                    <a:ext uri="{9D8B030D-6E8A-4147-A177-3AD203B41FA5}">
                      <a16:colId xmlns:a16="http://schemas.microsoft.com/office/drawing/2014/main" val="4136005157"/>
                    </a:ext>
                  </a:extLst>
                </a:gridCol>
              </a:tblGrid>
              <a:tr h="523049">
                <a:tc>
                  <a:txBody>
                    <a:bodyPr/>
                    <a:lstStyle/>
                    <a:p>
                      <a:r>
                        <a:rPr lang="de-DE" dirty="0"/>
                        <a:t>TAG 1</a:t>
                      </a:r>
                    </a:p>
                  </a:txBody>
                  <a:tcPr/>
                </a:tc>
                <a:tc>
                  <a:txBody>
                    <a:bodyPr/>
                    <a:lstStyle/>
                    <a:p>
                      <a:endParaRPr lang="de-DE" dirty="0"/>
                    </a:p>
                  </a:txBody>
                  <a:tcPr/>
                </a:tc>
                <a:extLst>
                  <a:ext uri="{0D108BD9-81ED-4DB2-BD59-A6C34878D82A}">
                    <a16:rowId xmlns:a16="http://schemas.microsoft.com/office/drawing/2014/main" val="3762173376"/>
                  </a:ext>
                </a:extLst>
              </a:tr>
              <a:tr h="523049">
                <a:tc>
                  <a:txBody>
                    <a:bodyPr/>
                    <a:lstStyle/>
                    <a:p>
                      <a:r>
                        <a:rPr lang="de-DE" dirty="0"/>
                        <a:t>09:30 – 10:30</a:t>
                      </a:r>
                    </a:p>
                  </a:txBody>
                  <a:tcPr/>
                </a:tc>
                <a:tc>
                  <a:txBody>
                    <a:bodyPr/>
                    <a:lstStyle/>
                    <a:p>
                      <a:r>
                        <a:rPr lang="de-DE" dirty="0"/>
                        <a:t>Intro Enterprise </a:t>
                      </a:r>
                      <a:r>
                        <a:rPr lang="de-DE" dirty="0" err="1"/>
                        <a:t>Scale</a:t>
                      </a:r>
                      <a:endParaRPr lang="de-DE" dirty="0"/>
                    </a:p>
                  </a:txBody>
                  <a:tcPr/>
                </a:tc>
                <a:extLst>
                  <a:ext uri="{0D108BD9-81ED-4DB2-BD59-A6C34878D82A}">
                    <a16:rowId xmlns:a16="http://schemas.microsoft.com/office/drawing/2014/main" val="655615246"/>
                  </a:ext>
                </a:extLst>
              </a:tr>
              <a:tr h="1246965">
                <a:tc>
                  <a:txBody>
                    <a:bodyPr/>
                    <a:lstStyle/>
                    <a:p>
                      <a:r>
                        <a:rPr lang="de-DE" dirty="0"/>
                        <a:t>10:45 – 12:15</a:t>
                      </a:r>
                    </a:p>
                  </a:txBody>
                  <a:tcPr/>
                </a:tc>
                <a:tc>
                  <a:txBody>
                    <a:bodyPr/>
                    <a:lstStyle/>
                    <a:p>
                      <a:r>
                        <a:rPr lang="de-DE" dirty="0"/>
                        <a:t>ES – Critical Design Area</a:t>
                      </a:r>
                    </a:p>
                    <a:p>
                      <a:pPr marL="285750" indent="-285750">
                        <a:buFont typeface="Arial" panose="020B0604020202020204" pitchFamily="34" charset="0"/>
                        <a:buChar char="•"/>
                      </a:pPr>
                      <a:r>
                        <a:rPr lang="de-DE" dirty="0" err="1"/>
                        <a:t>Enrollment</a:t>
                      </a:r>
                      <a:endParaRPr lang="de-DE" dirty="0"/>
                    </a:p>
                    <a:p>
                      <a:pPr marL="285750" indent="-285750">
                        <a:buFont typeface="Arial" panose="020B0604020202020204" pitchFamily="34" charset="0"/>
                        <a:buChar char="•"/>
                      </a:pPr>
                      <a:r>
                        <a:rPr lang="de-DE" dirty="0"/>
                        <a:t>Identity</a:t>
                      </a:r>
                    </a:p>
                    <a:p>
                      <a:pPr marL="285750" indent="-285750">
                        <a:buFont typeface="Arial" panose="020B0604020202020204" pitchFamily="34" charset="0"/>
                        <a:buChar char="•"/>
                      </a:pPr>
                      <a:r>
                        <a:rPr lang="de-DE" dirty="0"/>
                        <a:t>Management </a:t>
                      </a:r>
                      <a:r>
                        <a:rPr lang="de-DE" dirty="0" err="1"/>
                        <a:t>groups</a:t>
                      </a:r>
                      <a:endParaRPr lang="de-DE" dirty="0"/>
                    </a:p>
                  </a:txBody>
                  <a:tcPr/>
                </a:tc>
                <a:extLst>
                  <a:ext uri="{0D108BD9-81ED-4DB2-BD59-A6C34878D82A}">
                    <a16:rowId xmlns:a16="http://schemas.microsoft.com/office/drawing/2014/main" val="2855514721"/>
                  </a:ext>
                </a:extLst>
              </a:tr>
              <a:tr h="671442">
                <a:tc>
                  <a:txBody>
                    <a:bodyPr/>
                    <a:lstStyle/>
                    <a:p>
                      <a:r>
                        <a:rPr lang="de-DE" dirty="0"/>
                        <a:t>13:00 – 14:30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Challenge 1 – Deploy 1st time ESLZ</a:t>
                      </a:r>
                    </a:p>
                  </a:txBody>
                  <a:tcPr/>
                </a:tc>
                <a:extLst>
                  <a:ext uri="{0D108BD9-81ED-4DB2-BD59-A6C34878D82A}">
                    <a16:rowId xmlns:a16="http://schemas.microsoft.com/office/drawing/2014/main" val="702941654"/>
                  </a:ext>
                </a:extLst>
              </a:tr>
              <a:tr h="959204">
                <a:tc>
                  <a:txBody>
                    <a:bodyPr/>
                    <a:lstStyle/>
                    <a:p>
                      <a:r>
                        <a:rPr lang="de-DE" dirty="0"/>
                        <a:t>14:45 – 16:00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ES – Critical Design Area</a:t>
                      </a:r>
                    </a:p>
                    <a:p>
                      <a:pPr marL="285750" indent="-285750">
                        <a:buFont typeface="Arial" panose="020B0604020202020204" pitchFamily="34" charset="0"/>
                        <a:buChar char="•"/>
                      </a:pPr>
                      <a:r>
                        <a:rPr lang="de-DE" dirty="0"/>
                        <a:t>Network</a:t>
                      </a:r>
                    </a:p>
                    <a:p>
                      <a:pPr marL="285750" indent="-285750">
                        <a:buFont typeface="Arial" panose="020B0604020202020204" pitchFamily="34" charset="0"/>
                        <a:buChar char="•"/>
                      </a:pPr>
                      <a:r>
                        <a:rPr lang="de-DE" dirty="0"/>
                        <a:t>Management </a:t>
                      </a:r>
                    </a:p>
                  </a:txBody>
                  <a:tcPr/>
                </a:tc>
                <a:extLst>
                  <a:ext uri="{0D108BD9-81ED-4DB2-BD59-A6C34878D82A}">
                    <a16:rowId xmlns:a16="http://schemas.microsoft.com/office/drawing/2014/main" val="741854825"/>
                  </a:ext>
                </a:extLst>
              </a:tr>
            </a:tbl>
          </a:graphicData>
        </a:graphic>
      </p:graphicFrame>
      <p:graphicFrame>
        <p:nvGraphicFramePr>
          <p:cNvPr id="7" name="Table 4">
            <a:extLst>
              <a:ext uri="{FF2B5EF4-FFF2-40B4-BE49-F238E27FC236}">
                <a16:creationId xmlns:a16="http://schemas.microsoft.com/office/drawing/2014/main" id="{59E8A6D7-0812-45C4-BA08-5E0F2DAD3805}"/>
              </a:ext>
            </a:extLst>
          </p:cNvPr>
          <p:cNvGraphicFramePr>
            <a:graphicFrameLocks noGrp="1"/>
          </p:cNvGraphicFramePr>
          <p:nvPr>
            <p:extLst>
              <p:ext uri="{D42A27DB-BD31-4B8C-83A1-F6EECF244321}">
                <p14:modId xmlns:p14="http://schemas.microsoft.com/office/powerpoint/2010/main" val="3322467252"/>
              </p:ext>
            </p:extLst>
          </p:nvPr>
        </p:nvGraphicFramePr>
        <p:xfrm>
          <a:off x="5901669" y="1757632"/>
          <a:ext cx="5876038" cy="3923709"/>
        </p:xfrm>
        <a:graphic>
          <a:graphicData uri="http://schemas.openxmlformats.org/drawingml/2006/table">
            <a:tbl>
              <a:tblPr firstRow="1" bandRow="1">
                <a:tableStyleId>{5C22544A-7EE6-4342-B048-85BDC9FD1C3A}</a:tableStyleId>
              </a:tblPr>
              <a:tblGrid>
                <a:gridCol w="1735837">
                  <a:extLst>
                    <a:ext uri="{9D8B030D-6E8A-4147-A177-3AD203B41FA5}">
                      <a16:colId xmlns:a16="http://schemas.microsoft.com/office/drawing/2014/main" val="3319471549"/>
                    </a:ext>
                  </a:extLst>
                </a:gridCol>
                <a:gridCol w="4140201">
                  <a:extLst>
                    <a:ext uri="{9D8B030D-6E8A-4147-A177-3AD203B41FA5}">
                      <a16:colId xmlns:a16="http://schemas.microsoft.com/office/drawing/2014/main" val="4136005157"/>
                    </a:ext>
                  </a:extLst>
                </a:gridCol>
              </a:tblGrid>
              <a:tr h="569545">
                <a:tc>
                  <a:txBody>
                    <a:bodyPr/>
                    <a:lstStyle/>
                    <a:p>
                      <a:r>
                        <a:rPr lang="de-DE" dirty="0"/>
                        <a:t>TAG 2</a:t>
                      </a:r>
                    </a:p>
                  </a:txBody>
                  <a:tcPr/>
                </a:tc>
                <a:tc>
                  <a:txBody>
                    <a:bodyPr/>
                    <a:lstStyle/>
                    <a:p>
                      <a:endParaRPr lang="de-DE" dirty="0"/>
                    </a:p>
                  </a:txBody>
                  <a:tcPr/>
                </a:tc>
                <a:extLst>
                  <a:ext uri="{0D108BD9-81ED-4DB2-BD59-A6C34878D82A}">
                    <a16:rowId xmlns:a16="http://schemas.microsoft.com/office/drawing/2014/main" val="3762173376"/>
                  </a:ext>
                </a:extLst>
              </a:tr>
              <a:tr h="731129">
                <a:tc>
                  <a:txBody>
                    <a:bodyPr/>
                    <a:lstStyle/>
                    <a:p>
                      <a:r>
                        <a:rPr lang="de-DE" dirty="0"/>
                        <a:t>09:30 – 11:00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ES – Critical Design Area</a:t>
                      </a:r>
                    </a:p>
                    <a:p>
                      <a:pPr marL="285750" indent="-285750">
                        <a:buFont typeface="Arial" panose="020B0604020202020204" pitchFamily="34" charset="0"/>
                        <a:buChar char="•"/>
                      </a:pPr>
                      <a:r>
                        <a:rPr lang="de-DE" dirty="0"/>
                        <a:t>BCDR</a:t>
                      </a:r>
                    </a:p>
                    <a:p>
                      <a:pPr marL="285750" indent="-285750">
                        <a:buFont typeface="Arial" panose="020B0604020202020204" pitchFamily="34" charset="0"/>
                        <a:buChar char="•"/>
                      </a:pPr>
                      <a:r>
                        <a:rPr lang="de-DE" dirty="0"/>
                        <a:t>Security</a:t>
                      </a:r>
                    </a:p>
                  </a:txBody>
                  <a:tcPr/>
                </a:tc>
                <a:extLst>
                  <a:ext uri="{0D108BD9-81ED-4DB2-BD59-A6C34878D82A}">
                    <a16:rowId xmlns:a16="http://schemas.microsoft.com/office/drawing/2014/main" val="655615246"/>
                  </a:ext>
                </a:extLst>
              </a:tr>
              <a:tr h="569545">
                <a:tc>
                  <a:txBody>
                    <a:bodyPr/>
                    <a:lstStyle/>
                    <a:p>
                      <a:r>
                        <a:rPr lang="de-DE" dirty="0"/>
                        <a:t>11:15 – 12:15</a:t>
                      </a:r>
                    </a:p>
                  </a:txBody>
                  <a:tcPr/>
                </a:tc>
                <a:tc>
                  <a:txBody>
                    <a:bodyPr/>
                    <a:lstStyle/>
                    <a:p>
                      <a:r>
                        <a:rPr lang="de-DE" dirty="0"/>
                        <a:t>Challenge 2 – Reference </a:t>
                      </a:r>
                      <a:r>
                        <a:rPr lang="de-DE" dirty="0" err="1"/>
                        <a:t>implementations</a:t>
                      </a:r>
                      <a:endParaRPr lang="de-DE" dirty="0"/>
                    </a:p>
                  </a:txBody>
                  <a:tcPr/>
                </a:tc>
                <a:extLst>
                  <a:ext uri="{0D108BD9-81ED-4DB2-BD59-A6C34878D82A}">
                    <a16:rowId xmlns:a16="http://schemas.microsoft.com/office/drawing/2014/main" val="2855514721"/>
                  </a:ext>
                </a:extLst>
              </a:tr>
              <a:tr h="731129">
                <a:tc>
                  <a:txBody>
                    <a:bodyPr/>
                    <a:lstStyle/>
                    <a:p>
                      <a:r>
                        <a:rPr lang="de-DE" dirty="0"/>
                        <a:t>13:00 – 14:15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ES – Critical Design Area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800" b="0" i="0" kern="1200" dirty="0">
                          <a:solidFill>
                            <a:schemeClr val="dk1"/>
                          </a:solidFill>
                          <a:effectLst/>
                          <a:latin typeface="+mn-lt"/>
                          <a:ea typeface="+mn-ea"/>
                          <a:cs typeface="+mn-cs"/>
                        </a:rPr>
                        <a:t>Platform </a:t>
                      </a:r>
                      <a:r>
                        <a:rPr lang="de-DE" sz="1800" b="0" i="0" kern="1200" dirty="0" err="1">
                          <a:solidFill>
                            <a:schemeClr val="dk1"/>
                          </a:solidFill>
                          <a:effectLst/>
                          <a:latin typeface="+mn-lt"/>
                          <a:ea typeface="+mn-ea"/>
                          <a:cs typeface="+mn-cs"/>
                        </a:rPr>
                        <a:t>automation</a:t>
                      </a:r>
                      <a:r>
                        <a:rPr lang="de-DE" sz="1800" b="0" i="0" kern="1200" dirty="0">
                          <a:solidFill>
                            <a:schemeClr val="dk1"/>
                          </a:solidFill>
                          <a:effectLst/>
                          <a:latin typeface="+mn-lt"/>
                          <a:ea typeface="+mn-ea"/>
                          <a:cs typeface="+mn-cs"/>
                        </a:rPr>
                        <a:t> and </a:t>
                      </a:r>
                      <a:r>
                        <a:rPr lang="de-DE" sz="1800" b="0" i="0" kern="1200" dirty="0" err="1">
                          <a:solidFill>
                            <a:schemeClr val="dk1"/>
                          </a:solidFill>
                          <a:effectLst/>
                          <a:latin typeface="+mn-lt"/>
                          <a:ea typeface="+mn-ea"/>
                          <a:cs typeface="+mn-cs"/>
                        </a:rPr>
                        <a:t>DevOps</a:t>
                      </a:r>
                      <a:endParaRPr lang="de-DE"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702941654"/>
                  </a:ext>
                </a:extLst>
              </a:tr>
              <a:tr h="569545">
                <a:tc>
                  <a:txBody>
                    <a:bodyPr/>
                    <a:lstStyle/>
                    <a:p>
                      <a:r>
                        <a:rPr lang="de-DE" dirty="0"/>
                        <a:t>14:30 – 15:30</a:t>
                      </a:r>
                    </a:p>
                  </a:txBody>
                  <a:tcPr/>
                </a:tc>
                <a:tc>
                  <a:txBody>
                    <a:bodyPr/>
                    <a:lstStyle/>
                    <a:p>
                      <a:r>
                        <a:rPr lang="de-DE" dirty="0"/>
                        <a:t>Challenge 3 – First </a:t>
                      </a:r>
                      <a:r>
                        <a:rPr lang="de-DE" dirty="0" err="1"/>
                        <a:t>operations</a:t>
                      </a:r>
                      <a:r>
                        <a:rPr lang="de-DE" dirty="0"/>
                        <a:t> in ESLZ</a:t>
                      </a:r>
                    </a:p>
                  </a:txBody>
                  <a:tcPr/>
                </a:tc>
                <a:extLst>
                  <a:ext uri="{0D108BD9-81ED-4DB2-BD59-A6C34878D82A}">
                    <a16:rowId xmlns:a16="http://schemas.microsoft.com/office/drawing/2014/main" val="741854825"/>
                  </a:ext>
                </a:extLst>
              </a:tr>
              <a:tr h="569545">
                <a:tc>
                  <a:txBody>
                    <a:bodyPr/>
                    <a:lstStyle/>
                    <a:p>
                      <a:r>
                        <a:rPr lang="de-DE" dirty="0"/>
                        <a:t>15:30 – 16:00</a:t>
                      </a:r>
                    </a:p>
                  </a:txBody>
                  <a:tcPr/>
                </a:tc>
                <a:tc>
                  <a:txBody>
                    <a:bodyPr/>
                    <a:lstStyle/>
                    <a:p>
                      <a:r>
                        <a:rPr lang="de-DE" dirty="0"/>
                        <a:t>Closing</a:t>
                      </a:r>
                    </a:p>
                  </a:txBody>
                  <a:tcPr/>
                </a:tc>
                <a:extLst>
                  <a:ext uri="{0D108BD9-81ED-4DB2-BD59-A6C34878D82A}">
                    <a16:rowId xmlns:a16="http://schemas.microsoft.com/office/drawing/2014/main" val="4144512403"/>
                  </a:ext>
                </a:extLst>
              </a:tr>
            </a:tbl>
          </a:graphicData>
        </a:graphic>
      </p:graphicFrame>
    </p:spTree>
    <p:extLst>
      <p:ext uri="{BB962C8B-B14F-4D97-AF65-F5344CB8AC3E}">
        <p14:creationId xmlns:p14="http://schemas.microsoft.com/office/powerpoint/2010/main" val="1126213934"/>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809</Words>
  <Application>Microsoft Office PowerPoint</Application>
  <PresentationFormat>Widescreen</PresentationFormat>
  <Paragraphs>150</Paragraphs>
  <Slides>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Segoe UI</vt:lpstr>
      <vt:lpstr>Segoe UI Semibold</vt:lpstr>
      <vt:lpstr>Office Theme</vt:lpstr>
      <vt:lpstr>CAF-Expert Hackathon Advanced</vt:lpstr>
      <vt:lpstr>Why become a CAF Expert?</vt:lpstr>
      <vt:lpstr>Cloud Adoption Framework - Experts</vt:lpstr>
      <vt:lpstr>PowerPoint Presentation</vt:lpstr>
      <vt:lpstr>Microsoft Cloud Adoption Framework for Azure</vt:lpstr>
      <vt:lpstr>Agenda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CAF-Expert Hackathon Advanced</dc:title>
  <dc:creator>Niels Ophey</dc:creator>
  <cp:lastModifiedBy>Niels Ophey</cp:lastModifiedBy>
  <cp:revision>2</cp:revision>
  <dcterms:created xsi:type="dcterms:W3CDTF">2021-09-16T15:14:07Z</dcterms:created>
  <dcterms:modified xsi:type="dcterms:W3CDTF">2021-09-16T18:45:35Z</dcterms:modified>
</cp:coreProperties>
</file>