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5" r:id="rId6"/>
    <p:sldId id="286" r:id="rId7"/>
    <p:sldId id="287" r:id="rId8"/>
    <p:sldId id="264" r:id="rId9"/>
    <p:sldId id="267" r:id="rId10"/>
    <p:sldId id="268" r:id="rId11"/>
    <p:sldId id="271" r:id="rId12"/>
    <p:sldId id="266" r:id="rId13"/>
    <p:sldId id="270" r:id="rId14"/>
    <p:sldId id="305" r:id="rId15"/>
    <p:sldId id="306" r:id="rId16"/>
    <p:sldId id="261" r:id="rId17"/>
    <p:sldId id="312" r:id="rId18"/>
    <p:sldId id="262" r:id="rId19"/>
    <p:sldId id="273" r:id="rId20"/>
    <p:sldId id="295" r:id="rId21"/>
    <p:sldId id="293" r:id="rId22"/>
    <p:sldId id="272" r:id="rId23"/>
    <p:sldId id="292" r:id="rId24"/>
    <p:sldId id="315" r:id="rId25"/>
    <p:sldId id="303" r:id="rId26"/>
    <p:sldId id="263" r:id="rId27"/>
    <p:sldId id="274" r:id="rId28"/>
    <p:sldId id="298" r:id="rId29"/>
    <p:sldId id="296" r:id="rId30"/>
    <p:sldId id="288" r:id="rId31"/>
    <p:sldId id="275" r:id="rId32"/>
    <p:sldId id="276" r:id="rId33"/>
    <p:sldId id="277" r:id="rId34"/>
    <p:sldId id="284" r:id="rId35"/>
    <p:sldId id="283" r:id="rId36"/>
    <p:sldId id="278" r:id="rId37"/>
    <p:sldId id="290" r:id="rId38"/>
    <p:sldId id="299" r:id="rId39"/>
    <p:sldId id="314" r:id="rId40"/>
    <p:sldId id="313" r:id="rId41"/>
    <p:sldId id="301" r:id="rId42"/>
    <p:sldId id="279" r:id="rId43"/>
    <p:sldId id="289" r:id="rId44"/>
    <p:sldId id="291" r:id="rId45"/>
    <p:sldId id="300" r:id="rId46"/>
    <p:sldId id="302" r:id="rId47"/>
    <p:sldId id="307" r:id="rId48"/>
    <p:sldId id="308" r:id="rId49"/>
    <p:sldId id="309" r:id="rId50"/>
    <p:sldId id="310" r:id="rId51"/>
    <p:sldId id="280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FC4FD-AEA9-4A8C-A3F4-8ECAF0BF7FCF}" v="19" dt="2022-10-30T13:12:06.467"/>
    <p1510:client id="{10BCC84D-B9CB-4618-B7C5-18BDA3CF98EF}" v="261" dt="2022-10-19T06:10:00.745"/>
    <p1510:client id="{6C51A8AC-5902-4831-816E-96ED26E5F4A8}" v="15" dt="2022-10-21T07:04:19.325"/>
    <p1510:client id="{9BA72BA2-91C5-4B3E-8A7F-EA46D54E8040}" v="51" dt="2022-11-03T08:15:35.547"/>
    <p1510:client id="{AF4C536C-3E85-4A6D-8ACF-DCBB5F5F3570}" v="271" dt="2022-11-03T13:03:00.788"/>
    <p1510:client id="{CA3101FF-C623-4201-9E71-C8E85281200E}" v="62" dt="2022-11-03T13:59:51.816"/>
    <p1510:client id="{D66D9074-6743-4584-9D26-31325FD35416}" v="2555" dt="2022-11-02T13:59:48.760"/>
    <p1510:client id="{D6B45FAA-F264-4E81-AF56-89541D333430}" v="1141" dt="2022-10-29T19:44:48.096"/>
    <p1510:client id="{DAEF37BE-4A7F-4698-A22B-6C4245135B1F}" v="929" dt="2022-10-31T14:41:53.731"/>
    <p1510:client id="{E2F10B00-F210-439E-8620-C7E7EAF328BA}" v="2967" dt="2022-10-26T18:49:54.011"/>
    <p1510:client id="{E3A031F9-604E-4C5F-BD68-45411AD70DF6}" v="66" dt="2022-11-04T09:50:28.956"/>
    <p1510:client id="{F1009021-06FA-4A2B-8985-20CB69620FB4}" v="3931" dt="2022-10-20T11:39:06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nicola.colonna@psi.ch    iurii.timrov@epfl.ch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nicola.colonna@psi.ch    iurii.timrov@epfl.ch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cloud.org/discover/sssp/table/efficienc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um-espresso.org/pseudopotentials/" TargetMode="External"/><Relationship Id="rId2" Type="http://schemas.openxmlformats.org/officeDocument/2006/relationships/hyperlink" Target="https://www.materialscloud.org/discover/sssp/table/efficienc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seudo-dojo.org/" TargetMode="External"/><Relationship Id="rId4" Type="http://schemas.openxmlformats.org/officeDocument/2006/relationships/hyperlink" Target="http://www.quantum-simulation.org/potentials/sg15_oncv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erialscloud-org/hubbard-koopmans-202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A2A1F4-A912-3D74-0252-35BC9BC05437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0135A39-C7C2-A165-188D-C7038E88DFA2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561FEF6-47DB-7203-DF90-4E4087F8237B}"/>
              </a:ext>
            </a:extLst>
          </p:cNvPr>
          <p:cNvSpPr>
            <a:spLocks noGrp="1"/>
          </p:cNvSpPr>
          <p:nvPr/>
        </p:nvSpPr>
        <p:spPr>
          <a:xfrm>
            <a:off x="27568" y="2229399"/>
            <a:ext cx="12117562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DFT in practice: from simple to advanced functionals</a:t>
            </a:r>
          </a:p>
          <a:p>
            <a:pPr algn="ctr"/>
            <a:endParaRPr lang="en-US" sz="4000" b="0" spc="-150">
              <a:latin typeface="Century Gothic"/>
            </a:endParaRPr>
          </a:p>
          <a:p>
            <a:pPr algn="ctr"/>
            <a:r>
              <a:rPr lang="en-US" sz="3200" b="0" spc="-150">
                <a:latin typeface="Century Gothic"/>
              </a:rPr>
              <a:t>Iurii </a:t>
            </a:r>
            <a:r>
              <a:rPr lang="en-US" sz="3200" b="0" spc="-150" err="1">
                <a:latin typeface="Century Gothic"/>
              </a:rPr>
              <a:t>Timrov</a:t>
            </a:r>
            <a:r>
              <a:rPr lang="en-US" sz="3200" b="0" spc="-150">
                <a:latin typeface="Century Gothic"/>
                <a:ea typeface="+mj-lt"/>
                <a:cs typeface="+mj-lt"/>
              </a:rPr>
              <a:t>  &amp; Nicola Colonna</a:t>
            </a:r>
          </a:p>
          <a:p>
            <a:pPr algn="ctr"/>
            <a:endParaRPr lang="en-US" sz="3200" b="0" spc="-150">
              <a:latin typeface="Century Gothic"/>
              <a:cs typeface="Calibri Light" panose="020F0302020204030204"/>
            </a:endParaRPr>
          </a:p>
          <a:p>
            <a:pPr algn="ctr">
              <a:spcBef>
                <a:spcPts val="500"/>
              </a:spcBef>
            </a:pPr>
            <a:r>
              <a:rPr lang="en-US" sz="2400" b="0" spc="-150">
                <a:latin typeface="Century Gothic"/>
              </a:rPr>
              <a:t>THEOS and NCCR-Marvel</a:t>
            </a:r>
          </a:p>
          <a:p>
            <a:pPr algn="ctr">
              <a:spcBef>
                <a:spcPts val="500"/>
              </a:spcBef>
            </a:pPr>
            <a:r>
              <a:rPr lang="en-US" sz="2400" b="0" spc="-150">
                <a:latin typeface="Century Gothic"/>
                <a:ea typeface="+mj-lt"/>
                <a:cs typeface="+mj-lt"/>
              </a:rPr>
              <a:t>Paul Scherrer Institute and NCCR-Marvel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5" name="Immagine 12">
            <a:extLst>
              <a:ext uri="{FF2B5EF4-FFF2-40B4-BE49-F238E27FC236}">
                <a16:creationId xmlns:a16="http://schemas.microsoft.com/office/drawing/2014/main" id="{CB2A0C7B-4574-D0FC-D1F1-245BD46F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1924334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with </a:t>
            </a:r>
            <a:r>
              <a:rPr lang="it-IT" err="1">
                <a:latin typeface="Century Gothic"/>
                <a:cs typeface="Calibri" panose="020F0502020204030204"/>
              </a:rPr>
              <a:t>norm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smaller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than</a:t>
            </a:r>
            <a:r>
              <a:rPr lang="it-IT">
                <a:latin typeface="Century Gothic"/>
                <a:cs typeface="Calibri" panose="020F0502020204030204"/>
              </a:rPr>
              <a:t> |</a:t>
            </a:r>
            <a:r>
              <a:rPr lang="it-IT" b="1" err="1">
                <a:latin typeface="Century Gothic"/>
                <a:cs typeface="Calibri" panose="020F0502020204030204"/>
              </a:rPr>
              <a:t>G|</a:t>
            </a:r>
            <a:r>
              <a:rPr lang="it-IT" baseline="-25000" err="1">
                <a:latin typeface="Century Gothic"/>
                <a:cs typeface="Calibri" panose="020F0502020204030204"/>
              </a:rPr>
              <a:t>max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|</a:t>
            </a:r>
            <a:r>
              <a:rPr lang="it-IT" b="1" err="1">
                <a:latin typeface="Century Gothic"/>
                <a:ea typeface="+mn-lt"/>
                <a:cs typeface="+mn-lt"/>
              </a:rPr>
              <a:t>G|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max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 err="1">
                <a:latin typeface="Century Gothic"/>
                <a:ea typeface="+mn-lt"/>
                <a:cs typeface="+mn-lt"/>
              </a:rPr>
              <a:t>defined</a:t>
            </a:r>
            <a:r>
              <a:rPr lang="it-IT">
                <a:latin typeface="Century Gothic"/>
                <a:ea typeface="+mn-lt"/>
                <a:cs typeface="+mn-lt"/>
              </a:rPr>
              <a:t> by setting a cutoff on the </a:t>
            </a:r>
            <a:r>
              <a:rPr lang="it-IT" err="1">
                <a:latin typeface="Century Gothic"/>
                <a:ea typeface="+mn-lt"/>
                <a:cs typeface="+mn-lt"/>
              </a:rPr>
              <a:t>kinetic</a:t>
            </a:r>
            <a:r>
              <a:rPr lang="it-IT">
                <a:latin typeface="Century Gothic"/>
                <a:ea typeface="+mn-lt"/>
                <a:cs typeface="+mn-lt"/>
              </a:rPr>
              <a:t> energy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r>
              <a:rPr lang="it-IT" baseline="-25000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entury Gothic"/>
                <a:ea typeface="+mn-lt"/>
                <a:cs typeface="+mn-lt"/>
              </a:rPr>
              <a:t>= 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 baseline="-25000">
                <a:latin typeface="Century Gothic"/>
                <a:ea typeface="+mn-lt"/>
                <a:cs typeface="+mn-lt"/>
              </a:rPr>
              <a:t>max</a:t>
            </a: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err="1">
                <a:latin typeface="Courier New"/>
                <a:cs typeface="Courier New"/>
              </a:rPr>
              <a:t>ecutwfc</a:t>
            </a:r>
            <a:r>
              <a:rPr lang="it-IT">
                <a:latin typeface="Courier New"/>
                <a:cs typeface="Courier New"/>
              </a:rPr>
              <a:t>: </a:t>
            </a:r>
            <a:r>
              <a:rPr lang="it-IT">
                <a:latin typeface="Century Gothic"/>
                <a:cs typeface="Courier New"/>
              </a:rPr>
              <a:t>QE Input </a:t>
            </a:r>
            <a:r>
              <a:rPr lang="it-IT" err="1">
                <a:latin typeface="Century Gothic"/>
                <a:cs typeface="Courier New"/>
              </a:rPr>
              <a:t>parameter</a:t>
            </a:r>
            <a:r>
              <a:rPr lang="it-IT">
                <a:latin typeface="Century Gothic"/>
                <a:cs typeface="Courier New"/>
              </a:rPr>
              <a:t> for </a:t>
            </a:r>
            <a:r>
              <a:rPr lang="it-IT" err="1">
                <a:latin typeface="Century Gothic"/>
                <a:cs typeface="Courier New"/>
              </a:rPr>
              <a:t>E</a:t>
            </a:r>
            <a:r>
              <a:rPr lang="it-IT" baseline="-25000" err="1">
                <a:latin typeface="Century Gothic"/>
                <a:cs typeface="Courier New"/>
              </a:rPr>
              <a:t>cut</a:t>
            </a:r>
            <a:endParaRPr lang="it-IT" baseline="-25000" err="1">
              <a:latin typeface="Century Gothic"/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  <p:pic>
        <p:nvPicPr>
          <p:cNvPr id="2" name="Immagine 9">
            <a:extLst>
              <a:ext uri="{FF2B5EF4-FFF2-40B4-BE49-F238E27FC236}">
                <a16:creationId xmlns:a16="http://schemas.microsoft.com/office/drawing/2014/main" id="{1B64156D-0A45-EFD3-F725-CD4515F0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3" y="2349783"/>
            <a:ext cx="3800902" cy="35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In a </a:t>
            </a:r>
            <a:r>
              <a:rPr lang="it-IT" sz="2000" b="1" err="1">
                <a:latin typeface="Century Gothic"/>
                <a:cs typeface="Calibri" panose="020F0502020204030204"/>
              </a:rPr>
              <a:t>periodic</a:t>
            </a:r>
            <a:r>
              <a:rPr lang="it-IT" sz="2000" b="1">
                <a:latin typeface="Century Gothic"/>
                <a:cs typeface="Calibri" panose="020F0502020204030204"/>
              </a:rPr>
              <a:t> system</a:t>
            </a:r>
            <a:r>
              <a:rPr lang="it-IT" sz="2000">
                <a:latin typeface="Century Gothic"/>
                <a:cs typeface="Calibri" panose="020F0502020204030204"/>
              </a:rPr>
              <a:t> KS </a:t>
            </a:r>
            <a:r>
              <a:rPr lang="it-IT" sz="2000" err="1">
                <a:latin typeface="Century Gothic"/>
                <a:cs typeface="Calibri" panose="020F0502020204030204"/>
              </a:rPr>
              <a:t>states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b="1">
                <a:latin typeface="Century Gothic"/>
                <a:cs typeface="Calibri" panose="020F0502020204030204"/>
              </a:rPr>
              <a:t>Bloch </a:t>
            </a:r>
            <a:r>
              <a:rPr lang="it-IT" sz="2000" b="1" err="1">
                <a:latin typeface="Century Gothic"/>
                <a:cs typeface="Calibri" panose="020F0502020204030204"/>
              </a:rPr>
              <a:t>functions</a:t>
            </a:r>
            <a:endParaRPr lang="it-IT" b="1" err="1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2436125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</a:t>
            </a:r>
            <a:r>
              <a:rPr lang="it-IT" err="1">
                <a:latin typeface="Century Gothic"/>
                <a:cs typeface="Calibri" panose="020F0502020204030204"/>
              </a:rPr>
              <a:t>primitve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cell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k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belong</a:t>
            </a:r>
            <a:r>
              <a:rPr lang="it-IT">
                <a:latin typeface="Century Gothic"/>
                <a:cs typeface="Calibri" panose="020F0502020204030204"/>
              </a:rPr>
              <a:t> to the </a:t>
            </a:r>
            <a:r>
              <a:rPr lang="it-IT" err="1">
                <a:latin typeface="Century Gothic"/>
                <a:cs typeface="Calibri" panose="020F0502020204030204"/>
              </a:rPr>
              <a:t>Brillouin</a:t>
            </a:r>
            <a:r>
              <a:rPr lang="it-IT">
                <a:latin typeface="Century Gothic"/>
                <a:cs typeface="Calibri" panose="020F0502020204030204"/>
              </a:rPr>
              <a:t> zone (      ) 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such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that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ourier New"/>
                <a:ea typeface="+mn-lt"/>
                <a:cs typeface="+mn-lt"/>
              </a:rPr>
              <a:t>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k</a:t>
            </a:r>
            <a:r>
              <a:rPr lang="it-IT">
                <a:latin typeface="Century Gothic"/>
                <a:ea typeface="+mn-lt"/>
                <a:cs typeface="+mn-lt"/>
              </a:rPr>
              <a:t>+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 </a:t>
            </a:r>
            <a:r>
              <a:rPr lang="it-IT">
                <a:latin typeface="Century Gothic"/>
                <a:ea typeface="+mn-lt"/>
                <a:cs typeface="+mn-lt"/>
              </a:rPr>
              <a:t>&lt;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endParaRPr lang="it-IT" baseline="-250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Many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properties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requires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integration</a:t>
            </a:r>
            <a:r>
              <a:rPr lang="it-IT">
                <a:latin typeface="Century Gothic"/>
                <a:cs typeface="Calibri" panose="020F0502020204030204"/>
              </a:rPr>
              <a:t> over the </a:t>
            </a:r>
            <a:r>
              <a:rPr lang="it-IT" b="1">
                <a:latin typeface="Century Gothic"/>
                <a:cs typeface="Calibri" panose="020F0502020204030204"/>
              </a:rPr>
              <a:t>k</a:t>
            </a:r>
            <a:r>
              <a:rPr lang="it-IT">
                <a:latin typeface="Century Gothic"/>
                <a:cs typeface="Calibri" panose="020F0502020204030204"/>
              </a:rPr>
              <a:t>-points -&gt; BZ sampling (</a:t>
            </a:r>
            <a:r>
              <a:rPr lang="it-IT">
                <a:latin typeface="Courier New"/>
                <a:cs typeface="Calibri" panose="020F0502020204030204"/>
              </a:rPr>
              <a:t>K_POINTS</a:t>
            </a:r>
            <a:r>
              <a:rPr lang="it-IT">
                <a:latin typeface="Century Gothic"/>
                <a:cs typeface="Calibri" panose="020F0502020204030204"/>
              </a:rPr>
              <a:t> card)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  <p:pic>
        <p:nvPicPr>
          <p:cNvPr id="2" name="Immagine 9">
            <a:extLst>
              <a:ext uri="{FF2B5EF4-FFF2-40B4-BE49-F238E27FC236}">
                <a16:creationId xmlns:a16="http://schemas.microsoft.com/office/drawing/2014/main" id="{1B64156D-0A45-EFD3-F725-CD4515F0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3" y="2349783"/>
            <a:ext cx="3800902" cy="3580077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366714B9-B96A-A524-3D49-8D5FD09E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6" y="1629216"/>
            <a:ext cx="7406184" cy="66529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52B3703-CF08-1D1E-5A1C-C5871F7F2DE7}"/>
              </a:ext>
            </a:extLst>
          </p:cNvPr>
          <p:cNvSpPr/>
          <p:nvPr/>
        </p:nvSpPr>
        <p:spPr>
          <a:xfrm>
            <a:off x="2563636" y="4315878"/>
            <a:ext cx="298813" cy="29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6DAAB24-715B-A69D-BB6C-A3B8D0EFE75B}"/>
              </a:ext>
            </a:extLst>
          </p:cNvPr>
          <p:cNvSpPr/>
          <p:nvPr/>
        </p:nvSpPr>
        <p:spPr>
          <a:xfrm>
            <a:off x="9845072" y="3616935"/>
            <a:ext cx="298813" cy="29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49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4B303F-6354-419C-57BA-83C3FAA68125}"/>
              </a:ext>
            </a:extLst>
          </p:cNvPr>
          <p:cNvSpPr txBox="1"/>
          <p:nvPr/>
        </p:nvSpPr>
        <p:spPr>
          <a:xfrm>
            <a:off x="443864" y="937941"/>
            <a:ext cx="1112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The use of pseudo-</a:t>
            </a:r>
            <a:r>
              <a:rPr lang="it-IT" sz="2000" err="1">
                <a:latin typeface="Century Gothic"/>
                <a:cs typeface="Calibri" panose="020F0502020204030204"/>
              </a:rPr>
              <a:t>potentials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allows</a:t>
            </a:r>
            <a:r>
              <a:rPr lang="it-IT" sz="2000">
                <a:latin typeface="Century Gothic"/>
                <a:cs typeface="Calibri" panose="020F0502020204030204"/>
              </a:rPr>
              <a:t> to </a:t>
            </a:r>
            <a:r>
              <a:rPr lang="it-IT" sz="2000" err="1">
                <a:latin typeface="Century Gothic"/>
                <a:cs typeface="Calibri" panose="020F0502020204030204"/>
              </a:rPr>
              <a:t>ignore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chemically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inert</a:t>
            </a:r>
            <a:r>
              <a:rPr lang="it-IT" sz="2000">
                <a:latin typeface="Century Gothic"/>
                <a:cs typeface="Calibri" panose="020F0502020204030204"/>
              </a:rPr>
              <a:t> core </a:t>
            </a:r>
            <a:r>
              <a:rPr lang="it-IT" sz="2000" err="1">
                <a:latin typeface="Century Gothic"/>
                <a:cs typeface="Calibri" panose="020F0502020204030204"/>
              </a:rPr>
              <a:t>electrons</a:t>
            </a:r>
            <a:r>
              <a:rPr lang="it-IT" sz="2000">
                <a:latin typeface="Century Gothic"/>
                <a:cs typeface="Calibri" panose="020F0502020204030204"/>
              </a:rPr>
              <a:t> and make PW </a:t>
            </a:r>
            <a:r>
              <a:rPr lang="it-IT" sz="2000" err="1">
                <a:latin typeface="Century Gothic"/>
                <a:cs typeface="Calibri" panose="020F0502020204030204"/>
              </a:rPr>
              <a:t>calculation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feasible</a:t>
            </a:r>
            <a:endParaRPr lang="it-IT" err="1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FADE726C-7BFF-F9A7-607F-6AFF76D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4" y="1906055"/>
            <a:ext cx="5302155" cy="397661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0A34CE-EAB9-769F-53DD-E3B581C3F520}"/>
              </a:ext>
            </a:extLst>
          </p:cNvPr>
          <p:cNvSpPr txBox="1"/>
          <p:nvPr/>
        </p:nvSpPr>
        <p:spPr>
          <a:xfrm>
            <a:off x="6095999" y="2436125"/>
            <a:ext cx="55604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cs typeface="Calibri" panose="020F0502020204030204"/>
              </a:rPr>
              <a:t>Strong </a:t>
            </a:r>
            <a:r>
              <a:rPr lang="it-IT" err="1">
                <a:latin typeface="Century Gothic"/>
                <a:cs typeface="Calibri" panose="020F0502020204030204"/>
              </a:rPr>
              <a:t>oscillations</a:t>
            </a:r>
            <a:r>
              <a:rPr lang="it-IT">
                <a:latin typeface="Century Gothic"/>
                <a:cs typeface="Calibri" panose="020F0502020204030204"/>
              </a:rPr>
              <a:t> close to the nuclei: large </a:t>
            </a:r>
            <a:r>
              <a:rPr lang="it-IT" err="1">
                <a:latin typeface="Century Gothic"/>
                <a:cs typeface="Calibri" panose="020F0502020204030204"/>
              </a:rPr>
              <a:t>number</a:t>
            </a:r>
            <a:r>
              <a:rPr lang="it-IT">
                <a:latin typeface="Century Gothic"/>
                <a:cs typeface="Calibri" panose="020F0502020204030204"/>
              </a:rPr>
              <a:t> of PW </a:t>
            </a:r>
            <a:r>
              <a:rPr lang="it-IT" err="1">
                <a:latin typeface="Century Gothic"/>
                <a:cs typeface="Calibri" panose="020F0502020204030204"/>
              </a:rPr>
              <a:t>needed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64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4B303F-6354-419C-57BA-83C3FAA68125}"/>
              </a:ext>
            </a:extLst>
          </p:cNvPr>
          <p:cNvSpPr txBox="1"/>
          <p:nvPr/>
        </p:nvSpPr>
        <p:spPr>
          <a:xfrm>
            <a:off x="443864" y="937941"/>
            <a:ext cx="11125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The use of pseudo-</a:t>
            </a:r>
            <a:r>
              <a:rPr lang="it-IT" sz="2000" err="1">
                <a:latin typeface="Century Gothic"/>
                <a:cs typeface="Calibri" panose="020F0502020204030204"/>
              </a:rPr>
              <a:t>potentials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allows</a:t>
            </a:r>
            <a:r>
              <a:rPr lang="it-IT" sz="2000">
                <a:latin typeface="Century Gothic"/>
                <a:cs typeface="Calibri" panose="020F0502020204030204"/>
              </a:rPr>
              <a:t> to </a:t>
            </a:r>
            <a:r>
              <a:rPr lang="it-IT" sz="2000" err="1">
                <a:latin typeface="Century Gothic"/>
                <a:cs typeface="Calibri" panose="020F0502020204030204"/>
              </a:rPr>
              <a:t>ignore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chemically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inert</a:t>
            </a:r>
            <a:r>
              <a:rPr lang="it-IT" sz="2000">
                <a:latin typeface="Century Gothic"/>
                <a:cs typeface="Calibri" panose="020F0502020204030204"/>
              </a:rPr>
              <a:t> core </a:t>
            </a:r>
            <a:r>
              <a:rPr lang="it-IT" sz="2000" err="1">
                <a:latin typeface="Century Gothic"/>
                <a:cs typeface="Calibri" panose="020F0502020204030204"/>
              </a:rPr>
              <a:t>electrons</a:t>
            </a:r>
            <a:r>
              <a:rPr lang="it-IT" sz="2000">
                <a:latin typeface="Century Gothic"/>
                <a:cs typeface="Calibri" panose="020F0502020204030204"/>
              </a:rPr>
              <a:t> and make PW </a:t>
            </a:r>
            <a:r>
              <a:rPr lang="it-IT" sz="2000" err="1">
                <a:latin typeface="Century Gothic"/>
                <a:cs typeface="Calibri" panose="020F0502020204030204"/>
              </a:rPr>
              <a:t>calculation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feasible</a:t>
            </a:r>
            <a:endParaRPr lang="it-IT" err="1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FADE726C-7BFF-F9A7-607F-6AFF76D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2" y="1899882"/>
            <a:ext cx="5321109" cy="399083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2BD647-18E8-7A5B-7080-1EA261EEE538}"/>
              </a:ext>
            </a:extLst>
          </p:cNvPr>
          <p:cNvSpPr txBox="1"/>
          <p:nvPr/>
        </p:nvSpPr>
        <p:spPr>
          <a:xfrm>
            <a:off x="6095999" y="2436125"/>
            <a:ext cx="556046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Strong </a:t>
            </a:r>
            <a:r>
              <a:rPr lang="it-IT" err="1">
                <a:latin typeface="Century Gothic"/>
                <a:ea typeface="+mn-lt"/>
                <a:cs typeface="+mn-lt"/>
              </a:rPr>
              <a:t>oscillations</a:t>
            </a:r>
            <a:r>
              <a:rPr lang="it-IT">
                <a:latin typeface="Century Gothic"/>
                <a:ea typeface="+mn-lt"/>
                <a:cs typeface="+mn-lt"/>
              </a:rPr>
              <a:t> close to the nuclei: large </a:t>
            </a:r>
            <a:r>
              <a:rPr lang="it-IT" err="1">
                <a:latin typeface="Century Gothic"/>
                <a:ea typeface="+mn-lt"/>
                <a:cs typeface="+mn-lt"/>
              </a:rPr>
              <a:t>number</a:t>
            </a:r>
            <a:r>
              <a:rPr lang="it-IT">
                <a:latin typeface="Century Gothic"/>
                <a:ea typeface="+mn-lt"/>
                <a:cs typeface="+mn-lt"/>
              </a:rPr>
              <a:t> of PW </a:t>
            </a:r>
            <a:r>
              <a:rPr lang="it-IT" err="1">
                <a:latin typeface="Century Gothic"/>
                <a:ea typeface="+mn-lt"/>
                <a:cs typeface="+mn-lt"/>
              </a:rPr>
              <a:t>needed</a:t>
            </a:r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Replace</a:t>
            </a:r>
            <a:r>
              <a:rPr lang="it-IT">
                <a:latin typeface="Century Gothic"/>
                <a:cs typeface="Calibri" panose="020F0502020204030204"/>
              </a:rPr>
              <a:t> the </a:t>
            </a:r>
            <a:r>
              <a:rPr lang="it-IT" err="1">
                <a:latin typeface="Century Gothic"/>
                <a:cs typeface="Calibri" panose="020F0502020204030204"/>
              </a:rPr>
              <a:t>coulombic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potetial</a:t>
            </a:r>
            <a:r>
              <a:rPr lang="it-IT">
                <a:latin typeface="Century Gothic"/>
                <a:cs typeface="Calibri" panose="020F0502020204030204"/>
              </a:rPr>
              <a:t> with a pseudo-</a:t>
            </a:r>
            <a:r>
              <a:rPr lang="it-IT" err="1">
                <a:latin typeface="Century Gothic"/>
                <a:cs typeface="Calibri" panose="020F0502020204030204"/>
              </a:rPr>
              <a:t>potential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that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produces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smooth</a:t>
            </a:r>
            <a:r>
              <a:rPr lang="it-IT">
                <a:latin typeface="Century Gothic"/>
                <a:cs typeface="Calibri" panose="020F0502020204030204"/>
              </a:rPr>
              <a:t> pseudo-</a:t>
            </a:r>
            <a:r>
              <a:rPr lang="it-IT" err="1">
                <a:latin typeface="Century Gothic"/>
                <a:cs typeface="Calibri" panose="020F0502020204030204"/>
              </a:rPr>
              <a:t>wavefunctions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/>
              </a:rPr>
              <a:t>Different</a:t>
            </a:r>
            <a:r>
              <a:rPr lang="it-IT">
                <a:latin typeface="Century Gothic"/>
                <a:cs typeface="Calibri"/>
              </a:rPr>
              <a:t> </a:t>
            </a:r>
            <a:r>
              <a:rPr lang="it-IT" err="1">
                <a:latin typeface="Century Gothic"/>
                <a:cs typeface="Calibri"/>
              </a:rPr>
              <a:t>recepies</a:t>
            </a:r>
            <a:r>
              <a:rPr lang="it-IT">
                <a:latin typeface="Century Gothic"/>
                <a:cs typeface="Calibri"/>
              </a:rPr>
              <a:t>: Norm-</a:t>
            </a:r>
            <a:r>
              <a:rPr lang="it-IT" err="1">
                <a:latin typeface="Century Gothic"/>
                <a:cs typeface="Calibri"/>
              </a:rPr>
              <a:t>conserving</a:t>
            </a:r>
            <a:r>
              <a:rPr lang="it-IT">
                <a:latin typeface="Century Gothic"/>
                <a:cs typeface="Calibri"/>
              </a:rPr>
              <a:t>, Ultra-soft, </a:t>
            </a:r>
            <a:r>
              <a:rPr lang="it-IT" err="1">
                <a:latin typeface="Century Gothic"/>
                <a:cs typeface="Calibri"/>
              </a:rPr>
              <a:t>Projector-augmented-wave</a:t>
            </a:r>
            <a:r>
              <a:rPr lang="it-IT">
                <a:latin typeface="Century Gothic"/>
                <a:cs typeface="Calibri"/>
              </a:rPr>
              <a:t> (PAW)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7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Where to find PPs</a:t>
            </a:r>
            <a:endParaRPr lang="it-IT"/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F0DF823F-EC93-E979-DD71-BF4E8028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97" y="1566861"/>
            <a:ext cx="9361116" cy="467417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6BC9D1-3D97-83E2-0F8C-64D235AD5A3F}"/>
              </a:ext>
            </a:extLst>
          </p:cNvPr>
          <p:cNvSpPr txBox="1"/>
          <p:nvPr/>
        </p:nvSpPr>
        <p:spPr>
          <a:xfrm>
            <a:off x="463462" y="922751"/>
            <a:ext cx="1085941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ea typeface="+mn-lt"/>
                <a:cs typeface="+mn-lt"/>
              </a:rPr>
              <a:t>Standard</a:t>
            </a:r>
            <a:r>
              <a:rPr lang="it-IT">
                <a:latin typeface="Century Gothic"/>
              </a:rPr>
              <a:t> </a:t>
            </a:r>
            <a:r>
              <a:rPr lang="it-IT" err="1">
                <a:latin typeface="Century Gothic"/>
              </a:rPr>
              <a:t>solid</a:t>
            </a:r>
            <a:r>
              <a:rPr lang="it-IT">
                <a:latin typeface="Century Gothic"/>
              </a:rPr>
              <a:t>-state </a:t>
            </a:r>
            <a:r>
              <a:rPr lang="it-IT" err="1">
                <a:latin typeface="Century Gothic"/>
              </a:rPr>
              <a:t>pseudopotentials</a:t>
            </a:r>
            <a:r>
              <a:rPr lang="it-IT">
                <a:latin typeface="Century Gothic"/>
              </a:rPr>
              <a:t> (SSSP):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3"/>
              </a:rPr>
              <a:t>https://www.materialscloud.org/discover/sssp/table/efficiency</a:t>
            </a:r>
            <a:endParaRPr lang="it-IT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975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Where to find PPs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6BC9D1-3D97-83E2-0F8C-64D235AD5A3F}"/>
              </a:ext>
            </a:extLst>
          </p:cNvPr>
          <p:cNvSpPr txBox="1"/>
          <p:nvPr/>
        </p:nvSpPr>
        <p:spPr>
          <a:xfrm>
            <a:off x="463462" y="922751"/>
            <a:ext cx="10859412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ea typeface="+mn-lt"/>
                <a:cs typeface="+mn-lt"/>
              </a:rPr>
              <a:t>Standard</a:t>
            </a:r>
            <a:r>
              <a:rPr lang="it-IT">
                <a:latin typeface="Century Gothic"/>
              </a:rPr>
              <a:t> </a:t>
            </a:r>
            <a:r>
              <a:rPr lang="it-IT" err="1">
                <a:latin typeface="Century Gothic"/>
              </a:rPr>
              <a:t>solid</a:t>
            </a:r>
            <a:r>
              <a:rPr lang="it-IT">
                <a:latin typeface="Century Gothic"/>
              </a:rPr>
              <a:t>-state </a:t>
            </a:r>
            <a:r>
              <a:rPr lang="it-IT" err="1">
                <a:latin typeface="Century Gothic"/>
              </a:rPr>
              <a:t>pseudopotentials</a:t>
            </a:r>
            <a:r>
              <a:rPr lang="it-IT">
                <a:latin typeface="Century Gothic"/>
              </a:rPr>
              <a:t> (SSSP):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2"/>
              </a:rPr>
              <a:t>https://www.materialscloud.org/discover/sssp/table/efficiency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>
                <a:latin typeface="Century Gothic"/>
                <a:cs typeface="Calibri"/>
              </a:rPr>
              <a:t>Quantum Espresso Website:</a:t>
            </a:r>
          </a:p>
          <a:p>
            <a:r>
              <a:rPr lang="it-IT" sz="2000">
                <a:latin typeface="Century Gothic"/>
                <a:ea typeface="+mn-lt"/>
                <a:cs typeface="+mn-lt"/>
                <a:hlinkClick r:id="rId3"/>
              </a:rPr>
              <a:t>https://www.quantum-espresso.org/pseudopotentials/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 err="1">
                <a:latin typeface="Century Gothic"/>
                <a:ea typeface="+mn-lt"/>
                <a:cs typeface="+mn-lt"/>
              </a:rPr>
              <a:t>Optimized</a:t>
            </a:r>
            <a:r>
              <a:rPr lang="it-IT" sz="2000">
                <a:latin typeface="Century Gothic"/>
                <a:ea typeface="+mn-lt"/>
                <a:cs typeface="+mn-lt"/>
              </a:rPr>
              <a:t> Norm-</a:t>
            </a:r>
            <a:r>
              <a:rPr lang="it-IT" sz="2000" err="1">
                <a:latin typeface="Century Gothic"/>
                <a:ea typeface="+mn-lt"/>
                <a:cs typeface="+mn-lt"/>
              </a:rPr>
              <a:t>Conserving</a:t>
            </a:r>
            <a:r>
              <a:rPr lang="it-IT" sz="2000">
                <a:latin typeface="Century Gothic"/>
                <a:ea typeface="+mn-lt"/>
                <a:cs typeface="+mn-lt"/>
              </a:rPr>
              <a:t> Vanderbilt (ONCV): SG15</a:t>
            </a:r>
          </a:p>
          <a:p>
            <a:r>
              <a:rPr lang="it-IT" sz="2000">
                <a:latin typeface="Century Gothic"/>
                <a:ea typeface="+mn-lt"/>
                <a:cs typeface="+mn-lt"/>
                <a:hlinkClick r:id="rId4"/>
              </a:rPr>
              <a:t>http://www.quantum-simulation.org/potentials/sg15_oncv/</a:t>
            </a:r>
            <a:endParaRPr lang="it-IT">
              <a:latin typeface="Century Gothic"/>
              <a:ea typeface="+mn-lt"/>
              <a:cs typeface="+mn-lt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endParaRPr lang="it-IT" sz="2000">
              <a:latin typeface="Century Gothic"/>
              <a:cs typeface="Calibri"/>
            </a:endParaRPr>
          </a:p>
          <a:p>
            <a:r>
              <a:rPr lang="it-IT" sz="2000" err="1">
                <a:latin typeface="Century Gothic"/>
                <a:ea typeface="+mn-lt"/>
                <a:cs typeface="+mn-lt"/>
              </a:rPr>
              <a:t>Optimized</a:t>
            </a:r>
            <a:r>
              <a:rPr lang="it-IT" sz="2000">
                <a:latin typeface="Century Gothic"/>
                <a:ea typeface="+mn-lt"/>
                <a:cs typeface="+mn-lt"/>
              </a:rPr>
              <a:t> Norm-</a:t>
            </a:r>
            <a:r>
              <a:rPr lang="it-IT" sz="2000" err="1">
                <a:latin typeface="Century Gothic"/>
                <a:ea typeface="+mn-lt"/>
                <a:cs typeface="+mn-lt"/>
              </a:rPr>
              <a:t>Conserving</a:t>
            </a:r>
            <a:r>
              <a:rPr lang="it-IT" sz="2000">
                <a:latin typeface="Century Gothic"/>
                <a:ea typeface="+mn-lt"/>
                <a:cs typeface="+mn-lt"/>
              </a:rPr>
              <a:t> Vanderbilt (ONCV): pseudo-dojo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r>
              <a:rPr lang="it-IT" sz="2000">
                <a:latin typeface="Century Gothic"/>
                <a:ea typeface="+mn-lt"/>
                <a:cs typeface="+mn-lt"/>
                <a:hlinkClick r:id="rId5"/>
              </a:rPr>
              <a:t>http://www.pseudo-dojo.org/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46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ad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ea typeface="+mn-lt"/>
                <a:cs typeface="+mn-lt"/>
              </a:rPr>
              <a:t>, KC in practice</a:t>
            </a:r>
            <a:endParaRPr lang="it-IT" sz="2000" err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latin typeface="Century Gothic"/>
                <a:cs typeface="Calibri" panose="020F0502020204030204"/>
              </a:rPr>
              <a:t>. Standard DFT: PBE band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88106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471055-323F-8C81-2CC7-E5E909900765}"/>
              </a:ext>
            </a:extLst>
          </p:cNvPr>
          <p:cNvGrpSpPr/>
          <p:nvPr/>
        </p:nvGrpSpPr>
        <p:grpSpPr>
          <a:xfrm>
            <a:off x="4369495" y="863686"/>
            <a:ext cx="7388267" cy="5631668"/>
            <a:chOff x="4087660" y="790618"/>
            <a:chExt cx="7388267" cy="5631668"/>
          </a:xfrm>
        </p:grpSpPr>
        <p:pic>
          <p:nvPicPr>
            <p:cNvPr id="70" name="Immagine 71">
              <a:extLst>
                <a:ext uri="{FF2B5EF4-FFF2-40B4-BE49-F238E27FC236}">
                  <a16:creationId xmlns:a16="http://schemas.microsoft.com/office/drawing/2014/main" id="{19149916-7D43-F5B4-31C7-7672E84E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660" y="790618"/>
              <a:ext cx="7388267" cy="563166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2D128ACE-F277-2AEC-F078-DBB881F03A6C}"/>
                </a:ext>
              </a:extLst>
            </p:cNvPr>
            <p:cNvGrpSpPr/>
            <p:nvPr/>
          </p:nvGrpSpPr>
          <p:grpSpPr>
            <a:xfrm>
              <a:off x="6429978" y="1713549"/>
              <a:ext cx="1523017" cy="833182"/>
              <a:chOff x="6210772" y="2621686"/>
              <a:chExt cx="1523017" cy="833182"/>
            </a:xfrm>
          </p:grpSpPr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0FA451E1-38A9-A7AF-9691-61B14DB58B17}"/>
                  </a:ext>
                </a:extLst>
              </p:cNvPr>
              <p:cNvCxnSpPr/>
              <p:nvPr/>
            </p:nvCxnSpPr>
            <p:spPr>
              <a:xfrm>
                <a:off x="6210772" y="3431429"/>
                <a:ext cx="1523017" cy="23439"/>
              </a:xfrm>
              <a:prstGeom prst="straightConnector1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0FAE0D69-14E6-B57D-B8D9-591475DD7FD5}"/>
                  </a:ext>
                </a:extLst>
              </p:cNvPr>
              <p:cNvCxnSpPr/>
              <p:nvPr/>
            </p:nvCxnSpPr>
            <p:spPr>
              <a:xfrm flipH="1">
                <a:off x="7701750" y="3127870"/>
                <a:ext cx="4175" cy="32163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2 70">
                <a:extLst>
                  <a:ext uri="{FF2B5EF4-FFF2-40B4-BE49-F238E27FC236}">
                    <a16:creationId xmlns:a16="http://schemas.microsoft.com/office/drawing/2014/main" id="{2062FF0A-2B7F-D37D-0350-669D5E97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0611" y="2621686"/>
                <a:ext cx="6608" cy="82104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FCC Silicon </a:t>
            </a:r>
            <a:endParaRPr lang="it-IT">
              <a:cs typeface="Calibri Light" panose="020F0302020204030204"/>
            </a:endParaRPr>
          </a:p>
        </p:txBody>
      </p:sp>
      <p:pic>
        <p:nvPicPr>
          <p:cNvPr id="11" name="Immagine 18">
            <a:extLst>
              <a:ext uri="{FF2B5EF4-FFF2-40B4-BE49-F238E27FC236}">
                <a16:creationId xmlns:a16="http://schemas.microsoft.com/office/drawing/2014/main" id="{66964A52-89BE-55E2-F853-447B5835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9" y="3815678"/>
            <a:ext cx="2560035" cy="2448549"/>
          </a:xfrm>
          <a:prstGeom prst="rect">
            <a:avLst/>
          </a:prstGeom>
        </p:spPr>
      </p:pic>
      <p:grpSp>
        <p:nvGrpSpPr>
          <p:cNvPr id="14" name="Google Shape;99;p18">
            <a:extLst>
              <a:ext uri="{FF2B5EF4-FFF2-40B4-BE49-F238E27FC236}">
                <a16:creationId xmlns:a16="http://schemas.microsoft.com/office/drawing/2014/main" id="{8B820BA2-399A-4824-90E0-67B09350231E}"/>
              </a:ext>
            </a:extLst>
          </p:cNvPr>
          <p:cNvGrpSpPr/>
          <p:nvPr/>
        </p:nvGrpSpPr>
        <p:grpSpPr>
          <a:xfrm>
            <a:off x="808303" y="1002794"/>
            <a:ext cx="2625644" cy="2517677"/>
            <a:chOff x="902248" y="1034110"/>
            <a:chExt cx="4750358" cy="4554609"/>
          </a:xfrm>
        </p:grpSpPr>
        <p:sp>
          <p:nvSpPr>
            <p:cNvPr id="15" name="Google Shape;100;p18">
              <a:extLst>
                <a:ext uri="{FF2B5EF4-FFF2-40B4-BE49-F238E27FC236}">
                  <a16:creationId xmlns:a16="http://schemas.microsoft.com/office/drawing/2014/main" id="{AA17DD53-946A-BF39-FD93-3A1F8B56CC59}"/>
                </a:ext>
              </a:extLst>
            </p:cNvPr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grpSp>
          <p:nvGrpSpPr>
            <p:cNvPr id="16" name="Google Shape;101;p18">
              <a:extLst>
                <a:ext uri="{FF2B5EF4-FFF2-40B4-BE49-F238E27FC236}">
                  <a16:creationId xmlns:a16="http://schemas.microsoft.com/office/drawing/2014/main" id="{2F1BF4CA-B8B9-1B19-DF83-E759A4BEED54}"/>
                </a:ext>
              </a:extLst>
            </p:cNvPr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68" name="Google Shape;102;p18">
                <a:extLst>
                  <a:ext uri="{FF2B5EF4-FFF2-40B4-BE49-F238E27FC236}">
                    <a16:creationId xmlns:a16="http://schemas.microsoft.com/office/drawing/2014/main" id="{40E0F4CF-60FC-3DA3-B6B5-028A7A0935CF}"/>
                  </a:ext>
                </a:extLst>
              </p:cNvPr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3;p18">
                <a:extLst>
                  <a:ext uri="{FF2B5EF4-FFF2-40B4-BE49-F238E27FC236}">
                    <a16:creationId xmlns:a16="http://schemas.microsoft.com/office/drawing/2014/main" id="{F5E0E468-2EA3-25A8-1ED6-DA365BFC93E0}"/>
                  </a:ext>
                </a:extLst>
              </p:cNvPr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04;p18">
              <a:extLst>
                <a:ext uri="{FF2B5EF4-FFF2-40B4-BE49-F238E27FC236}">
                  <a16:creationId xmlns:a16="http://schemas.microsoft.com/office/drawing/2014/main" id="{C9B7D25B-B85C-B470-8951-577F9B0F0A0B}"/>
                </a:ext>
              </a:extLst>
            </p:cNvPr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66" name="Google Shape;105;p18">
                <a:extLst>
                  <a:ext uri="{FF2B5EF4-FFF2-40B4-BE49-F238E27FC236}">
                    <a16:creationId xmlns:a16="http://schemas.microsoft.com/office/drawing/2014/main" id="{91E6F0D3-9200-A94E-D866-0FD003744D7E}"/>
                  </a:ext>
                </a:extLst>
              </p:cNvPr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6;p18">
                <a:extLst>
                  <a:ext uri="{FF2B5EF4-FFF2-40B4-BE49-F238E27FC236}">
                    <a16:creationId xmlns:a16="http://schemas.microsoft.com/office/drawing/2014/main" id="{EA89E3C0-EFE5-66D4-8F2D-B12409455169}"/>
                  </a:ext>
                </a:extLst>
              </p:cNvPr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07;p18">
              <a:extLst>
                <a:ext uri="{FF2B5EF4-FFF2-40B4-BE49-F238E27FC236}">
                  <a16:creationId xmlns:a16="http://schemas.microsoft.com/office/drawing/2014/main" id="{A5FCAE88-5676-52FA-DC46-D65D79F97AFD}"/>
                </a:ext>
              </a:extLst>
            </p:cNvPr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64" name="Google Shape;108;p18">
                <a:extLst>
                  <a:ext uri="{FF2B5EF4-FFF2-40B4-BE49-F238E27FC236}">
                    <a16:creationId xmlns:a16="http://schemas.microsoft.com/office/drawing/2014/main" id="{0CFF66E1-71BD-1445-75BC-BF508AF0138C}"/>
                  </a:ext>
                </a:extLst>
              </p:cNvPr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9;p18">
                <a:extLst>
                  <a:ext uri="{FF2B5EF4-FFF2-40B4-BE49-F238E27FC236}">
                    <a16:creationId xmlns:a16="http://schemas.microsoft.com/office/drawing/2014/main" id="{9DD4212D-A0B6-95EF-CA60-9893DDF4D829}"/>
                  </a:ext>
                </a:extLst>
              </p:cNvPr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" name="Google Shape;110;p18">
              <a:extLst>
                <a:ext uri="{FF2B5EF4-FFF2-40B4-BE49-F238E27FC236}">
                  <a16:creationId xmlns:a16="http://schemas.microsoft.com/office/drawing/2014/main" id="{F71DFBC4-D017-8D30-B80F-5D8D6C00A1F1}"/>
                </a:ext>
              </a:extLst>
            </p:cNvPr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11;p18">
              <a:extLst>
                <a:ext uri="{FF2B5EF4-FFF2-40B4-BE49-F238E27FC236}">
                  <a16:creationId xmlns:a16="http://schemas.microsoft.com/office/drawing/2014/main" id="{1EBF3FB7-FB8B-7D1D-F2E4-7C18A6EF4579}"/>
                </a:ext>
              </a:extLst>
            </p:cNvPr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12;p18">
              <a:extLst>
                <a:ext uri="{FF2B5EF4-FFF2-40B4-BE49-F238E27FC236}">
                  <a16:creationId xmlns:a16="http://schemas.microsoft.com/office/drawing/2014/main" id="{23C2D57F-C3AA-5251-96FA-C31E667CE6C7}"/>
                </a:ext>
              </a:extLst>
            </p:cNvPr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13;p18">
              <a:extLst>
                <a:ext uri="{FF2B5EF4-FFF2-40B4-BE49-F238E27FC236}">
                  <a16:creationId xmlns:a16="http://schemas.microsoft.com/office/drawing/2014/main" id="{8FB9256B-228D-C48B-2649-CBFF3221AA75}"/>
                </a:ext>
              </a:extLst>
            </p:cNvPr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14;p18">
              <a:extLst>
                <a:ext uri="{FF2B5EF4-FFF2-40B4-BE49-F238E27FC236}">
                  <a16:creationId xmlns:a16="http://schemas.microsoft.com/office/drawing/2014/main" id="{30EAA96A-68E7-6216-AE1F-7A598C4C6458}"/>
                </a:ext>
              </a:extLst>
            </p:cNvPr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15;p18">
              <a:extLst>
                <a:ext uri="{FF2B5EF4-FFF2-40B4-BE49-F238E27FC236}">
                  <a16:creationId xmlns:a16="http://schemas.microsoft.com/office/drawing/2014/main" id="{6AB3831B-16CA-876C-3B66-747E6D766BE8}"/>
                </a:ext>
              </a:extLst>
            </p:cNvPr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16;p18">
              <a:extLst>
                <a:ext uri="{FF2B5EF4-FFF2-40B4-BE49-F238E27FC236}">
                  <a16:creationId xmlns:a16="http://schemas.microsoft.com/office/drawing/2014/main" id="{C986924A-EBA9-4AE6-B290-029B34D1524B}"/>
                </a:ext>
              </a:extLst>
            </p:cNvPr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117;p18">
              <a:extLst>
                <a:ext uri="{FF2B5EF4-FFF2-40B4-BE49-F238E27FC236}">
                  <a16:creationId xmlns:a16="http://schemas.microsoft.com/office/drawing/2014/main" id="{094C4B98-A164-551E-797A-5732710CAB4D}"/>
                </a:ext>
              </a:extLst>
            </p:cNvPr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118;p18">
              <a:extLst>
                <a:ext uri="{FF2B5EF4-FFF2-40B4-BE49-F238E27FC236}">
                  <a16:creationId xmlns:a16="http://schemas.microsoft.com/office/drawing/2014/main" id="{F3C911AD-1C9A-882A-83C7-85C16932D9F0}"/>
                </a:ext>
              </a:extLst>
            </p:cNvPr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19;p18">
              <a:extLst>
                <a:ext uri="{FF2B5EF4-FFF2-40B4-BE49-F238E27FC236}">
                  <a16:creationId xmlns:a16="http://schemas.microsoft.com/office/drawing/2014/main" id="{B263C8D0-43C9-AF81-0A2F-D842872F4E66}"/>
                </a:ext>
              </a:extLst>
            </p:cNvPr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20;p18">
              <a:extLst>
                <a:ext uri="{FF2B5EF4-FFF2-40B4-BE49-F238E27FC236}">
                  <a16:creationId xmlns:a16="http://schemas.microsoft.com/office/drawing/2014/main" id="{D62CC3E4-7106-E0DF-82CE-2064FE37B699}"/>
                </a:ext>
              </a:extLst>
            </p:cNvPr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21;p18">
              <a:extLst>
                <a:ext uri="{FF2B5EF4-FFF2-40B4-BE49-F238E27FC236}">
                  <a16:creationId xmlns:a16="http://schemas.microsoft.com/office/drawing/2014/main" id="{FB05E7BD-D1C5-2D31-F064-360E7AA9E016}"/>
                </a:ext>
              </a:extLst>
            </p:cNvPr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22;p18">
              <a:extLst>
                <a:ext uri="{FF2B5EF4-FFF2-40B4-BE49-F238E27FC236}">
                  <a16:creationId xmlns:a16="http://schemas.microsoft.com/office/drawing/2014/main" id="{1E3CC136-4C44-E586-B7A4-748A2EAD6E39}"/>
                </a:ext>
              </a:extLst>
            </p:cNvPr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23;p18">
              <a:extLst>
                <a:ext uri="{FF2B5EF4-FFF2-40B4-BE49-F238E27FC236}">
                  <a16:creationId xmlns:a16="http://schemas.microsoft.com/office/drawing/2014/main" id="{691EC265-43CD-DCD2-E9D4-8E268925F5A0}"/>
                </a:ext>
              </a:extLst>
            </p:cNvPr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124;p18">
              <a:extLst>
                <a:ext uri="{FF2B5EF4-FFF2-40B4-BE49-F238E27FC236}">
                  <a16:creationId xmlns:a16="http://schemas.microsoft.com/office/drawing/2014/main" id="{08277B41-78C0-BC7F-2E31-1D0C72BD9E5E}"/>
                </a:ext>
              </a:extLst>
            </p:cNvPr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;p18">
              <a:extLst>
                <a:ext uri="{FF2B5EF4-FFF2-40B4-BE49-F238E27FC236}">
                  <a16:creationId xmlns:a16="http://schemas.microsoft.com/office/drawing/2014/main" id="{1172B63F-64E2-5C67-B088-4E4D7F01B9B8}"/>
                </a:ext>
              </a:extLst>
            </p:cNvPr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126;p18">
              <a:extLst>
                <a:ext uri="{FF2B5EF4-FFF2-40B4-BE49-F238E27FC236}">
                  <a16:creationId xmlns:a16="http://schemas.microsoft.com/office/drawing/2014/main" id="{D6C303E9-869B-4DBA-5150-B24DFDF3E7F0}"/>
                </a:ext>
              </a:extLst>
            </p:cNvPr>
            <p:cNvCxnSpPr>
              <a:endCxn id="127" idx="3"/>
            </p:cNvCxnSpPr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28;p18">
              <a:extLst>
                <a:ext uri="{FF2B5EF4-FFF2-40B4-BE49-F238E27FC236}">
                  <a16:creationId xmlns:a16="http://schemas.microsoft.com/office/drawing/2014/main" id="{0C1F81D1-68CB-67C2-B821-E26B54B2D049}"/>
                </a:ext>
              </a:extLst>
            </p:cNvPr>
            <p:cNvCxnSpPr>
              <a:endCxn id="129" idx="3"/>
            </p:cNvCxnSpPr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130;p18">
              <a:extLst>
                <a:ext uri="{FF2B5EF4-FFF2-40B4-BE49-F238E27FC236}">
                  <a16:creationId xmlns:a16="http://schemas.microsoft.com/office/drawing/2014/main" id="{88D862E5-6108-B873-96DD-7D5B6D248EE4}"/>
                </a:ext>
              </a:extLst>
            </p:cNvPr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31;p18">
              <a:extLst>
                <a:ext uri="{FF2B5EF4-FFF2-40B4-BE49-F238E27FC236}">
                  <a16:creationId xmlns:a16="http://schemas.microsoft.com/office/drawing/2014/main" id="{790E782C-D322-09FD-547D-E7822B21FFB3}"/>
                </a:ext>
              </a:extLst>
            </p:cNvPr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32;p18">
              <a:extLst>
                <a:ext uri="{FF2B5EF4-FFF2-40B4-BE49-F238E27FC236}">
                  <a16:creationId xmlns:a16="http://schemas.microsoft.com/office/drawing/2014/main" id="{03E588F3-DD6E-54B0-EF2A-0A1E85D164FE}"/>
                </a:ext>
              </a:extLst>
            </p:cNvPr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127;p18">
              <a:extLst>
                <a:ext uri="{FF2B5EF4-FFF2-40B4-BE49-F238E27FC236}">
                  <a16:creationId xmlns:a16="http://schemas.microsoft.com/office/drawing/2014/main" id="{2BA883F8-EC75-76F6-349C-2A63F3C6CB4F}"/>
                </a:ext>
              </a:extLst>
            </p:cNvPr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3;p18">
              <a:extLst>
                <a:ext uri="{FF2B5EF4-FFF2-40B4-BE49-F238E27FC236}">
                  <a16:creationId xmlns:a16="http://schemas.microsoft.com/office/drawing/2014/main" id="{B6BA3C50-BD2F-A9D6-E72D-6FDF4256274E}"/>
                </a:ext>
              </a:extLst>
            </p:cNvPr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134;p18">
              <a:extLst>
                <a:ext uri="{FF2B5EF4-FFF2-40B4-BE49-F238E27FC236}">
                  <a16:creationId xmlns:a16="http://schemas.microsoft.com/office/drawing/2014/main" id="{47BFF976-CC9F-016D-118F-9B34ABAAADCF}"/>
                </a:ext>
              </a:extLst>
            </p:cNvPr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35;p18">
              <a:extLst>
                <a:ext uri="{FF2B5EF4-FFF2-40B4-BE49-F238E27FC236}">
                  <a16:creationId xmlns:a16="http://schemas.microsoft.com/office/drawing/2014/main" id="{5BD916A7-EB76-0A10-4E0C-806C6EDBFE7F}"/>
                </a:ext>
              </a:extLst>
            </p:cNvPr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36;p18">
              <a:extLst>
                <a:ext uri="{FF2B5EF4-FFF2-40B4-BE49-F238E27FC236}">
                  <a16:creationId xmlns:a16="http://schemas.microsoft.com/office/drawing/2014/main" id="{8C6E2185-19D0-3EA1-26B1-F80AE8806D53}"/>
                </a:ext>
              </a:extLst>
            </p:cNvPr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37;p18">
              <a:extLst>
                <a:ext uri="{FF2B5EF4-FFF2-40B4-BE49-F238E27FC236}">
                  <a16:creationId xmlns:a16="http://schemas.microsoft.com/office/drawing/2014/main" id="{EA8BE8DF-1E69-2ED8-64DA-264A4E9F2654}"/>
                </a:ext>
              </a:extLst>
            </p:cNvPr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138;p18">
              <a:extLst>
                <a:ext uri="{FF2B5EF4-FFF2-40B4-BE49-F238E27FC236}">
                  <a16:creationId xmlns:a16="http://schemas.microsoft.com/office/drawing/2014/main" id="{E675E554-90DB-BE91-02CD-68A4CD60CA75}"/>
                </a:ext>
              </a:extLst>
            </p:cNvPr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139;p18">
              <a:extLst>
                <a:ext uri="{FF2B5EF4-FFF2-40B4-BE49-F238E27FC236}">
                  <a16:creationId xmlns:a16="http://schemas.microsoft.com/office/drawing/2014/main" id="{5CA3E82C-0D91-1A23-54BB-2DF57A36BD7C}"/>
                </a:ext>
              </a:extLst>
            </p:cNvPr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129;p18">
              <a:extLst>
                <a:ext uri="{FF2B5EF4-FFF2-40B4-BE49-F238E27FC236}">
                  <a16:creationId xmlns:a16="http://schemas.microsoft.com/office/drawing/2014/main" id="{CE1014FA-2ACF-31A3-36C4-8C5C496E8923}"/>
                </a:ext>
              </a:extLst>
            </p:cNvPr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40;p18">
              <a:extLst>
                <a:ext uri="{FF2B5EF4-FFF2-40B4-BE49-F238E27FC236}">
                  <a16:creationId xmlns:a16="http://schemas.microsoft.com/office/drawing/2014/main" id="{932B6517-169C-2DEE-B50D-7C00CB638D9F}"/>
                </a:ext>
              </a:extLst>
            </p:cNvPr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62" name="Google Shape;141;p18">
                <a:extLst>
                  <a:ext uri="{FF2B5EF4-FFF2-40B4-BE49-F238E27FC236}">
                    <a16:creationId xmlns:a16="http://schemas.microsoft.com/office/drawing/2014/main" id="{DB564EFC-1511-8F64-C76B-A46DF45C1E47}"/>
                  </a:ext>
                </a:extLst>
              </p:cNvPr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2;p18">
                <a:extLst>
                  <a:ext uri="{FF2B5EF4-FFF2-40B4-BE49-F238E27FC236}">
                    <a16:creationId xmlns:a16="http://schemas.microsoft.com/office/drawing/2014/main" id="{5DF42BC7-EC74-6A1C-FC43-C6BAF27D3CC0}"/>
                  </a:ext>
                </a:extLst>
              </p:cNvPr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143;p18">
              <a:extLst>
                <a:ext uri="{FF2B5EF4-FFF2-40B4-BE49-F238E27FC236}">
                  <a16:creationId xmlns:a16="http://schemas.microsoft.com/office/drawing/2014/main" id="{A7B1EE83-2132-A2B9-87D7-595AD8A48530}"/>
                </a:ext>
              </a:extLst>
            </p:cNvPr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51" name="Google Shape;144;p18">
              <a:extLst>
                <a:ext uri="{FF2B5EF4-FFF2-40B4-BE49-F238E27FC236}">
                  <a16:creationId xmlns:a16="http://schemas.microsoft.com/office/drawing/2014/main" id="{0DF368CD-5FAE-B5B1-F4D7-54EB90781F26}"/>
                </a:ext>
              </a:extLst>
            </p:cNvPr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52" name="Google Shape;145;p18">
              <a:extLst>
                <a:ext uri="{FF2B5EF4-FFF2-40B4-BE49-F238E27FC236}">
                  <a16:creationId xmlns:a16="http://schemas.microsoft.com/office/drawing/2014/main" id="{203F4DCE-D581-6151-55A8-F266688E433F}"/>
                </a:ext>
              </a:extLst>
            </p:cNvPr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53" name="Google Shape;146;p18">
              <a:extLst>
                <a:ext uri="{FF2B5EF4-FFF2-40B4-BE49-F238E27FC236}">
                  <a16:creationId xmlns:a16="http://schemas.microsoft.com/office/drawing/2014/main" id="{78B97B97-2C26-AE76-C9E2-12FEFE1E14DD}"/>
                </a:ext>
              </a:extLst>
            </p:cNvPr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i="1">
                <a:solidFill>
                  <a:schemeClr val="dk2"/>
                </a:solidFill>
              </a:endParaRPr>
            </a:p>
          </p:txBody>
        </p:sp>
        <p:sp>
          <p:nvSpPr>
            <p:cNvPr id="54" name="Google Shape;147;p18">
              <a:extLst>
                <a:ext uri="{FF2B5EF4-FFF2-40B4-BE49-F238E27FC236}">
                  <a16:creationId xmlns:a16="http://schemas.microsoft.com/office/drawing/2014/main" id="{FE8A383A-9535-9DF4-A2E7-A22CD3173E7D}"/>
                </a:ext>
              </a:extLst>
            </p:cNvPr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i="1">
                <a:solidFill>
                  <a:schemeClr val="dk2"/>
                </a:solidFill>
              </a:endParaRPr>
            </a:p>
          </p:txBody>
        </p:sp>
        <p:cxnSp>
          <p:nvCxnSpPr>
            <p:cNvPr id="55" name="Google Shape;148;p18">
              <a:extLst>
                <a:ext uri="{FF2B5EF4-FFF2-40B4-BE49-F238E27FC236}">
                  <a16:creationId xmlns:a16="http://schemas.microsoft.com/office/drawing/2014/main" id="{5B8BF57F-826E-0025-B651-0B1F457610BA}"/>
                </a:ext>
              </a:extLst>
            </p:cNvPr>
            <p:cNvCxnSpPr>
              <a:endCxn id="149" idx="2"/>
            </p:cNvCxnSpPr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" name="Google Shape;149;p18">
              <a:extLst>
                <a:ext uri="{FF2B5EF4-FFF2-40B4-BE49-F238E27FC236}">
                  <a16:creationId xmlns:a16="http://schemas.microsoft.com/office/drawing/2014/main" id="{8D15CC7A-81C4-5D9A-A8BC-2296951B67E5}"/>
                </a:ext>
              </a:extLst>
            </p:cNvPr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0;p18">
              <a:extLst>
                <a:ext uri="{FF2B5EF4-FFF2-40B4-BE49-F238E27FC236}">
                  <a16:creationId xmlns:a16="http://schemas.microsoft.com/office/drawing/2014/main" id="{9E7A71FD-39AD-B339-7760-0E199FFEB4D7}"/>
                </a:ext>
              </a:extLst>
            </p:cNvPr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1;p18">
              <a:extLst>
                <a:ext uri="{FF2B5EF4-FFF2-40B4-BE49-F238E27FC236}">
                  <a16:creationId xmlns:a16="http://schemas.microsoft.com/office/drawing/2014/main" id="{55F33A96-19F0-359A-7577-0B3F5223D73A}"/>
                </a:ext>
              </a:extLst>
            </p:cNvPr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;p18">
              <a:extLst>
                <a:ext uri="{FF2B5EF4-FFF2-40B4-BE49-F238E27FC236}">
                  <a16:creationId xmlns:a16="http://schemas.microsoft.com/office/drawing/2014/main" id="{21CD2702-C497-E98A-6859-B5121FB34850}"/>
                </a:ext>
              </a:extLst>
            </p:cNvPr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;p18">
              <a:extLst>
                <a:ext uri="{FF2B5EF4-FFF2-40B4-BE49-F238E27FC236}">
                  <a16:creationId xmlns:a16="http://schemas.microsoft.com/office/drawing/2014/main" id="{AB0E1F4C-0D12-560D-D0EA-A326192236F2}"/>
                </a:ext>
              </a:extLst>
            </p:cNvPr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4;p18">
              <a:extLst>
                <a:ext uri="{FF2B5EF4-FFF2-40B4-BE49-F238E27FC236}">
                  <a16:creationId xmlns:a16="http://schemas.microsoft.com/office/drawing/2014/main" id="{42DAAA69-3ED6-A70F-830A-4F2A522F6462}"/>
                </a:ext>
              </a:extLst>
            </p:cNvPr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DDCB426-FA41-97D0-BFA2-7F3F201CFAC2}"/>
              </a:ext>
            </a:extLst>
          </p:cNvPr>
          <p:cNvSpPr txBox="1"/>
          <p:nvPr/>
        </p:nvSpPr>
        <p:spPr>
          <a:xfrm>
            <a:off x="7005348" y="575635"/>
            <a:ext cx="51496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entury Gothic"/>
                <a:cs typeface="Calibri"/>
              </a:rPr>
              <a:t>Goal of exercise0</a:t>
            </a:r>
          </a:p>
          <a:p>
            <a:endParaRPr lang="it-IT">
              <a:latin typeface="Century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908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scf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'</a:t>
            </a:r>
            <a:endParaRPr lang="it-IT" sz="1600">
              <a:highlight>
                <a:srgbClr val="FFFF00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prefix</a:t>
            </a:r>
            <a:r>
              <a:rPr lang="it-IT" sz="1600">
                <a:latin typeface="Courier New"/>
                <a:ea typeface="+mn-lt"/>
                <a:cs typeface="+mn-lt"/>
              </a:rPr>
              <a:t>='Si'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pseudo_dir</a:t>
            </a:r>
            <a:r>
              <a:rPr lang="it-IT" sz="1600">
                <a:latin typeface="Courier New"/>
                <a:ea typeface="+mn-lt"/>
                <a:cs typeface="+mn-lt"/>
              </a:rPr>
              <a:t> = '../../files/pseudo'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outdir</a:t>
            </a:r>
            <a:r>
              <a:rPr lang="it-IT" sz="1600">
                <a:latin typeface="Courier New"/>
                <a:ea typeface="+mn-lt"/>
                <a:cs typeface="+mn-lt"/>
              </a:rPr>
              <a:t>='./out'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ibrav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celldm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(1) = 10.262,</a:t>
            </a:r>
            <a:r>
              <a:rPr lang="it-IT" sz="1600">
                <a:latin typeface="Courier New"/>
                <a:ea typeface="+mn-lt"/>
                <a:cs typeface="+mn-lt"/>
              </a:rPr>
              <a:t> 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nat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ntyp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 = 1,           </a:t>
            </a:r>
            <a:endParaRPr lang="it-IT" sz="1600">
              <a:highlight>
                <a:srgbClr val="00FFFF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ecutwfc</a:t>
            </a:r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xxx </a:t>
            </a:r>
            <a:r>
              <a:rPr lang="it-IT" sz="1600">
                <a:latin typeface="Courier New"/>
                <a:ea typeface="+mn-lt"/>
                <a:cs typeface="+mn-lt"/>
              </a:rPr>
              <a:t>,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conv_thr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= 1.d-8</a:t>
            </a:r>
            <a:endParaRPr lang="it-IT" sz="1600">
              <a:highlight>
                <a:srgbClr val="FFFF00"/>
              </a:highlight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28.086  </a:t>
            </a:r>
            <a:r>
              <a:rPr lang="it-IT" sz="1600" err="1">
                <a:latin typeface="Courier New"/>
                <a:ea typeface="+mn-lt"/>
                <a:cs typeface="+mn-lt"/>
              </a:rPr>
              <a:t>Si.pbe_PseudoDojo.UPF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0.00 0.00 0.00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0.25 0.25 0.25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automatic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XXX YYY ZZZ 0 0 0</a:t>
            </a:r>
            <a:endParaRPr lang="it-IT" sz="1600">
              <a:highlight>
                <a:srgbClr val="00FF00"/>
              </a:highlight>
              <a:latin typeface="Courier New"/>
              <a:cs typeface="Courier New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00DEBC2-F9D7-299B-2A8C-8DB765EECFD2}"/>
              </a:ext>
            </a:extLst>
          </p:cNvPr>
          <p:cNvCxnSpPr/>
          <p:nvPr/>
        </p:nvCxnSpPr>
        <p:spPr>
          <a:xfrm flipH="1" flipV="1">
            <a:off x="3470623" y="1179405"/>
            <a:ext cx="381417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0EC8FB7-DADF-0FED-1092-7921D0A3DD41}"/>
              </a:ext>
            </a:extLst>
          </p:cNvPr>
          <p:cNvCxnSpPr>
            <a:cxnSpLocks/>
          </p:cNvCxnSpPr>
          <p:nvPr/>
        </p:nvCxnSpPr>
        <p:spPr>
          <a:xfrm flipH="1" flipV="1">
            <a:off x="5119883" y="1659568"/>
            <a:ext cx="216491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18777CF-BC2B-E867-6D97-521BF9E26373}"/>
              </a:ext>
            </a:extLst>
          </p:cNvPr>
          <p:cNvCxnSpPr>
            <a:cxnSpLocks/>
          </p:cNvCxnSpPr>
          <p:nvPr/>
        </p:nvCxnSpPr>
        <p:spPr>
          <a:xfrm flipH="1" flipV="1">
            <a:off x="4744102" y="2776472"/>
            <a:ext cx="254069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2E8AD8D-E608-21F4-D19B-83F22F1EB497}"/>
              </a:ext>
            </a:extLst>
          </p:cNvPr>
          <p:cNvCxnSpPr>
            <a:cxnSpLocks/>
          </p:cNvCxnSpPr>
          <p:nvPr/>
        </p:nvCxnSpPr>
        <p:spPr>
          <a:xfrm flipH="1" flipV="1">
            <a:off x="2906950" y="3120937"/>
            <a:ext cx="4377845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311023" y="766176"/>
            <a:ext cx="5149632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Self-</a:t>
            </a:r>
            <a:r>
              <a:rPr lang="it-IT" sz="1600" err="1">
                <a:latin typeface="Century Gothic"/>
                <a:ea typeface="+mn-lt"/>
                <a:cs typeface="+mn-lt"/>
              </a:rPr>
              <a:t>consistent</a:t>
            </a:r>
            <a:r>
              <a:rPr lang="it-IT" sz="1600">
                <a:latin typeface="Century Gothic"/>
                <a:ea typeface="+mn-lt"/>
                <a:cs typeface="+mn-lt"/>
              </a:rPr>
              <a:t> field </a:t>
            </a:r>
            <a:r>
              <a:rPr lang="it-IT" sz="1600" err="1">
                <a:latin typeface="Century Gothic"/>
                <a:ea typeface="+mn-lt"/>
                <a:cs typeface="+mn-lt"/>
              </a:rPr>
              <a:t>calculation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Directory </a:t>
            </a:r>
            <a:r>
              <a:rPr lang="it-IT" sz="1600" err="1">
                <a:latin typeface="Century Gothic"/>
                <a:ea typeface="+mn-lt"/>
                <a:cs typeface="+mn-lt"/>
              </a:rPr>
              <a:t>conatining</a:t>
            </a:r>
            <a:r>
              <a:rPr lang="it-IT" sz="1600">
                <a:latin typeface="Century Gothic"/>
                <a:ea typeface="+mn-lt"/>
                <a:cs typeface="+mn-lt"/>
              </a:rPr>
              <a:t> the </a:t>
            </a:r>
            <a:r>
              <a:rPr lang="it-IT" sz="1600" err="1">
                <a:latin typeface="Century Gothic"/>
                <a:ea typeface="+mn-lt"/>
                <a:cs typeface="+mn-lt"/>
              </a:rPr>
              <a:t>PPs</a:t>
            </a:r>
            <a:endParaRPr lang="it-IT">
              <a:latin typeface="Century Gothic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Temporary</a:t>
            </a:r>
            <a:r>
              <a:rPr lang="it-IT" sz="1600">
                <a:latin typeface="Century Gothic"/>
                <a:ea typeface="+mn-lt"/>
                <a:cs typeface="+mn-lt"/>
              </a:rPr>
              <a:t> files re </a:t>
            </a:r>
            <a:r>
              <a:rPr lang="it-IT" sz="1600" err="1">
                <a:latin typeface="Century Gothic"/>
                <a:ea typeface="+mn-lt"/>
                <a:cs typeface="+mn-lt"/>
              </a:rPr>
              <a:t>stored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here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Specify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here</a:t>
            </a:r>
            <a:r>
              <a:rPr lang="it-IT" sz="1600">
                <a:latin typeface="Century Gothic"/>
                <a:cs typeface="Courier New"/>
              </a:rPr>
              <a:t> the </a:t>
            </a:r>
            <a:r>
              <a:rPr lang="it-IT" sz="1600" err="1">
                <a:latin typeface="Century Gothic"/>
                <a:cs typeface="Courier New"/>
              </a:rPr>
              <a:t>crystal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structure</a:t>
            </a:r>
            <a:r>
              <a:rPr lang="it-IT" sz="1600">
                <a:latin typeface="Century Gothic"/>
                <a:cs typeface="Courier New"/>
              </a:rPr>
              <a:t>:</a:t>
            </a:r>
          </a:p>
          <a:p>
            <a:r>
              <a:rPr lang="it-IT" sz="1600">
                <a:latin typeface="Century Gothic"/>
                <a:cs typeface="Courier New"/>
              </a:rPr>
              <a:t>FCC, </a:t>
            </a:r>
            <a:r>
              <a:rPr lang="it-IT" sz="1600" err="1">
                <a:latin typeface="Century Gothic"/>
                <a:cs typeface="Courier New"/>
              </a:rPr>
              <a:t>alat</a:t>
            </a:r>
            <a:r>
              <a:rPr lang="it-IT" sz="1600">
                <a:latin typeface="Century Gothic"/>
                <a:cs typeface="Courier New"/>
              </a:rPr>
              <a:t>=10.20 Bohr, 2 Si </a:t>
            </a:r>
            <a:r>
              <a:rPr lang="it-IT" sz="1600" err="1">
                <a:latin typeface="Century Gothic"/>
                <a:cs typeface="Courier New"/>
              </a:rPr>
              <a:t>atoms</a:t>
            </a:r>
            <a:endParaRPr lang="it-IT" sz="1600">
              <a:latin typeface="Century Gothic"/>
              <a:cs typeface="Courier New"/>
            </a:endParaRPr>
          </a:p>
          <a:p>
            <a:r>
              <a:rPr lang="it-IT" sz="1600">
                <a:latin typeface="Century Gothic"/>
                <a:cs typeface="Courier New"/>
              </a:rPr>
              <a:t>Cutoff for the </a:t>
            </a:r>
            <a:r>
              <a:rPr lang="it-IT" sz="1600" err="1">
                <a:latin typeface="Century Gothic"/>
                <a:cs typeface="Courier New"/>
              </a:rPr>
              <a:t>Wave-Functions</a:t>
            </a:r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Convergence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threshold</a:t>
            </a:r>
            <a:r>
              <a:rPr lang="it-IT" sz="1600">
                <a:latin typeface="Century Gothic"/>
                <a:cs typeface="Courier New"/>
              </a:rPr>
              <a:t> for the SCF </a:t>
            </a:r>
            <a:r>
              <a:rPr lang="it-IT" sz="1600" err="1">
                <a:latin typeface="Century Gothic"/>
                <a:cs typeface="Courier New"/>
              </a:rPr>
              <a:t>problem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9A44D10-7E46-6794-6B8C-85AA98EAF3C2}"/>
              </a:ext>
            </a:extLst>
          </p:cNvPr>
          <p:cNvCxnSpPr>
            <a:cxnSpLocks/>
          </p:cNvCxnSpPr>
          <p:nvPr/>
        </p:nvCxnSpPr>
        <p:spPr>
          <a:xfrm flipH="1" flipV="1">
            <a:off x="2802568" y="1920527"/>
            <a:ext cx="4482229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1A18E7F-C872-D5AE-32AE-EB32DA371496}"/>
              </a:ext>
            </a:extLst>
          </p:cNvPr>
          <p:cNvCxnSpPr>
            <a:cxnSpLocks/>
          </p:cNvCxnSpPr>
          <p:nvPr/>
        </p:nvCxnSpPr>
        <p:spPr>
          <a:xfrm flipH="1">
            <a:off x="3157470" y="3855795"/>
            <a:ext cx="4127325" cy="6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F4E8CF8-3BB3-56B3-EDC6-56E4F5434BD4}"/>
              </a:ext>
            </a:extLst>
          </p:cNvPr>
          <p:cNvCxnSpPr>
            <a:cxnSpLocks/>
          </p:cNvCxnSpPr>
          <p:nvPr/>
        </p:nvCxnSpPr>
        <p:spPr>
          <a:xfrm flipH="1" flipV="1">
            <a:off x="2844789" y="6313517"/>
            <a:ext cx="254069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6BBB611-4D4A-8E2D-ADA6-B3DCA40A2E4B}"/>
              </a:ext>
            </a:extLst>
          </p:cNvPr>
          <p:cNvSpPr txBox="1"/>
          <p:nvPr/>
        </p:nvSpPr>
        <p:spPr>
          <a:xfrm>
            <a:off x="5387873" y="6134295"/>
            <a:ext cx="5149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BZ sampling</a:t>
            </a:r>
            <a:endParaRPr lang="it-IT"/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4DA8C57-C6F5-437C-AFA3-81540C4C12A3}"/>
              </a:ext>
            </a:extLst>
          </p:cNvPr>
          <p:cNvCxnSpPr>
            <a:cxnSpLocks/>
          </p:cNvCxnSpPr>
          <p:nvPr/>
        </p:nvCxnSpPr>
        <p:spPr>
          <a:xfrm flipH="1" flipV="1">
            <a:off x="4550758" y="4596173"/>
            <a:ext cx="482157" cy="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5D4BE2D-85F3-BC3F-A2F6-8AC37A0538C1}"/>
              </a:ext>
            </a:extLst>
          </p:cNvPr>
          <p:cNvSpPr txBox="1"/>
          <p:nvPr/>
        </p:nvSpPr>
        <p:spPr>
          <a:xfrm>
            <a:off x="5116006" y="4416951"/>
            <a:ext cx="51496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Pseudopotetial</a:t>
            </a:r>
            <a:r>
              <a:rPr lang="it-IT" sz="1600">
                <a:latin typeface="Century Gothic"/>
                <a:cs typeface="Calibri"/>
              </a:rPr>
              <a:t> file</a:t>
            </a: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BE7EBEC-8388-2CEC-88EF-862BA7644E24}"/>
              </a:ext>
            </a:extLst>
          </p:cNvPr>
          <p:cNvCxnSpPr>
            <a:cxnSpLocks/>
          </p:cNvCxnSpPr>
          <p:nvPr/>
        </p:nvCxnSpPr>
        <p:spPr>
          <a:xfrm flipH="1" flipV="1">
            <a:off x="2692731" y="5399927"/>
            <a:ext cx="2340184" cy="1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5D1AA80-C85B-8372-FEC6-FF2671DC3584}"/>
              </a:ext>
            </a:extLst>
          </p:cNvPr>
          <p:cNvSpPr txBox="1"/>
          <p:nvPr/>
        </p:nvSpPr>
        <p:spPr>
          <a:xfrm>
            <a:off x="5116006" y="5231143"/>
            <a:ext cx="51496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Atomic</a:t>
            </a:r>
            <a:r>
              <a:rPr lang="it-IT" sz="1600">
                <a:latin typeface="Century Gothic"/>
                <a:cs typeface="Calibri"/>
              </a:rPr>
              <a:t> positions</a:t>
            </a:r>
          </a:p>
        </p:txBody>
      </p:sp>
      <p:grpSp>
        <p:nvGrpSpPr>
          <p:cNvPr id="80" name="Google Shape;99;p18">
            <a:extLst>
              <a:ext uri="{FF2B5EF4-FFF2-40B4-BE49-F238E27FC236}">
                <a16:creationId xmlns:a16="http://schemas.microsoft.com/office/drawing/2014/main" id="{403C92C4-8566-A9B4-6E0F-A6819ECD6637}"/>
              </a:ext>
            </a:extLst>
          </p:cNvPr>
          <p:cNvGrpSpPr/>
          <p:nvPr/>
        </p:nvGrpSpPr>
        <p:grpSpPr>
          <a:xfrm>
            <a:off x="8972589" y="4257623"/>
            <a:ext cx="1830988" cy="1820993"/>
            <a:chOff x="902248" y="1034110"/>
            <a:chExt cx="4750358" cy="4554609"/>
          </a:xfrm>
        </p:grpSpPr>
        <p:sp>
          <p:nvSpPr>
            <p:cNvPr id="25" name="Google Shape;100;p18">
              <a:extLst>
                <a:ext uri="{FF2B5EF4-FFF2-40B4-BE49-F238E27FC236}">
                  <a16:creationId xmlns:a16="http://schemas.microsoft.com/office/drawing/2014/main" id="{B63E5C53-F40C-3B9D-5A7D-8B14EE85CEBD}"/>
                </a:ext>
              </a:extLst>
            </p:cNvPr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grpSp>
          <p:nvGrpSpPr>
            <p:cNvPr id="26" name="Google Shape;101;p18">
              <a:extLst>
                <a:ext uri="{FF2B5EF4-FFF2-40B4-BE49-F238E27FC236}">
                  <a16:creationId xmlns:a16="http://schemas.microsoft.com/office/drawing/2014/main" id="{C7B6325C-BC73-A114-E8C8-06EBB8F9B195}"/>
                </a:ext>
              </a:extLst>
            </p:cNvPr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78" name="Google Shape;102;p18">
                <a:extLst>
                  <a:ext uri="{FF2B5EF4-FFF2-40B4-BE49-F238E27FC236}">
                    <a16:creationId xmlns:a16="http://schemas.microsoft.com/office/drawing/2014/main" id="{1E18D72A-C6AC-9C84-D56D-D5C0F961ECFE}"/>
                  </a:ext>
                </a:extLst>
              </p:cNvPr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3;p18">
                <a:extLst>
                  <a:ext uri="{FF2B5EF4-FFF2-40B4-BE49-F238E27FC236}">
                    <a16:creationId xmlns:a16="http://schemas.microsoft.com/office/drawing/2014/main" id="{30BBE248-E723-0679-74B5-DDFCDC9844B4}"/>
                  </a:ext>
                </a:extLst>
              </p:cNvPr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04;p18">
              <a:extLst>
                <a:ext uri="{FF2B5EF4-FFF2-40B4-BE49-F238E27FC236}">
                  <a16:creationId xmlns:a16="http://schemas.microsoft.com/office/drawing/2014/main" id="{BF79DFAD-2301-28D6-EE65-BEE2F27BB57D}"/>
                </a:ext>
              </a:extLst>
            </p:cNvPr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76" name="Google Shape;105;p18">
                <a:extLst>
                  <a:ext uri="{FF2B5EF4-FFF2-40B4-BE49-F238E27FC236}">
                    <a16:creationId xmlns:a16="http://schemas.microsoft.com/office/drawing/2014/main" id="{C06AEDA3-8470-785F-7727-FCE8D6F679FB}"/>
                  </a:ext>
                </a:extLst>
              </p:cNvPr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6;p18">
                <a:extLst>
                  <a:ext uri="{FF2B5EF4-FFF2-40B4-BE49-F238E27FC236}">
                    <a16:creationId xmlns:a16="http://schemas.microsoft.com/office/drawing/2014/main" id="{21149E9F-BDDC-FEC2-008D-ECBF7C562307}"/>
                  </a:ext>
                </a:extLst>
              </p:cNvPr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07;p18">
              <a:extLst>
                <a:ext uri="{FF2B5EF4-FFF2-40B4-BE49-F238E27FC236}">
                  <a16:creationId xmlns:a16="http://schemas.microsoft.com/office/drawing/2014/main" id="{98D7C0E6-51FC-A811-E457-9C1FF261BF50}"/>
                </a:ext>
              </a:extLst>
            </p:cNvPr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74" name="Google Shape;108;p18">
                <a:extLst>
                  <a:ext uri="{FF2B5EF4-FFF2-40B4-BE49-F238E27FC236}">
                    <a16:creationId xmlns:a16="http://schemas.microsoft.com/office/drawing/2014/main" id="{707DB553-8C1D-EB67-C917-08C2EF1C9F5C}"/>
                  </a:ext>
                </a:extLst>
              </p:cNvPr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9;p18">
                <a:extLst>
                  <a:ext uri="{FF2B5EF4-FFF2-40B4-BE49-F238E27FC236}">
                    <a16:creationId xmlns:a16="http://schemas.microsoft.com/office/drawing/2014/main" id="{848BF42D-B718-B01B-10A0-9FAD2C24B384}"/>
                  </a:ext>
                </a:extLst>
              </p:cNvPr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" name="Google Shape;110;p18">
              <a:extLst>
                <a:ext uri="{FF2B5EF4-FFF2-40B4-BE49-F238E27FC236}">
                  <a16:creationId xmlns:a16="http://schemas.microsoft.com/office/drawing/2014/main" id="{B583B381-3078-757F-2CB3-9DEAC6FCB122}"/>
                </a:ext>
              </a:extLst>
            </p:cNvPr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111;p18">
              <a:extLst>
                <a:ext uri="{FF2B5EF4-FFF2-40B4-BE49-F238E27FC236}">
                  <a16:creationId xmlns:a16="http://schemas.microsoft.com/office/drawing/2014/main" id="{C14689DE-9F11-12EC-2E5A-579FEB72C8C1}"/>
                </a:ext>
              </a:extLst>
            </p:cNvPr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12;p18">
              <a:extLst>
                <a:ext uri="{FF2B5EF4-FFF2-40B4-BE49-F238E27FC236}">
                  <a16:creationId xmlns:a16="http://schemas.microsoft.com/office/drawing/2014/main" id="{231D924B-C5BF-D101-825C-DBF43901EA05}"/>
                </a:ext>
              </a:extLst>
            </p:cNvPr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13;p18">
              <a:extLst>
                <a:ext uri="{FF2B5EF4-FFF2-40B4-BE49-F238E27FC236}">
                  <a16:creationId xmlns:a16="http://schemas.microsoft.com/office/drawing/2014/main" id="{459C1847-6384-78DA-F537-B5D50347B5A4}"/>
                </a:ext>
              </a:extLst>
            </p:cNvPr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14;p18">
              <a:extLst>
                <a:ext uri="{FF2B5EF4-FFF2-40B4-BE49-F238E27FC236}">
                  <a16:creationId xmlns:a16="http://schemas.microsoft.com/office/drawing/2014/main" id="{05105125-CA96-FB4B-8A56-43FE875CF765}"/>
                </a:ext>
              </a:extLst>
            </p:cNvPr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15;p18">
              <a:extLst>
                <a:ext uri="{FF2B5EF4-FFF2-40B4-BE49-F238E27FC236}">
                  <a16:creationId xmlns:a16="http://schemas.microsoft.com/office/drawing/2014/main" id="{2240CD0A-7DB9-B997-34FC-B643A315325A}"/>
                </a:ext>
              </a:extLst>
            </p:cNvPr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16;p18">
              <a:extLst>
                <a:ext uri="{FF2B5EF4-FFF2-40B4-BE49-F238E27FC236}">
                  <a16:creationId xmlns:a16="http://schemas.microsoft.com/office/drawing/2014/main" id="{B4E23E48-81F6-E0BD-0FBB-4A8847578E68}"/>
                </a:ext>
              </a:extLst>
            </p:cNvPr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17;p18">
              <a:extLst>
                <a:ext uri="{FF2B5EF4-FFF2-40B4-BE49-F238E27FC236}">
                  <a16:creationId xmlns:a16="http://schemas.microsoft.com/office/drawing/2014/main" id="{B3A549D9-BA1F-DECD-174D-8C66D6504B7C}"/>
                </a:ext>
              </a:extLst>
            </p:cNvPr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118;p18">
              <a:extLst>
                <a:ext uri="{FF2B5EF4-FFF2-40B4-BE49-F238E27FC236}">
                  <a16:creationId xmlns:a16="http://schemas.microsoft.com/office/drawing/2014/main" id="{FD9AC3F7-F6DF-94A0-CFA5-D0F2F19657C8}"/>
                </a:ext>
              </a:extLst>
            </p:cNvPr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19;p18">
              <a:extLst>
                <a:ext uri="{FF2B5EF4-FFF2-40B4-BE49-F238E27FC236}">
                  <a16:creationId xmlns:a16="http://schemas.microsoft.com/office/drawing/2014/main" id="{342016EF-E8F5-129E-A7AF-7BF940B6A0FB}"/>
                </a:ext>
              </a:extLst>
            </p:cNvPr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20;p18">
              <a:extLst>
                <a:ext uri="{FF2B5EF4-FFF2-40B4-BE49-F238E27FC236}">
                  <a16:creationId xmlns:a16="http://schemas.microsoft.com/office/drawing/2014/main" id="{880FD962-875E-E461-B29B-72DE3E23118E}"/>
                </a:ext>
              </a:extLst>
            </p:cNvPr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21;p18">
              <a:extLst>
                <a:ext uri="{FF2B5EF4-FFF2-40B4-BE49-F238E27FC236}">
                  <a16:creationId xmlns:a16="http://schemas.microsoft.com/office/drawing/2014/main" id="{C2A3F2A5-9EC6-910B-540E-A927CE70D399}"/>
                </a:ext>
              </a:extLst>
            </p:cNvPr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22;p18">
              <a:extLst>
                <a:ext uri="{FF2B5EF4-FFF2-40B4-BE49-F238E27FC236}">
                  <a16:creationId xmlns:a16="http://schemas.microsoft.com/office/drawing/2014/main" id="{35A92A5D-D088-540C-2302-80E6EB8D8C18}"/>
                </a:ext>
              </a:extLst>
            </p:cNvPr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23;p18">
              <a:extLst>
                <a:ext uri="{FF2B5EF4-FFF2-40B4-BE49-F238E27FC236}">
                  <a16:creationId xmlns:a16="http://schemas.microsoft.com/office/drawing/2014/main" id="{91F2576F-776D-1BDB-ACFD-2B8808FF7325}"/>
                </a:ext>
              </a:extLst>
            </p:cNvPr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124;p18">
              <a:extLst>
                <a:ext uri="{FF2B5EF4-FFF2-40B4-BE49-F238E27FC236}">
                  <a16:creationId xmlns:a16="http://schemas.microsoft.com/office/drawing/2014/main" id="{99492DE2-0104-D4D0-CBCC-29D598AAB67E}"/>
                </a:ext>
              </a:extLst>
            </p:cNvPr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;p18">
              <a:extLst>
                <a:ext uri="{FF2B5EF4-FFF2-40B4-BE49-F238E27FC236}">
                  <a16:creationId xmlns:a16="http://schemas.microsoft.com/office/drawing/2014/main" id="{05CCC4C9-A614-C0B4-4DC9-D8C849CD3F92}"/>
                </a:ext>
              </a:extLst>
            </p:cNvPr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126;p18">
              <a:extLst>
                <a:ext uri="{FF2B5EF4-FFF2-40B4-BE49-F238E27FC236}">
                  <a16:creationId xmlns:a16="http://schemas.microsoft.com/office/drawing/2014/main" id="{D29F3D47-315B-CB9F-3A3E-E07E9647B3B6}"/>
                </a:ext>
              </a:extLst>
            </p:cNvPr>
            <p:cNvCxnSpPr>
              <a:endCxn id="127" idx="3"/>
            </p:cNvCxnSpPr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128;p18">
              <a:extLst>
                <a:ext uri="{FF2B5EF4-FFF2-40B4-BE49-F238E27FC236}">
                  <a16:creationId xmlns:a16="http://schemas.microsoft.com/office/drawing/2014/main" id="{10E2D96B-478D-2A81-E74D-0978BB1DF4A6}"/>
                </a:ext>
              </a:extLst>
            </p:cNvPr>
            <p:cNvCxnSpPr>
              <a:endCxn id="129" idx="3"/>
            </p:cNvCxnSpPr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" name="Google Shape;130;p18">
              <a:extLst>
                <a:ext uri="{FF2B5EF4-FFF2-40B4-BE49-F238E27FC236}">
                  <a16:creationId xmlns:a16="http://schemas.microsoft.com/office/drawing/2014/main" id="{8CF575AF-A01D-987A-A814-14BB4BDB5CE3}"/>
                </a:ext>
              </a:extLst>
            </p:cNvPr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31;p18">
              <a:extLst>
                <a:ext uri="{FF2B5EF4-FFF2-40B4-BE49-F238E27FC236}">
                  <a16:creationId xmlns:a16="http://schemas.microsoft.com/office/drawing/2014/main" id="{A44CDAE9-460D-3AC1-0613-62AE363CF8DB}"/>
                </a:ext>
              </a:extLst>
            </p:cNvPr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32;p18">
              <a:extLst>
                <a:ext uri="{FF2B5EF4-FFF2-40B4-BE49-F238E27FC236}">
                  <a16:creationId xmlns:a16="http://schemas.microsoft.com/office/drawing/2014/main" id="{CCAE81B6-F88C-D9D8-B595-4E0F29EC0986}"/>
                </a:ext>
              </a:extLst>
            </p:cNvPr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127;p18">
              <a:extLst>
                <a:ext uri="{FF2B5EF4-FFF2-40B4-BE49-F238E27FC236}">
                  <a16:creationId xmlns:a16="http://schemas.microsoft.com/office/drawing/2014/main" id="{FD5633A4-2E45-4E39-514C-C9C767CFEBC8}"/>
                </a:ext>
              </a:extLst>
            </p:cNvPr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;p18">
              <a:extLst>
                <a:ext uri="{FF2B5EF4-FFF2-40B4-BE49-F238E27FC236}">
                  <a16:creationId xmlns:a16="http://schemas.microsoft.com/office/drawing/2014/main" id="{C2A199AC-4AEB-51CE-7277-16113E8F5E14}"/>
                </a:ext>
              </a:extLst>
            </p:cNvPr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134;p18">
              <a:extLst>
                <a:ext uri="{FF2B5EF4-FFF2-40B4-BE49-F238E27FC236}">
                  <a16:creationId xmlns:a16="http://schemas.microsoft.com/office/drawing/2014/main" id="{28B6A8C6-E019-AA82-FC5F-FC0DF475FB92}"/>
                </a:ext>
              </a:extLst>
            </p:cNvPr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35;p18">
              <a:extLst>
                <a:ext uri="{FF2B5EF4-FFF2-40B4-BE49-F238E27FC236}">
                  <a16:creationId xmlns:a16="http://schemas.microsoft.com/office/drawing/2014/main" id="{D816FBA5-E9F4-579D-363F-2226161D81D7}"/>
                </a:ext>
              </a:extLst>
            </p:cNvPr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36;p18">
              <a:extLst>
                <a:ext uri="{FF2B5EF4-FFF2-40B4-BE49-F238E27FC236}">
                  <a16:creationId xmlns:a16="http://schemas.microsoft.com/office/drawing/2014/main" id="{9A0F9D9D-13EC-E3EE-D74E-50BF1C40F57C}"/>
                </a:ext>
              </a:extLst>
            </p:cNvPr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37;p18">
              <a:extLst>
                <a:ext uri="{FF2B5EF4-FFF2-40B4-BE49-F238E27FC236}">
                  <a16:creationId xmlns:a16="http://schemas.microsoft.com/office/drawing/2014/main" id="{AC368B05-3D6E-1D01-C999-1D45ED698515}"/>
                </a:ext>
              </a:extLst>
            </p:cNvPr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138;p18">
              <a:extLst>
                <a:ext uri="{FF2B5EF4-FFF2-40B4-BE49-F238E27FC236}">
                  <a16:creationId xmlns:a16="http://schemas.microsoft.com/office/drawing/2014/main" id="{A6A732D3-B616-A778-8533-A56D44067A35}"/>
                </a:ext>
              </a:extLst>
            </p:cNvPr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139;p18">
              <a:extLst>
                <a:ext uri="{FF2B5EF4-FFF2-40B4-BE49-F238E27FC236}">
                  <a16:creationId xmlns:a16="http://schemas.microsoft.com/office/drawing/2014/main" id="{0073A175-4A97-DD74-5D5A-07FE5CF214E7}"/>
                </a:ext>
              </a:extLst>
            </p:cNvPr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129;p18">
              <a:extLst>
                <a:ext uri="{FF2B5EF4-FFF2-40B4-BE49-F238E27FC236}">
                  <a16:creationId xmlns:a16="http://schemas.microsoft.com/office/drawing/2014/main" id="{AD8BA4D8-942D-44EA-DC24-7FAE69B7F9FD}"/>
                </a:ext>
              </a:extLst>
            </p:cNvPr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140;p18">
              <a:extLst>
                <a:ext uri="{FF2B5EF4-FFF2-40B4-BE49-F238E27FC236}">
                  <a16:creationId xmlns:a16="http://schemas.microsoft.com/office/drawing/2014/main" id="{F90C1242-DA00-6433-F694-EA7D2B41BFC1}"/>
                </a:ext>
              </a:extLst>
            </p:cNvPr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72" name="Google Shape;141;p18">
                <a:extLst>
                  <a:ext uri="{FF2B5EF4-FFF2-40B4-BE49-F238E27FC236}">
                    <a16:creationId xmlns:a16="http://schemas.microsoft.com/office/drawing/2014/main" id="{2C00A133-BB28-0E49-385A-E2FBF817F215}"/>
                  </a:ext>
                </a:extLst>
              </p:cNvPr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2;p18">
                <a:extLst>
                  <a:ext uri="{FF2B5EF4-FFF2-40B4-BE49-F238E27FC236}">
                    <a16:creationId xmlns:a16="http://schemas.microsoft.com/office/drawing/2014/main" id="{C414BE4D-5C65-CCEF-C2F2-A5022FDEFBD8}"/>
                  </a:ext>
                </a:extLst>
              </p:cNvPr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143;p18">
              <a:extLst>
                <a:ext uri="{FF2B5EF4-FFF2-40B4-BE49-F238E27FC236}">
                  <a16:creationId xmlns:a16="http://schemas.microsoft.com/office/drawing/2014/main" id="{A009210B-C40F-9A33-4E05-D4DD54E95CBE}"/>
                </a:ext>
              </a:extLst>
            </p:cNvPr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61" name="Google Shape;144;p18">
              <a:extLst>
                <a:ext uri="{FF2B5EF4-FFF2-40B4-BE49-F238E27FC236}">
                  <a16:creationId xmlns:a16="http://schemas.microsoft.com/office/drawing/2014/main" id="{2424143E-522F-DF64-FC99-4E4022A480D3}"/>
                </a:ext>
              </a:extLst>
            </p:cNvPr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62" name="Google Shape;145;p18">
              <a:extLst>
                <a:ext uri="{FF2B5EF4-FFF2-40B4-BE49-F238E27FC236}">
                  <a16:creationId xmlns:a16="http://schemas.microsoft.com/office/drawing/2014/main" id="{BEBB81E2-567E-63DE-5239-DF88DC3D09DE}"/>
                </a:ext>
              </a:extLst>
            </p:cNvPr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63" name="Google Shape;146;p18">
              <a:extLst>
                <a:ext uri="{FF2B5EF4-FFF2-40B4-BE49-F238E27FC236}">
                  <a16:creationId xmlns:a16="http://schemas.microsoft.com/office/drawing/2014/main" id="{900722B7-0AD9-786C-B9F2-0106E241FF2A}"/>
                </a:ext>
              </a:extLst>
            </p:cNvPr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i="1">
                <a:solidFill>
                  <a:schemeClr val="dk2"/>
                </a:solidFill>
              </a:endParaRPr>
            </a:p>
          </p:txBody>
        </p:sp>
        <p:sp>
          <p:nvSpPr>
            <p:cNvPr id="64" name="Google Shape;147;p18">
              <a:extLst>
                <a:ext uri="{FF2B5EF4-FFF2-40B4-BE49-F238E27FC236}">
                  <a16:creationId xmlns:a16="http://schemas.microsoft.com/office/drawing/2014/main" id="{DE2F0E0C-9F68-1617-153F-70C77621908D}"/>
                </a:ext>
              </a:extLst>
            </p:cNvPr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i="1">
                <a:solidFill>
                  <a:schemeClr val="dk2"/>
                </a:solidFill>
              </a:endParaRPr>
            </a:p>
          </p:txBody>
        </p:sp>
        <p:cxnSp>
          <p:nvCxnSpPr>
            <p:cNvPr id="65" name="Google Shape;148;p18">
              <a:extLst>
                <a:ext uri="{FF2B5EF4-FFF2-40B4-BE49-F238E27FC236}">
                  <a16:creationId xmlns:a16="http://schemas.microsoft.com/office/drawing/2014/main" id="{8ED371D9-4BE4-3F28-0247-AE76FC1D00F4}"/>
                </a:ext>
              </a:extLst>
            </p:cNvPr>
            <p:cNvCxnSpPr>
              <a:endCxn id="149" idx="2"/>
            </p:cNvCxnSpPr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149;p18">
              <a:extLst>
                <a:ext uri="{FF2B5EF4-FFF2-40B4-BE49-F238E27FC236}">
                  <a16:creationId xmlns:a16="http://schemas.microsoft.com/office/drawing/2014/main" id="{7AC7BD82-B206-85B8-FA00-CB8086AA857E}"/>
                </a:ext>
              </a:extLst>
            </p:cNvPr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0;p18">
              <a:extLst>
                <a:ext uri="{FF2B5EF4-FFF2-40B4-BE49-F238E27FC236}">
                  <a16:creationId xmlns:a16="http://schemas.microsoft.com/office/drawing/2014/main" id="{220D9619-8DCE-B8AC-5E1C-F6208F319C21}"/>
                </a:ext>
              </a:extLst>
            </p:cNvPr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1;p18">
              <a:extLst>
                <a:ext uri="{FF2B5EF4-FFF2-40B4-BE49-F238E27FC236}">
                  <a16:creationId xmlns:a16="http://schemas.microsoft.com/office/drawing/2014/main" id="{240F218B-8472-BD6C-337A-ECEF614B9FAC}"/>
                </a:ext>
              </a:extLst>
            </p:cNvPr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2;p18">
              <a:extLst>
                <a:ext uri="{FF2B5EF4-FFF2-40B4-BE49-F238E27FC236}">
                  <a16:creationId xmlns:a16="http://schemas.microsoft.com/office/drawing/2014/main" id="{E009DFCA-6D0B-10EF-F682-B923F06A7B3E}"/>
                </a:ext>
              </a:extLst>
            </p:cNvPr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;p18">
              <a:extLst>
                <a:ext uri="{FF2B5EF4-FFF2-40B4-BE49-F238E27FC236}">
                  <a16:creationId xmlns:a16="http://schemas.microsoft.com/office/drawing/2014/main" id="{60BC816D-749E-D7F1-D552-8FFB43E3CB66}"/>
                </a:ext>
              </a:extLst>
            </p:cNvPr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;p18">
              <a:extLst>
                <a:ext uri="{FF2B5EF4-FFF2-40B4-BE49-F238E27FC236}">
                  <a16:creationId xmlns:a16="http://schemas.microsoft.com/office/drawing/2014/main" id="{928312B4-C0F1-4B7F-0F17-783F8049C5AC}"/>
                </a:ext>
              </a:extLst>
            </p:cNvPr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029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19</a:t>
            </a:fld>
            <a:endParaRPr lang="it-IT" sz="140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D7BDC34-904F-CE45-C2DA-B15EEFB6FD0C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total energy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FA5D1F9-ACAB-5CE3-2698-B15088C66107}"/>
              </a:ext>
            </a:extLst>
          </p:cNvPr>
          <p:cNvSpPr/>
          <p:nvPr/>
        </p:nvSpPr>
        <p:spPr>
          <a:xfrm>
            <a:off x="5252580" y="4798511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0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latin typeface="Century Gothic"/>
                <a:cs typeface="Calibri" panose="020F0502020204030204"/>
              </a:rPr>
              <a:t>. Standard DFT: PBE band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37226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dirty="0" smtClean="0"/>
              <a:t>20</a:t>
            </a:fld>
            <a:endParaRPr lang="it-IT" sz="140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547E3A07-2DF1-9C31-3936-0EAD9BDEE6D2}"/>
              </a:ext>
            </a:extLst>
          </p:cNvPr>
          <p:cNvSpPr/>
          <p:nvPr/>
        </p:nvSpPr>
        <p:spPr>
          <a:xfrm>
            <a:off x="5179511" y="1917525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8EDB1C6-988C-3036-5F9C-148DA2B64EE5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127234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81786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21</a:t>
            </a:fld>
            <a:endParaRPr lang="it-IT" sz="140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3B65B3DC-0C36-F980-C3FC-83C771C57FE6}"/>
              </a:ext>
            </a:extLst>
          </p:cNvPr>
          <p:cNvSpPr/>
          <p:nvPr/>
        </p:nvSpPr>
        <p:spPr>
          <a:xfrm>
            <a:off x="5200388" y="4798511"/>
            <a:ext cx="417534" cy="98120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21317F9-66EE-77C1-EAA6-284C1AA40C0D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indirect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282312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92224"/>
            <a:ext cx="8422820" cy="541467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22</a:t>
            </a:fld>
            <a:endParaRPr lang="it-IT"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AF865-6C58-F5B8-0881-D6382AB08CA7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>
                <a:solidFill>
                  <a:srgbClr val="C00000"/>
                </a:solidFill>
                <a:latin typeface="Courier New"/>
                <a:cs typeface="Calibri Light" panose="020F0302020204030204"/>
              </a:rPr>
              <a:t>K_POINTS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total energy</a:t>
            </a:r>
          </a:p>
        </p:txBody>
      </p:sp>
    </p:spTree>
    <p:extLst>
      <p:ext uri="{BB962C8B-B14F-4D97-AF65-F5344CB8AC3E}">
        <p14:creationId xmlns:p14="http://schemas.microsoft.com/office/powerpoint/2010/main" val="66914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1040033"/>
            <a:ext cx="8422820" cy="541467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23</a:t>
            </a:fld>
            <a:endParaRPr lang="it-IT" sz="140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AAA7ECA-E6B1-07A5-DB6E-A2109911030E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Convergence </a:t>
            </a:r>
            <a:r>
              <a:rPr lang="en-US" sz="4000" b="0" spc="-150" dirty="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dirty="0">
                <a:solidFill>
                  <a:srgbClr val="C00000"/>
                </a:solidFill>
                <a:latin typeface="Courier New"/>
                <a:cs typeface="Calibri Light" panose="020F0302020204030204"/>
              </a:rPr>
              <a:t>K_POINTS</a:t>
            </a:r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: direct band gap</a:t>
            </a:r>
          </a:p>
        </p:txBody>
      </p:sp>
    </p:spTree>
    <p:extLst>
      <p:ext uri="{BB962C8B-B14F-4D97-AF65-F5344CB8AC3E}">
        <p14:creationId xmlns:p14="http://schemas.microsoft.com/office/powerpoint/2010/main" val="171536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Check-out the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</a:rPr>
              <a:t>git</a:t>
            </a:r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 repo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57404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>
                <a:latin typeface="Century Gothic"/>
                <a:cs typeface="Calibri" panose="020F0502020204030204"/>
              </a:rPr>
              <a:t>The </a:t>
            </a:r>
            <a:r>
              <a:rPr lang="it-IT" sz="2000" err="1">
                <a:latin typeface="Century Gothic"/>
                <a:cs typeface="Calibri" panose="020F0502020204030204"/>
              </a:rPr>
              <a:t>hands-on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materials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available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at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github</a:t>
            </a:r>
            <a:endParaRPr lang="it-IT" sz="2000" err="1">
              <a:solidFill>
                <a:srgbClr val="E7E6E6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>
                <a:solidFill>
                  <a:srgbClr val="000000"/>
                </a:solidFill>
                <a:latin typeface="Century Gothic"/>
                <a:cs typeface="Calibri" panose="020F0502020204030204"/>
              </a:rPr>
              <a:t>Clone the repository (or Download it):</a:t>
            </a:r>
          </a:p>
          <a:p>
            <a:pPr marL="285750" indent="-285750">
              <a:buFont typeface="Arial"/>
              <a:buChar char="•"/>
            </a:pPr>
            <a:endParaRPr lang="it-IT" sz="2000">
              <a:solidFill>
                <a:srgbClr val="000000"/>
              </a:solidFill>
              <a:latin typeface="Century Gothic"/>
              <a:cs typeface="Calibri" panose="020F0502020204030204"/>
            </a:endParaRPr>
          </a:p>
          <a:p>
            <a:pPr lvl="1"/>
            <a:r>
              <a:rPr lang="it-IT" sz="2000" err="1">
                <a:solidFill>
                  <a:srgbClr val="000000"/>
                </a:solidFill>
                <a:latin typeface="Courier New"/>
                <a:cs typeface="Calibri" panose="020F0502020204030204"/>
              </a:rPr>
              <a:t>git</a:t>
            </a:r>
            <a:r>
              <a:rPr lang="it-IT" sz="2000">
                <a:solidFill>
                  <a:srgbClr val="000000"/>
                </a:solidFill>
                <a:latin typeface="Courier New"/>
                <a:cs typeface="Calibri" panose="020F0502020204030204"/>
              </a:rPr>
              <a:t> clone </a:t>
            </a:r>
            <a:r>
              <a:rPr lang="it-IT" sz="2000">
                <a:latin typeface="Courier New"/>
                <a:ea typeface="+mn-lt"/>
                <a:cs typeface="+mn-lt"/>
                <a:hlinkClick r:id="rId2"/>
              </a:rPr>
              <a:t>https://github.com/materialscloud-org/hubbard-koopmans-2022</a:t>
            </a:r>
          </a:p>
          <a:p>
            <a:pPr lvl="1"/>
            <a:endParaRPr lang="it-IT" sz="2000">
              <a:latin typeface="Courier New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it-IT" sz="2000">
                <a:latin typeface="Century Gothic"/>
                <a:ea typeface="+mn-lt"/>
                <a:cs typeface="+mn-lt"/>
              </a:rPr>
              <a:t>Go to the exercise0 folder </a:t>
            </a:r>
          </a:p>
          <a:p>
            <a:pPr marL="342900" indent="-342900">
              <a:buFont typeface="Arial"/>
              <a:buChar char="•"/>
            </a:pPr>
            <a:endParaRPr lang="it-IT" sz="2000">
              <a:latin typeface="Century Gothic"/>
              <a:ea typeface="+mn-lt"/>
              <a:cs typeface="+mn-lt"/>
            </a:endParaRPr>
          </a:p>
          <a:p>
            <a:pPr lvl="1"/>
            <a:r>
              <a:rPr lang="it-IT" sz="2000">
                <a:latin typeface="Courier New"/>
                <a:ea typeface="+mn-lt"/>
                <a:cs typeface="+mn-lt"/>
              </a:rPr>
              <a:t>cd hubbard-koopmans-2022/Day1/exercise0</a:t>
            </a:r>
          </a:p>
        </p:txBody>
      </p:sp>
    </p:spTree>
    <p:extLst>
      <p:ext uri="{BB962C8B-B14F-4D97-AF65-F5344CB8AC3E}">
        <p14:creationId xmlns:p14="http://schemas.microsoft.com/office/powerpoint/2010/main" val="342496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SCF calculation</a:t>
            </a:r>
            <a:endParaRPr lang="it-IT">
              <a:cs typeface="Calibri Light" panose="020F0302020204030204"/>
            </a:endParaRP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1494C2C8-8418-8290-2874-4C6F5512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072" y="4116942"/>
            <a:ext cx="3536513" cy="189131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latin typeface="Courier New"/>
                <a:ea typeface="+mn-lt"/>
                <a:cs typeface="+mn-lt"/>
              </a:rPr>
              <a:t>scf</a:t>
            </a:r>
            <a:r>
              <a:rPr lang="it-IT" sz="1600">
                <a:latin typeface="Courier New"/>
                <a:ea typeface="+mn-lt"/>
                <a:cs typeface="+mn-lt"/>
              </a:rPr>
              <a:t>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prefix</a:t>
            </a:r>
            <a:r>
              <a:rPr lang="it-IT" sz="1600">
                <a:latin typeface="Courier New"/>
                <a:ea typeface="+mn-lt"/>
                <a:cs typeface="+mn-lt"/>
              </a:rPr>
              <a:t>='Si'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outdir</a:t>
            </a:r>
            <a:r>
              <a:rPr lang="it-IT" sz="1600">
                <a:latin typeface="Courier New"/>
                <a:ea typeface="+mn-lt"/>
                <a:cs typeface="+mn-lt"/>
              </a:rPr>
              <a:t>='./out'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ibrav</a:t>
            </a:r>
            <a:r>
              <a:rPr lang="it-IT" sz="1600"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latin typeface="Courier New"/>
                <a:ea typeface="+mn-lt"/>
                <a:cs typeface="+mn-lt"/>
              </a:rPr>
              <a:t>celldm</a:t>
            </a:r>
            <a:r>
              <a:rPr lang="it-IT" sz="1600">
                <a:latin typeface="Courier New"/>
                <a:ea typeface="+mn-lt"/>
                <a:cs typeface="+mn-lt"/>
              </a:rPr>
              <a:t>(1) = 10.20, 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nat</a:t>
            </a:r>
            <a:r>
              <a:rPr lang="it-IT" sz="1600">
                <a:latin typeface="Courier New"/>
                <a:ea typeface="+mn-lt"/>
                <a:cs typeface="+mn-lt"/>
              </a:rPr>
              <a:t> = 2,  </a:t>
            </a:r>
            <a:r>
              <a:rPr lang="it-IT" sz="1600" err="1">
                <a:latin typeface="Courier New"/>
                <a:ea typeface="+mn-lt"/>
                <a:cs typeface="+mn-lt"/>
              </a:rPr>
              <a:t>ntyp</a:t>
            </a:r>
            <a:r>
              <a:rPr lang="it-IT" sz="1600">
                <a:latin typeface="Courier New"/>
                <a:ea typeface="+mn-lt"/>
                <a:cs typeface="+mn-lt"/>
              </a:rPr>
              <a:t> = 1,          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ecutwfc</a:t>
            </a:r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 = 40 </a:t>
            </a:r>
            <a:r>
              <a:rPr lang="it-IT" sz="1600">
                <a:latin typeface="Courier New"/>
                <a:ea typeface="+mn-lt"/>
                <a:cs typeface="+mn-lt"/>
              </a:rPr>
              <a:t>, 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latin typeface="Courier New"/>
                <a:ea typeface="+mn-lt"/>
                <a:cs typeface="+mn-lt"/>
              </a:rPr>
              <a:t>conv_thr</a:t>
            </a:r>
            <a:r>
              <a:rPr lang="it-IT" sz="1600">
                <a:latin typeface="Courier New"/>
                <a:ea typeface="+mn-lt"/>
                <a:cs typeface="+mn-lt"/>
              </a:rPr>
              <a:t> = 1.d-8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28.086  </a:t>
            </a:r>
            <a:r>
              <a:rPr lang="it-IT" sz="1600" err="1">
                <a:latin typeface="Courier New"/>
                <a:ea typeface="+mn-lt"/>
                <a:cs typeface="+mn-lt"/>
              </a:rPr>
              <a:t>Si.pbe_PseudoDojo.UPF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0.00 0.00 0.00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Si 0.25 0.25 0.25</a:t>
            </a:r>
            <a:endParaRPr lang="it-IT" sz="1600"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automatic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12 12 12 0 0 0</a:t>
            </a:r>
            <a:endParaRPr lang="it-IT" sz="1600">
              <a:highlight>
                <a:srgbClr val="00FF00"/>
              </a:highlight>
              <a:latin typeface="Courier New"/>
              <a:cs typeface="Courier New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2E8AD8D-E608-21F4-D19B-83F22F1EB497}"/>
              </a:ext>
            </a:extLst>
          </p:cNvPr>
          <p:cNvCxnSpPr>
            <a:cxnSpLocks/>
          </p:cNvCxnSpPr>
          <p:nvPr/>
        </p:nvCxnSpPr>
        <p:spPr>
          <a:xfrm flipH="1" flipV="1">
            <a:off x="2906950" y="2891293"/>
            <a:ext cx="4377845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311023" y="536532"/>
            <a:ext cx="51496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the </a:t>
            </a:r>
            <a:r>
              <a:rPr lang="it-IT" sz="1600" err="1">
                <a:latin typeface="Century Gothic"/>
                <a:cs typeface="Courier New"/>
              </a:rPr>
              <a:t>Wave-Functions</a:t>
            </a:r>
            <a:r>
              <a:rPr lang="it-IT" sz="1600">
                <a:latin typeface="Century Gothic"/>
                <a:cs typeface="Courier New"/>
              </a:rPr>
              <a:t> cutoff</a:t>
            </a: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09877A2-C9DA-A8EC-68D9-F6D4A470354D}"/>
              </a:ext>
            </a:extLst>
          </p:cNvPr>
          <p:cNvSpPr/>
          <p:nvPr/>
        </p:nvSpPr>
        <p:spPr>
          <a:xfrm>
            <a:off x="8137481" y="4061302"/>
            <a:ext cx="3935259" cy="2098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F4E8CF8-3BB3-56B3-EDC6-56E4F5434BD4}"/>
              </a:ext>
            </a:extLst>
          </p:cNvPr>
          <p:cNvCxnSpPr>
            <a:cxnSpLocks/>
          </p:cNvCxnSpPr>
          <p:nvPr/>
        </p:nvCxnSpPr>
        <p:spPr>
          <a:xfrm flipH="1" flipV="1">
            <a:off x="2406379" y="6083873"/>
            <a:ext cx="995817" cy="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6BBB611-4D4A-8E2D-ADA6-B3DCA40A2E4B}"/>
              </a:ext>
            </a:extLst>
          </p:cNvPr>
          <p:cNvSpPr txBox="1"/>
          <p:nvPr/>
        </p:nvSpPr>
        <p:spPr>
          <a:xfrm>
            <a:off x="3592476" y="5873336"/>
            <a:ext cx="51496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Converged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value</a:t>
            </a:r>
            <a:r>
              <a:rPr lang="it-IT" sz="1600">
                <a:latin typeface="Century Gothic"/>
                <a:cs typeface="Calibri"/>
              </a:rPr>
              <a:t> for the</a:t>
            </a:r>
            <a:endParaRPr lang="it-IT">
              <a:latin typeface="Calibri" panose="020F0502020204030204"/>
              <a:cs typeface="Calibri"/>
            </a:endParaRPr>
          </a:p>
          <a:p>
            <a:r>
              <a:rPr lang="it-IT" sz="1600">
                <a:latin typeface="Century Gothic"/>
                <a:cs typeface="Calibri"/>
              </a:rPr>
              <a:t>BZ sampling </a:t>
            </a:r>
            <a:endParaRPr lang="it-IT">
              <a:cs typeface="Calibri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813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 electronic structure: BANDS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calculation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='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bands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'</a:t>
            </a:r>
            <a:endParaRPr lang="it-IT" sz="1600">
              <a:highlight>
                <a:srgbClr val="FFFF00"/>
              </a:highlight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{</a:t>
            </a:r>
            <a:r>
              <a:rPr lang="it-IT" sz="1600" err="1">
                <a:latin typeface="Courier New"/>
                <a:ea typeface="+mn-lt"/>
                <a:cs typeface="+mn-lt"/>
              </a:rPr>
              <a:t>crystal_b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5 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0.50000   0.50000   0.50000 20 ! L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0.00000   0.00000   0.00000 20 ! G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0.50000   0.00000   0.50000 20 ! X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0.37500   0.37500   0.75000 20 ! K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it-IT" sz="1600">
                <a:highlight>
                  <a:srgbClr val="00FF00"/>
                </a:highlight>
                <a:latin typeface="Courier New"/>
                <a:ea typeface="+mn-lt"/>
                <a:cs typeface="+mn-lt"/>
              </a:rPr>
              <a:t>  0.00000   0.00000   0.00000  0 ! G</a:t>
            </a:r>
            <a:endParaRPr lang="it-IT">
              <a:highlight>
                <a:srgbClr val="00FF00"/>
              </a:highlight>
              <a:latin typeface="Courier New"/>
              <a:cs typeface="Courier New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00DEBC2-F9D7-299B-2A8C-8DB765EECFD2}"/>
              </a:ext>
            </a:extLst>
          </p:cNvPr>
          <p:cNvCxnSpPr/>
          <p:nvPr/>
        </p:nvCxnSpPr>
        <p:spPr>
          <a:xfrm flipH="1" flipV="1">
            <a:off x="3470623" y="1179405"/>
            <a:ext cx="3814174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43DA9-DF9F-D906-BC19-12E5795FE4D9}"/>
              </a:ext>
            </a:extLst>
          </p:cNvPr>
          <p:cNvSpPr txBox="1"/>
          <p:nvPr/>
        </p:nvSpPr>
        <p:spPr>
          <a:xfrm>
            <a:off x="7268335" y="768045"/>
            <a:ext cx="475157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>
                <a:latin typeface="Century Gothic"/>
                <a:ea typeface="+mn-lt"/>
                <a:cs typeface="+mn-lt"/>
              </a:rPr>
              <a:t>"</a:t>
            </a:r>
            <a:r>
              <a:rPr lang="it-IT" sz="1600" err="1">
                <a:latin typeface="Century Gothic"/>
                <a:ea typeface="+mn-lt"/>
                <a:cs typeface="+mn-lt"/>
              </a:rPr>
              <a:t>Bands</a:t>
            </a:r>
            <a:r>
              <a:rPr lang="it-IT" sz="1600">
                <a:latin typeface="Century Gothic"/>
                <a:ea typeface="+mn-lt"/>
                <a:cs typeface="+mn-lt"/>
              </a:rPr>
              <a:t>" </a:t>
            </a:r>
            <a:r>
              <a:rPr lang="it-IT" sz="1600" err="1">
                <a:latin typeface="Century Gothic"/>
                <a:ea typeface="+mn-lt"/>
                <a:cs typeface="+mn-lt"/>
              </a:rPr>
              <a:t>calculation</a:t>
            </a:r>
            <a:endParaRPr lang="it-IT" sz="1600" err="1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cs typeface="Calibri"/>
              </a:rPr>
              <a:t>Number</a:t>
            </a:r>
            <a:r>
              <a:rPr lang="it-IT" sz="1600">
                <a:latin typeface="Century Gothic"/>
                <a:cs typeface="Calibri"/>
              </a:rPr>
              <a:t> of special </a:t>
            </a:r>
            <a:r>
              <a:rPr lang="it-IT" sz="1600" b="1">
                <a:latin typeface="Century Gothic"/>
                <a:cs typeface="Calibri"/>
              </a:rPr>
              <a:t>k</a:t>
            </a:r>
            <a:r>
              <a:rPr lang="it-IT" sz="1600">
                <a:latin typeface="Century Gothic"/>
                <a:cs typeface="Calibri"/>
              </a:rPr>
              <a:t>-points </a:t>
            </a:r>
            <a:r>
              <a:rPr lang="it-IT" sz="1600" err="1">
                <a:latin typeface="Century Gothic"/>
                <a:cs typeface="Calibri"/>
              </a:rPr>
              <a:t>provided</a:t>
            </a:r>
            <a:endParaRPr lang="it-IT" sz="1600">
              <a:latin typeface="Century Gothic"/>
              <a:cs typeface="Calibri"/>
            </a:endParaRPr>
          </a:p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cs typeface="Calibri"/>
              </a:rPr>
              <a:t>Coordinates</a:t>
            </a:r>
            <a:r>
              <a:rPr lang="it-IT" sz="1600">
                <a:latin typeface="Century Gothic"/>
                <a:cs typeface="Calibri"/>
              </a:rPr>
              <a:t> of the special </a:t>
            </a:r>
            <a:r>
              <a:rPr lang="it-IT" sz="1600" b="1">
                <a:latin typeface="Century Gothic"/>
                <a:cs typeface="Calibri"/>
              </a:rPr>
              <a:t>k</a:t>
            </a:r>
            <a:r>
              <a:rPr lang="it-IT" sz="1600">
                <a:latin typeface="Century Gothic"/>
                <a:cs typeface="Calibri"/>
              </a:rPr>
              <a:t>-points and </a:t>
            </a:r>
            <a:r>
              <a:rPr lang="it-IT" sz="1600" err="1">
                <a:latin typeface="Century Gothic"/>
                <a:cs typeface="Calibri"/>
              </a:rPr>
              <a:t>number</a:t>
            </a:r>
            <a:r>
              <a:rPr lang="it-IT" sz="1600">
                <a:latin typeface="Century Gothic"/>
                <a:cs typeface="Calibri"/>
              </a:rPr>
              <a:t> of </a:t>
            </a:r>
            <a:r>
              <a:rPr lang="it-IT" sz="1600" err="1">
                <a:latin typeface="Century Gothic"/>
                <a:cs typeface="Calibri"/>
              </a:rPr>
              <a:t>addditional</a:t>
            </a:r>
            <a:r>
              <a:rPr lang="it-IT" sz="1600">
                <a:latin typeface="Century Gothic"/>
                <a:cs typeface="Calibri"/>
              </a:rPr>
              <a:t> points QE </a:t>
            </a:r>
            <a:r>
              <a:rPr lang="it-IT" sz="1600" err="1">
                <a:latin typeface="Century Gothic"/>
                <a:cs typeface="Calibri"/>
              </a:rPr>
              <a:t>generates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between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two</a:t>
            </a:r>
            <a:r>
              <a:rPr lang="it-IT" sz="1600">
                <a:latin typeface="Century Gothic"/>
                <a:cs typeface="Calibri"/>
              </a:rPr>
              <a:t> </a:t>
            </a:r>
            <a:r>
              <a:rPr lang="it-IT" sz="1600" err="1">
                <a:latin typeface="Century Gothic"/>
                <a:cs typeface="Calibri"/>
              </a:rPr>
              <a:t>adiacent</a:t>
            </a:r>
            <a:r>
              <a:rPr lang="it-IT" sz="1600">
                <a:latin typeface="Century Gothic"/>
                <a:cs typeface="Calibri"/>
              </a:rPr>
              <a:t> special k-points.</a:t>
            </a:r>
          </a:p>
          <a:p>
            <a:endParaRPr lang="it-IT" sz="1600" err="1">
              <a:latin typeface="Century Gothic"/>
              <a:cs typeface="Courier New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pic>
        <p:nvPicPr>
          <p:cNvPr id="10" name="Immagine 18">
            <a:extLst>
              <a:ext uri="{FF2B5EF4-FFF2-40B4-BE49-F238E27FC236}">
                <a16:creationId xmlns:a16="http://schemas.microsoft.com/office/drawing/2014/main" id="{D691A1B9-DD9A-56CB-D60F-DAABEAF7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879" y="1598414"/>
            <a:ext cx="2743200" cy="2617336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 flipV="1">
            <a:off x="902788" y="4592747"/>
            <a:ext cx="6392447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9480821-03F4-AAB9-BB2D-174582628F5E}"/>
              </a:ext>
            </a:extLst>
          </p:cNvPr>
          <p:cNvCxnSpPr>
            <a:cxnSpLocks/>
          </p:cNvCxnSpPr>
          <p:nvPr/>
        </p:nvCxnSpPr>
        <p:spPr>
          <a:xfrm flipH="1">
            <a:off x="5027807" y="5398804"/>
            <a:ext cx="2245617" cy="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9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98279"/>
            <a:ext cx="8422823" cy="541467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 Silicon band structure</a:t>
            </a:r>
          </a:p>
        </p:txBody>
      </p:sp>
    </p:spTree>
    <p:extLst>
      <p:ext uri="{BB962C8B-B14F-4D97-AF65-F5344CB8AC3E}">
        <p14:creationId xmlns:p14="http://schemas.microsoft.com/office/powerpoint/2010/main" val="812469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98279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 Silicon band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FCB70-50DE-373E-1815-5670131257F5}"/>
              </a:ext>
            </a:extLst>
          </p:cNvPr>
          <p:cNvSpPr txBox="1"/>
          <p:nvPr/>
        </p:nvSpPr>
        <p:spPr>
          <a:xfrm>
            <a:off x="5959348" y="3210711"/>
            <a:ext cx="2118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Calibri"/>
                <a:cs typeface="Calibri"/>
              </a:rPr>
              <a:t>E</a:t>
            </a:r>
            <a:r>
              <a:rPr lang="it-IT" baseline="-25000" err="1">
                <a:ea typeface="Calibri"/>
                <a:cs typeface="Calibri"/>
              </a:rPr>
              <a:t>g</a:t>
            </a:r>
            <a:r>
              <a:rPr lang="it-IT" baseline="30000" err="1">
                <a:ea typeface="Calibri"/>
                <a:cs typeface="Calibri"/>
              </a:rPr>
              <a:t>indirect</a:t>
            </a:r>
            <a:r>
              <a:rPr lang="it-IT">
                <a:ea typeface="Calibri"/>
                <a:cs typeface="Calibri"/>
              </a:rPr>
              <a:t> = 0.57 eV</a:t>
            </a:r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6317EA6-DC1B-8B9B-28B1-50A15D16D725}"/>
              </a:ext>
            </a:extLst>
          </p:cNvPr>
          <p:cNvCxnSpPr/>
          <p:nvPr/>
        </p:nvCxnSpPr>
        <p:spPr>
          <a:xfrm>
            <a:off x="4300553" y="3525375"/>
            <a:ext cx="1658715" cy="2562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4E1253-79BF-A4E0-A66D-A7595D1AE56E}"/>
              </a:ext>
            </a:extLst>
          </p:cNvPr>
          <p:cNvCxnSpPr/>
          <p:nvPr/>
        </p:nvCxnSpPr>
        <p:spPr>
          <a:xfrm flipH="1">
            <a:off x="5958546" y="3211377"/>
            <a:ext cx="4175" cy="32163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4E56-653D-3A1A-FFEB-9F5A8A898F57}"/>
              </a:ext>
            </a:extLst>
          </p:cNvPr>
          <p:cNvCxnSpPr>
            <a:cxnSpLocks/>
          </p:cNvCxnSpPr>
          <p:nvPr/>
        </p:nvCxnSpPr>
        <p:spPr>
          <a:xfrm>
            <a:off x="4287759" y="2057595"/>
            <a:ext cx="6608" cy="14682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3588F8-6887-A740-B7A4-7D6EA938C507}"/>
              </a:ext>
            </a:extLst>
          </p:cNvPr>
          <p:cNvSpPr txBox="1"/>
          <p:nvPr/>
        </p:nvSpPr>
        <p:spPr>
          <a:xfrm>
            <a:off x="2688585" y="2738184"/>
            <a:ext cx="1744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Calibri"/>
                <a:cs typeface="Calibri"/>
              </a:rPr>
              <a:t>E</a:t>
            </a:r>
            <a:r>
              <a:rPr lang="it-IT" baseline="-25000" err="1">
                <a:ea typeface="Calibri"/>
                <a:cs typeface="Calibri"/>
              </a:rPr>
              <a:t>g</a:t>
            </a:r>
            <a:r>
              <a:rPr lang="it-IT" baseline="30000" err="1">
                <a:ea typeface="Calibri"/>
                <a:cs typeface="Calibri"/>
              </a:rPr>
              <a:t>direct</a:t>
            </a:r>
            <a:r>
              <a:rPr lang="it-IT">
                <a:ea typeface="Calibri"/>
                <a:cs typeface="Calibri"/>
              </a:rPr>
              <a:t> = 2.56 eV</a:t>
            </a:r>
            <a:endParaRPr lang="it-IT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0772CD0-8F38-530F-309A-34E86901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7905"/>
              </p:ext>
            </p:extLst>
          </p:nvPr>
        </p:nvGraphicFramePr>
        <p:xfrm>
          <a:off x="3781867" y="4958010"/>
          <a:ext cx="46282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55">
                  <a:extLst>
                    <a:ext uri="{9D8B030D-6E8A-4147-A177-3AD203B41FA5}">
                      <a16:colId xmlns:a16="http://schemas.microsoft.com/office/drawing/2014/main" val="1754892655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2962156256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4211854425"/>
                    </a:ext>
                  </a:extLst>
                </a:gridCol>
              </a:tblGrid>
              <a:tr h="2752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5164"/>
                  </a:ext>
                </a:extLst>
              </a:tr>
              <a:tr h="2752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err="1">
                          <a:effectLst/>
                        </a:rPr>
                        <a:t>E</a:t>
                      </a:r>
                      <a:r>
                        <a:rPr lang="en-US" baseline="-25000" err="1">
                          <a:effectLst/>
                        </a:rPr>
                        <a:t>g</a:t>
                      </a:r>
                      <a:r>
                        <a:rPr lang="en-US">
                          <a:effectLst/>
                        </a:rPr>
                        <a:t> Exp.​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1.17​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3.35​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4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2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319588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</a:t>
            </a:fld>
            <a:endParaRPr lang="it-IT" sz="140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5FF350B-63EE-C008-C20F-1E5423E91B10}"/>
              </a:ext>
            </a:extLst>
          </p:cNvPr>
          <p:cNvGrpSpPr/>
          <p:nvPr/>
        </p:nvGrpSpPr>
        <p:grpSpPr>
          <a:xfrm>
            <a:off x="933595" y="1158994"/>
            <a:ext cx="3156206" cy="1503709"/>
            <a:chOff x="609745" y="1635244"/>
            <a:chExt cx="3156206" cy="1503709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E6D9BA7F-699F-658E-76DB-2AB79D2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095" y="170593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76753DC5-F298-B413-4878-5E5475BEE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71" y="2035757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760775C-FDDF-7800-3084-922309B10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1349" y="255664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85070CEA-E052-BA3C-3EB8-08AF741FA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320" y="2545274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9F671071-8183-D3E9-BCA3-85199654B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3129" y="1687738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40" name="Connettore 1 56">
              <a:extLst>
                <a:ext uri="{FF2B5EF4-FFF2-40B4-BE49-F238E27FC236}">
                  <a16:creationId xmlns:a16="http://schemas.microsoft.com/office/drawing/2014/main" id="{7B6A6C0D-BE55-C0CC-B0E1-D17BCD87ACA6}"/>
                </a:ext>
              </a:extLst>
            </p:cNvPr>
            <p:cNvCxnSpPr/>
            <p:nvPr/>
          </p:nvCxnSpPr>
          <p:spPr>
            <a:xfrm>
              <a:off x="1149217" y="1637698"/>
              <a:ext cx="0" cy="1224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57">
              <a:extLst>
                <a:ext uri="{FF2B5EF4-FFF2-40B4-BE49-F238E27FC236}">
                  <a16:creationId xmlns:a16="http://schemas.microsoft.com/office/drawing/2014/main" id="{7AEACFC1-382B-216F-C0B5-619A6BF93652}"/>
                </a:ext>
              </a:extLst>
            </p:cNvPr>
            <p:cNvCxnSpPr/>
            <p:nvPr/>
          </p:nvCxnSpPr>
          <p:spPr>
            <a:xfrm>
              <a:off x="3237217" y="1639632"/>
              <a:ext cx="0" cy="1224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58">
              <a:extLst>
                <a:ext uri="{FF2B5EF4-FFF2-40B4-BE49-F238E27FC236}">
                  <a16:creationId xmlns:a16="http://schemas.microsoft.com/office/drawing/2014/main" id="{98E48C45-61C4-4ADF-15FE-40D3E03732E5}"/>
                </a:ext>
              </a:extLst>
            </p:cNvPr>
            <p:cNvCxnSpPr/>
            <p:nvPr/>
          </p:nvCxnSpPr>
          <p:spPr>
            <a:xfrm>
              <a:off x="1149217" y="2877030"/>
              <a:ext cx="2088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9">
              <a:extLst>
                <a:ext uri="{FF2B5EF4-FFF2-40B4-BE49-F238E27FC236}">
                  <a16:creationId xmlns:a16="http://schemas.microsoft.com/office/drawing/2014/main" id="{ECE30F3A-8179-C401-C0AE-38C906902826}"/>
                </a:ext>
              </a:extLst>
            </p:cNvPr>
            <p:cNvCxnSpPr/>
            <p:nvPr/>
          </p:nvCxnSpPr>
          <p:spPr>
            <a:xfrm>
              <a:off x="3225951" y="1635244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60">
              <a:extLst>
                <a:ext uri="{FF2B5EF4-FFF2-40B4-BE49-F238E27FC236}">
                  <a16:creationId xmlns:a16="http://schemas.microsoft.com/office/drawing/2014/main" id="{D2E20791-873A-825B-473D-A64ECF943B25}"/>
                </a:ext>
              </a:extLst>
            </p:cNvPr>
            <p:cNvCxnSpPr/>
            <p:nvPr/>
          </p:nvCxnSpPr>
          <p:spPr>
            <a:xfrm>
              <a:off x="609745" y="1639632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61">
              <a:extLst>
                <a:ext uri="{FF2B5EF4-FFF2-40B4-BE49-F238E27FC236}">
                  <a16:creationId xmlns:a16="http://schemas.microsoft.com/office/drawing/2014/main" id="{C9D1D2C4-C677-AA50-14C5-D2E040280596}"/>
                </a:ext>
              </a:extLst>
            </p:cNvPr>
            <p:cNvCxnSpPr/>
            <p:nvPr/>
          </p:nvCxnSpPr>
          <p:spPr>
            <a:xfrm>
              <a:off x="1692324" y="1965244"/>
              <a:ext cx="0" cy="45037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62">
              <a:extLst>
                <a:ext uri="{FF2B5EF4-FFF2-40B4-BE49-F238E27FC236}">
                  <a16:creationId xmlns:a16="http://schemas.microsoft.com/office/drawing/2014/main" id="{BCA80C68-E498-FB16-8EBC-9DF25D39DAFD}"/>
                </a:ext>
              </a:extLst>
            </p:cNvPr>
            <p:cNvCxnSpPr/>
            <p:nvPr/>
          </p:nvCxnSpPr>
          <p:spPr>
            <a:xfrm>
              <a:off x="1937984" y="1746880"/>
              <a:ext cx="559558" cy="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63">
              <a:extLst>
                <a:ext uri="{FF2B5EF4-FFF2-40B4-BE49-F238E27FC236}">
                  <a16:creationId xmlns:a16="http://schemas.microsoft.com/office/drawing/2014/main" id="{08940B7D-1C19-C534-A2B0-40E736382F43}"/>
                </a:ext>
              </a:extLst>
            </p:cNvPr>
            <p:cNvCxnSpPr/>
            <p:nvPr/>
          </p:nvCxnSpPr>
          <p:spPr>
            <a:xfrm>
              <a:off x="1910688" y="1856062"/>
              <a:ext cx="232012" cy="136477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64">
              <a:extLst>
                <a:ext uri="{FF2B5EF4-FFF2-40B4-BE49-F238E27FC236}">
                  <a16:creationId xmlns:a16="http://schemas.microsoft.com/office/drawing/2014/main" id="{DECBA45C-FA62-A8BF-CCBD-BB59009C74E6}"/>
                </a:ext>
              </a:extLst>
            </p:cNvPr>
            <p:cNvCxnSpPr/>
            <p:nvPr/>
          </p:nvCxnSpPr>
          <p:spPr>
            <a:xfrm>
              <a:off x="2429303" y="2224551"/>
              <a:ext cx="136478" cy="218365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65">
              <a:extLst>
                <a:ext uri="{FF2B5EF4-FFF2-40B4-BE49-F238E27FC236}">
                  <a16:creationId xmlns:a16="http://schemas.microsoft.com/office/drawing/2014/main" id="{72B58B16-DC28-C5B2-23C8-5A2E0A41357E}"/>
                </a:ext>
              </a:extLst>
            </p:cNvPr>
            <p:cNvCxnSpPr/>
            <p:nvPr/>
          </p:nvCxnSpPr>
          <p:spPr>
            <a:xfrm rot="21240000" flipH="1">
              <a:off x="2415654" y="1872682"/>
              <a:ext cx="217587" cy="160801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66">
              <a:extLst>
                <a:ext uri="{FF2B5EF4-FFF2-40B4-BE49-F238E27FC236}">
                  <a16:creationId xmlns:a16="http://schemas.microsoft.com/office/drawing/2014/main" id="{44BCF09D-9B9A-0CE3-D326-E5B3A373F35F}"/>
                </a:ext>
              </a:extLst>
            </p:cNvPr>
            <p:cNvCxnSpPr/>
            <p:nvPr/>
          </p:nvCxnSpPr>
          <p:spPr>
            <a:xfrm flipH="1">
              <a:off x="2661315" y="1937948"/>
              <a:ext cx="68239" cy="436729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C2DB151B-73D7-62D4-6A2A-FC5D83AB86F3}"/>
                </a:ext>
              </a:extLst>
            </p:cNvPr>
            <p:cNvSpPr/>
            <p:nvPr/>
          </p:nvSpPr>
          <p:spPr>
            <a:xfrm rot="16200000">
              <a:off x="1842450" y="1678643"/>
              <a:ext cx="1351131" cy="1569490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52" name="Connettore 1 68">
              <a:extLst>
                <a:ext uri="{FF2B5EF4-FFF2-40B4-BE49-F238E27FC236}">
                  <a16:creationId xmlns:a16="http://schemas.microsoft.com/office/drawing/2014/main" id="{E2FE915B-CC79-B3C2-7161-D905658B9921}"/>
                </a:ext>
              </a:extLst>
            </p:cNvPr>
            <p:cNvCxnSpPr/>
            <p:nvPr/>
          </p:nvCxnSpPr>
          <p:spPr>
            <a:xfrm>
              <a:off x="1842450" y="2633984"/>
              <a:ext cx="586853" cy="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9">
              <a:extLst>
                <a:ext uri="{FF2B5EF4-FFF2-40B4-BE49-F238E27FC236}">
                  <a16:creationId xmlns:a16="http://schemas.microsoft.com/office/drawing/2014/main" id="{A9C445B8-0101-25E3-EDF4-01E75E8F6E89}"/>
                </a:ext>
              </a:extLst>
            </p:cNvPr>
            <p:cNvCxnSpPr/>
            <p:nvPr/>
          </p:nvCxnSpPr>
          <p:spPr>
            <a:xfrm flipV="1">
              <a:off x="1828802" y="2197257"/>
              <a:ext cx="368490" cy="327545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CCA8A43D-A994-F149-49F4-5A85E8BF0E5A}"/>
                </a:ext>
              </a:extLst>
            </p:cNvPr>
            <p:cNvSpPr/>
            <p:nvPr/>
          </p:nvSpPr>
          <p:spPr>
            <a:xfrm>
              <a:off x="1203266" y="1790099"/>
              <a:ext cx="1403458" cy="1348853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6" name="Figura a mano libera 71">
            <a:extLst>
              <a:ext uri="{FF2B5EF4-FFF2-40B4-BE49-F238E27FC236}">
                <a16:creationId xmlns:a16="http://schemas.microsoft.com/office/drawing/2014/main" id="{C3E38420-BA95-B7AF-25A1-D4C7E4BA65AF}"/>
              </a:ext>
            </a:extLst>
          </p:cNvPr>
          <p:cNvSpPr/>
          <p:nvPr/>
        </p:nvSpPr>
        <p:spPr>
          <a:xfrm>
            <a:off x="7918984" y="1052276"/>
            <a:ext cx="2388359" cy="1528573"/>
          </a:xfrm>
          <a:custGeom>
            <a:avLst/>
            <a:gdLst>
              <a:gd name="connsiteX0" fmla="*/ 0 w 1897038"/>
              <a:gd name="connsiteY0" fmla="*/ 0 h 1578590"/>
              <a:gd name="connsiteX1" fmla="*/ 409432 w 1897038"/>
              <a:gd name="connsiteY1" fmla="*/ 1282889 h 1578590"/>
              <a:gd name="connsiteX2" fmla="*/ 1364776 w 1897038"/>
              <a:gd name="connsiteY2" fmla="*/ 1378423 h 1578590"/>
              <a:gd name="connsiteX3" fmla="*/ 1897038 w 1897038"/>
              <a:gd name="connsiteY3" fmla="*/ 81886 h 157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038" h="1578590">
                <a:moveTo>
                  <a:pt x="0" y="0"/>
                </a:moveTo>
                <a:cubicBezTo>
                  <a:pt x="90984" y="526576"/>
                  <a:pt x="181969" y="1053152"/>
                  <a:pt x="409432" y="1282889"/>
                </a:cubicBezTo>
                <a:cubicBezTo>
                  <a:pt x="636895" y="1512626"/>
                  <a:pt x="1116842" y="1578590"/>
                  <a:pt x="1364776" y="1378423"/>
                </a:cubicBezTo>
                <a:cubicBezTo>
                  <a:pt x="1612710" y="1178256"/>
                  <a:pt x="1799229" y="318447"/>
                  <a:pt x="1897038" y="81886"/>
                </a:cubicBezTo>
              </a:path>
            </a:pathLst>
          </a:cu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50CDD7D-37B6-93D3-D3E6-54697924B5DE}"/>
              </a:ext>
            </a:extLst>
          </p:cNvPr>
          <p:cNvSpPr>
            <a:spLocks noChangeAspect="1"/>
          </p:cNvSpPr>
          <p:nvPr/>
        </p:nvSpPr>
        <p:spPr>
          <a:xfrm>
            <a:off x="8462627" y="136388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2E924C-9501-5A48-1324-C487F4EF1269}"/>
              </a:ext>
            </a:extLst>
          </p:cNvPr>
          <p:cNvSpPr>
            <a:spLocks noChangeAspect="1"/>
          </p:cNvSpPr>
          <p:nvPr/>
        </p:nvSpPr>
        <p:spPr>
          <a:xfrm>
            <a:off x="9051755" y="1625469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8F72AD6-3F0B-3EEA-CA27-8593F843E926}"/>
              </a:ext>
            </a:extLst>
          </p:cNvPr>
          <p:cNvSpPr>
            <a:spLocks noChangeAspect="1"/>
          </p:cNvSpPr>
          <p:nvPr/>
        </p:nvSpPr>
        <p:spPr>
          <a:xfrm>
            <a:off x="9504407" y="1341140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EB2D095-27D9-0253-6622-F69501C865FD}"/>
              </a:ext>
            </a:extLst>
          </p:cNvPr>
          <p:cNvSpPr>
            <a:spLocks noChangeAspect="1"/>
          </p:cNvSpPr>
          <p:nvPr/>
        </p:nvSpPr>
        <p:spPr>
          <a:xfrm>
            <a:off x="8633224" y="194391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E8B6952-10E6-E8D1-55F5-5F79462373B6}"/>
              </a:ext>
            </a:extLst>
          </p:cNvPr>
          <p:cNvSpPr>
            <a:spLocks noChangeAspect="1"/>
          </p:cNvSpPr>
          <p:nvPr/>
        </p:nvSpPr>
        <p:spPr>
          <a:xfrm>
            <a:off x="9495307" y="2123612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5" name="Connettore 1 77">
            <a:extLst>
              <a:ext uri="{FF2B5EF4-FFF2-40B4-BE49-F238E27FC236}">
                <a16:creationId xmlns:a16="http://schemas.microsoft.com/office/drawing/2014/main" id="{82FABA4D-9895-E031-495A-EDE050953A1D}"/>
              </a:ext>
            </a:extLst>
          </p:cNvPr>
          <p:cNvCxnSpPr/>
          <p:nvPr/>
        </p:nvCxnSpPr>
        <p:spPr>
          <a:xfrm>
            <a:off x="1267803" y="3115366"/>
            <a:ext cx="475407" cy="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33BFAF40-564D-53EF-B1FB-D8E022DA651E}"/>
              </a:ext>
            </a:extLst>
          </p:cNvPr>
          <p:cNvSpPr>
            <a:spLocks noChangeAspect="1"/>
          </p:cNvSpPr>
          <p:nvPr/>
        </p:nvSpPr>
        <p:spPr>
          <a:xfrm>
            <a:off x="1422503" y="271046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7" name="Connettore 1 79">
            <a:extLst>
              <a:ext uri="{FF2B5EF4-FFF2-40B4-BE49-F238E27FC236}">
                <a16:creationId xmlns:a16="http://schemas.microsoft.com/office/drawing/2014/main" id="{59A78705-7C84-2503-2551-07C37FC5ECED}"/>
              </a:ext>
            </a:extLst>
          </p:cNvPr>
          <p:cNvCxnSpPr/>
          <p:nvPr/>
        </p:nvCxnSpPr>
        <p:spPr>
          <a:xfrm>
            <a:off x="1236116" y="3431186"/>
            <a:ext cx="54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31">
            <a:extLst>
              <a:ext uri="{FF2B5EF4-FFF2-40B4-BE49-F238E27FC236}">
                <a16:creationId xmlns:a16="http://schemas.microsoft.com/office/drawing/2014/main" id="{7AA723A1-83E0-3E8A-00F7-E5A1BA4918F9}"/>
              </a:ext>
            </a:extLst>
          </p:cNvPr>
          <p:cNvSpPr txBox="1"/>
          <p:nvPr/>
        </p:nvSpPr>
        <p:spPr>
          <a:xfrm>
            <a:off x="1904298" y="2616618"/>
            <a:ext cx="125332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electrons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19" name="CasellaDiTesto 32">
            <a:extLst>
              <a:ext uri="{FF2B5EF4-FFF2-40B4-BE49-F238E27FC236}">
                <a16:creationId xmlns:a16="http://schemas.microsoft.com/office/drawing/2014/main" id="{D1037938-FCFE-3659-8F53-BB77C25FC801}"/>
              </a:ext>
            </a:extLst>
          </p:cNvPr>
          <p:cNvSpPr txBox="1"/>
          <p:nvPr/>
        </p:nvSpPr>
        <p:spPr>
          <a:xfrm>
            <a:off x="1904298" y="2942319"/>
            <a:ext cx="183434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interaction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0" name="CasellaDiTesto 33">
            <a:extLst>
              <a:ext uri="{FF2B5EF4-FFF2-40B4-BE49-F238E27FC236}">
                <a16:creationId xmlns:a16="http://schemas.microsoft.com/office/drawing/2014/main" id="{DA34FC8A-D25B-E85F-1EBC-EF10F496AAFC}"/>
              </a:ext>
            </a:extLst>
          </p:cNvPr>
          <p:cNvSpPr txBox="1"/>
          <p:nvPr/>
        </p:nvSpPr>
        <p:spPr>
          <a:xfrm>
            <a:off x="1904298" y="3221674"/>
            <a:ext cx="238423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external potential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1" name="Freccia bidirezionale orizzontale 20">
            <a:extLst>
              <a:ext uri="{FF2B5EF4-FFF2-40B4-BE49-F238E27FC236}">
                <a16:creationId xmlns:a16="http://schemas.microsoft.com/office/drawing/2014/main" id="{585C4F15-B573-9311-D952-B0E5D21F2C34}"/>
              </a:ext>
            </a:extLst>
          </p:cNvPr>
          <p:cNvSpPr/>
          <p:nvPr/>
        </p:nvSpPr>
        <p:spPr>
          <a:xfrm>
            <a:off x="5029343" y="1407112"/>
            <a:ext cx="1672561" cy="573206"/>
          </a:xfrm>
          <a:prstGeom prst="leftRightArrow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22" name="Connettore 1 84">
            <a:extLst>
              <a:ext uri="{FF2B5EF4-FFF2-40B4-BE49-F238E27FC236}">
                <a16:creationId xmlns:a16="http://schemas.microsoft.com/office/drawing/2014/main" id="{10A4CBE7-E3CB-1249-0F29-6ADB0FC20DBA}"/>
              </a:ext>
            </a:extLst>
          </p:cNvPr>
          <p:cNvCxnSpPr/>
          <p:nvPr/>
        </p:nvCxnSpPr>
        <p:spPr>
          <a:xfrm>
            <a:off x="7476350" y="3433458"/>
            <a:ext cx="540000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36">
            <a:extLst>
              <a:ext uri="{FF2B5EF4-FFF2-40B4-BE49-F238E27FC236}">
                <a16:creationId xmlns:a16="http://schemas.microsoft.com/office/drawing/2014/main" id="{9D01D361-E1BE-D1CC-62B5-E5BFA3E28337}"/>
              </a:ext>
            </a:extLst>
          </p:cNvPr>
          <p:cNvSpPr txBox="1"/>
          <p:nvPr/>
        </p:nvSpPr>
        <p:spPr>
          <a:xfrm>
            <a:off x="8144531" y="2618890"/>
            <a:ext cx="311103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Kohn-Sham particles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4" name="CasellaDiTesto 37">
            <a:extLst>
              <a:ext uri="{FF2B5EF4-FFF2-40B4-BE49-F238E27FC236}">
                <a16:creationId xmlns:a16="http://schemas.microsoft.com/office/drawing/2014/main" id="{50589387-D9BE-F290-2F7E-E5AE296405A8}"/>
              </a:ext>
            </a:extLst>
          </p:cNvPr>
          <p:cNvSpPr txBox="1"/>
          <p:nvPr/>
        </p:nvSpPr>
        <p:spPr>
          <a:xfrm>
            <a:off x="8144531" y="2944591"/>
            <a:ext cx="292067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(non-interacting)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5" name="CasellaDiTesto 38">
            <a:extLst>
              <a:ext uri="{FF2B5EF4-FFF2-40B4-BE49-F238E27FC236}">
                <a16:creationId xmlns:a16="http://schemas.microsoft.com/office/drawing/2014/main" id="{52FEDE0F-CF0C-F2B8-93F6-1DAB7E43EE61}"/>
              </a:ext>
            </a:extLst>
          </p:cNvPr>
          <p:cNvSpPr txBox="1"/>
          <p:nvPr/>
        </p:nvSpPr>
        <p:spPr>
          <a:xfrm>
            <a:off x="8144532" y="3223946"/>
            <a:ext cx="299383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effective potential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E1E4FBB7-79A9-3913-F95D-B3D96D40C7D5}"/>
              </a:ext>
            </a:extLst>
          </p:cNvPr>
          <p:cNvSpPr>
            <a:spLocks noChangeAspect="1"/>
          </p:cNvSpPr>
          <p:nvPr/>
        </p:nvSpPr>
        <p:spPr>
          <a:xfrm>
            <a:off x="7662665" y="271273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7" name="CasellaDiTesto 40">
            <a:extLst>
              <a:ext uri="{FF2B5EF4-FFF2-40B4-BE49-F238E27FC236}">
                <a16:creationId xmlns:a16="http://schemas.microsoft.com/office/drawing/2014/main" id="{4B22535D-FDA2-9363-4ED3-C38613125B0F}"/>
              </a:ext>
            </a:extLst>
          </p:cNvPr>
          <p:cNvSpPr txBox="1"/>
          <p:nvPr/>
        </p:nvSpPr>
        <p:spPr>
          <a:xfrm>
            <a:off x="4907596" y="2079808"/>
            <a:ext cx="191751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entury Gothic"/>
              </a:rPr>
              <a:t>KS MAPPING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81BA389C-90BC-2E2B-F7F3-F80E8873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4429" y="3296781"/>
            <a:ext cx="712472" cy="259080"/>
          </a:xfrm>
          <a:prstGeom prst="rect">
            <a:avLst/>
          </a:prstGeom>
          <a:noFill/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13492137-5E5A-25DB-62CD-BB562F978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8764" y="3281724"/>
            <a:ext cx="669724" cy="259080"/>
          </a:xfrm>
          <a:prstGeom prst="rect">
            <a:avLst/>
          </a:prstGeom>
          <a:noFill/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6C6CB47B-7D35-3E8B-391A-7C6E4B94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8151" y="4859088"/>
            <a:ext cx="4110426" cy="640111"/>
          </a:xfrm>
          <a:prstGeom prst="rect">
            <a:avLst/>
          </a:prstGeom>
          <a:noFill/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9599A830-37E4-E403-F8CF-3CBC39999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2079" y="4813920"/>
            <a:ext cx="1924904" cy="736128"/>
          </a:xfrm>
          <a:prstGeom prst="rect">
            <a:avLst/>
          </a:prstGeom>
          <a:noFill/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CCA11A43-5EC0-6930-B8A0-0D1E9DD2262D}"/>
              </a:ext>
            </a:extLst>
          </p:cNvPr>
          <p:cNvSpPr/>
          <p:nvPr/>
        </p:nvSpPr>
        <p:spPr>
          <a:xfrm>
            <a:off x="2164135" y="3979912"/>
            <a:ext cx="7992888" cy="2341984"/>
          </a:xfrm>
          <a:prstGeom prst="rect">
            <a:avLst/>
          </a:prstGeom>
          <a:noFill/>
          <a:ln w="25400" cap="rnd">
            <a:solidFill>
              <a:srgbClr val="0070C0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979812E3-D1F8-01B8-6770-D2DC4A1D0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2830" y="4074071"/>
            <a:ext cx="5509526" cy="603533"/>
          </a:xfrm>
          <a:prstGeom prst="rect">
            <a:avLst/>
          </a:prstGeom>
          <a:noFill/>
        </p:spPr>
      </p:pic>
      <p:pic>
        <p:nvPicPr>
          <p:cNvPr id="34" name="Picture 1">
            <a:extLst>
              <a:ext uri="{FF2B5EF4-FFF2-40B4-BE49-F238E27FC236}">
                <a16:creationId xmlns:a16="http://schemas.microsoft.com/office/drawing/2014/main" id="{283DA002-1CB1-1878-67E1-92307A19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5775" y="5678016"/>
            <a:ext cx="4845872" cy="571959"/>
          </a:xfrm>
          <a:prstGeom prst="rect">
            <a:avLst/>
          </a:prstGeom>
          <a:noFill/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CBAEDADD-088C-C6AB-BE27-DF38120D5035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Kohn-Sham DFT</a:t>
            </a:r>
          </a:p>
        </p:txBody>
      </p:sp>
    </p:spTree>
    <p:extLst>
      <p:ext uri="{BB962C8B-B14F-4D97-AF65-F5344CB8AC3E}">
        <p14:creationId xmlns:p14="http://schemas.microsoft.com/office/powerpoint/2010/main" val="2394843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 functionals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4636B9-FA5C-55F3-AEB6-48A4B53487B6}"/>
              </a:ext>
            </a:extLst>
          </p:cNvPr>
          <p:cNvSpPr txBox="1"/>
          <p:nvPr/>
        </p:nvSpPr>
        <p:spPr>
          <a:xfrm>
            <a:off x="349919" y="990133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Mix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exact-exchage</a:t>
            </a:r>
            <a:r>
              <a:rPr lang="it-IT" sz="2000">
                <a:latin typeface="Century Gothic"/>
                <a:cs typeface="Calibri" panose="020F0502020204030204"/>
              </a:rPr>
              <a:t> from HF theory with semi-</a:t>
            </a:r>
            <a:r>
              <a:rPr lang="it-IT" sz="2000" err="1">
                <a:latin typeface="Century Gothic"/>
                <a:cs typeface="Calibri" panose="020F0502020204030204"/>
              </a:rPr>
              <a:t>local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exchage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81719A-3D0F-2EB6-6781-9D724DBBA3D1}"/>
              </a:ext>
            </a:extLst>
          </p:cNvPr>
          <p:cNvSpPr txBox="1"/>
          <p:nvPr/>
        </p:nvSpPr>
        <p:spPr>
          <a:xfrm>
            <a:off x="177451" y="1580179"/>
            <a:ext cx="1247065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3-paramenters</a:t>
            </a:r>
            <a:r>
              <a:rPr lang="it-IT">
                <a:latin typeface="Century Gothic"/>
                <a:cs typeface="Calibri" panose="020F0502020204030204"/>
              </a:rPr>
              <a:t>: </a:t>
            </a:r>
            <a:r>
              <a:rPr lang="it-IT" err="1">
                <a:latin typeface="Century Gothic"/>
                <a:cs typeface="Calibri" panose="020F0502020204030204"/>
              </a:rPr>
              <a:t>combination</a:t>
            </a:r>
            <a:r>
              <a:rPr lang="it-IT">
                <a:latin typeface="Century Gothic"/>
                <a:cs typeface="Calibri" panose="020F0502020204030204"/>
              </a:rPr>
              <a:t> of </a:t>
            </a:r>
            <a:r>
              <a:rPr lang="it-IT">
                <a:latin typeface="Century Gothic"/>
                <a:ea typeface="+mn-lt"/>
                <a:cs typeface="+mn-lt"/>
              </a:rPr>
              <a:t>x-HF, x-B88(</a:t>
            </a:r>
            <a:r>
              <a:rPr lang="it-IT" err="1">
                <a:latin typeface="Century Gothic"/>
                <a:ea typeface="+mn-lt"/>
                <a:cs typeface="+mn-lt"/>
              </a:rPr>
              <a:t>xGGA</a:t>
            </a:r>
            <a:r>
              <a:rPr lang="it-IT">
                <a:latin typeface="Century Gothic"/>
                <a:ea typeface="+mn-lt"/>
                <a:cs typeface="+mn-lt"/>
              </a:rPr>
              <a:t>), c-LYP(</a:t>
            </a:r>
            <a:r>
              <a:rPr lang="it-IT" err="1">
                <a:latin typeface="Century Gothic"/>
                <a:ea typeface="+mn-lt"/>
                <a:cs typeface="+mn-lt"/>
              </a:rPr>
              <a:t>cGGA</a:t>
            </a:r>
            <a:r>
              <a:rPr lang="it-IT">
                <a:latin typeface="Century Gothic"/>
                <a:ea typeface="+mn-lt"/>
                <a:cs typeface="+mn-lt"/>
              </a:rPr>
              <a:t>) and xc-LDA</a:t>
            </a:r>
            <a:endParaRPr lang="it-IT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lvl="1"/>
            <a:r>
              <a:rPr lang="it-IT" err="1">
                <a:latin typeface="Century Gothic"/>
                <a:ea typeface="+mn-lt"/>
                <a:cs typeface="+mn-lt"/>
              </a:rPr>
              <a:t>Fitted</a:t>
            </a:r>
            <a:r>
              <a:rPr lang="it-IT">
                <a:latin typeface="Century Gothic"/>
                <a:ea typeface="+mn-lt"/>
                <a:cs typeface="+mn-lt"/>
              </a:rPr>
              <a:t> on </a:t>
            </a:r>
            <a:r>
              <a:rPr lang="it-IT" err="1">
                <a:latin typeface="Century Gothic"/>
                <a:ea typeface="+mn-lt"/>
                <a:cs typeface="+mn-lt"/>
              </a:rPr>
              <a:t>thermochemical</a:t>
            </a:r>
            <a:r>
              <a:rPr lang="it-IT">
                <a:latin typeface="Century Gothic"/>
                <a:ea typeface="+mn-lt"/>
                <a:cs typeface="+mn-lt"/>
              </a:rPr>
              <a:t> data: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0.20,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=0.72,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=0.81</a:t>
            </a:r>
            <a:r>
              <a:rPr lang="it-IT" b="1">
                <a:latin typeface="Century Gothic"/>
                <a:ea typeface="+mn-lt"/>
                <a:cs typeface="+mn-lt"/>
              </a:rPr>
              <a:t>  </a:t>
            </a:r>
            <a:endParaRPr lang="it-IT">
              <a:latin typeface="Century Gothic"/>
              <a:ea typeface="+mn-lt"/>
              <a:cs typeface="+mn-lt"/>
            </a:endParaRPr>
          </a:p>
          <a:p>
            <a:pPr lvl="1"/>
            <a:r>
              <a:rPr lang="it-IT">
                <a:latin typeface="Century Gothic"/>
                <a:ea typeface="+mn-lt"/>
                <a:cs typeface="+mn-lt"/>
              </a:rPr>
              <a:t>[Becke et al. JCP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5648 (1993), Stephens et al.  J. </a:t>
            </a:r>
            <a:r>
              <a:rPr lang="it-IT" err="1">
                <a:latin typeface="Century Gothic"/>
                <a:ea typeface="+mn-lt"/>
                <a:cs typeface="+mn-lt"/>
              </a:rPr>
              <a:t>Phys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err="1">
                <a:latin typeface="Century Gothic"/>
                <a:ea typeface="+mn-lt"/>
                <a:cs typeface="+mn-lt"/>
              </a:rPr>
              <a:t>Chem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11623 (1994)]</a:t>
            </a:r>
            <a:endParaRPr lang="it-IT">
              <a:latin typeface="Century Gothic"/>
              <a:ea typeface="Calibri"/>
              <a:cs typeface="Calibri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AF88937D-4D9E-A3D8-7B77-0111FE1D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2187646"/>
            <a:ext cx="9027090" cy="34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 functionals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4636B9-FA5C-55F3-AEB6-48A4B53487B6}"/>
              </a:ext>
            </a:extLst>
          </p:cNvPr>
          <p:cNvSpPr txBox="1"/>
          <p:nvPr/>
        </p:nvSpPr>
        <p:spPr>
          <a:xfrm>
            <a:off x="349919" y="990133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>
                <a:latin typeface="Century Gothic"/>
                <a:cs typeface="Calibri" panose="020F0502020204030204"/>
              </a:rPr>
              <a:t>Mix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exact-exchage</a:t>
            </a:r>
            <a:r>
              <a:rPr lang="it-IT" sz="2000">
                <a:latin typeface="Century Gothic"/>
                <a:cs typeface="Calibri" panose="020F0502020204030204"/>
              </a:rPr>
              <a:t> from HF theory with semi-</a:t>
            </a:r>
            <a:r>
              <a:rPr lang="it-IT" sz="2000" err="1">
                <a:latin typeface="Century Gothic"/>
                <a:cs typeface="Calibri" panose="020F0502020204030204"/>
              </a:rPr>
              <a:t>local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exchage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81719A-3D0F-2EB6-6781-9D724DBBA3D1}"/>
              </a:ext>
            </a:extLst>
          </p:cNvPr>
          <p:cNvSpPr txBox="1"/>
          <p:nvPr/>
        </p:nvSpPr>
        <p:spPr>
          <a:xfrm>
            <a:off x="177451" y="1580179"/>
            <a:ext cx="1247065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b="1">
                <a:latin typeface="Century Gothic"/>
                <a:cs typeface="Calibri" panose="020F0502020204030204"/>
              </a:rPr>
              <a:t>3-paramenters</a:t>
            </a:r>
            <a:r>
              <a:rPr lang="it-IT">
                <a:latin typeface="Century Gothic"/>
                <a:cs typeface="Calibri" panose="020F0502020204030204"/>
              </a:rPr>
              <a:t>: </a:t>
            </a:r>
            <a:r>
              <a:rPr lang="it-IT" err="1">
                <a:latin typeface="Century Gothic"/>
                <a:cs typeface="Calibri" panose="020F0502020204030204"/>
              </a:rPr>
              <a:t>combination</a:t>
            </a:r>
            <a:r>
              <a:rPr lang="it-IT">
                <a:latin typeface="Century Gothic"/>
                <a:cs typeface="Calibri" panose="020F0502020204030204"/>
              </a:rPr>
              <a:t> of </a:t>
            </a:r>
            <a:r>
              <a:rPr lang="it-IT">
                <a:latin typeface="Century Gothic"/>
                <a:ea typeface="+mn-lt"/>
                <a:cs typeface="+mn-lt"/>
              </a:rPr>
              <a:t>x-HF, x-B88(</a:t>
            </a:r>
            <a:r>
              <a:rPr lang="it-IT" err="1">
                <a:latin typeface="Century Gothic"/>
                <a:ea typeface="+mn-lt"/>
                <a:cs typeface="+mn-lt"/>
              </a:rPr>
              <a:t>xGGA</a:t>
            </a:r>
            <a:r>
              <a:rPr lang="it-IT">
                <a:latin typeface="Century Gothic"/>
                <a:ea typeface="+mn-lt"/>
                <a:cs typeface="+mn-lt"/>
              </a:rPr>
              <a:t>), c-LYP(</a:t>
            </a:r>
            <a:r>
              <a:rPr lang="it-IT" err="1">
                <a:latin typeface="Century Gothic"/>
                <a:ea typeface="+mn-lt"/>
                <a:cs typeface="+mn-lt"/>
              </a:rPr>
              <a:t>cGGA</a:t>
            </a:r>
            <a:r>
              <a:rPr lang="it-IT">
                <a:latin typeface="Century Gothic"/>
                <a:ea typeface="+mn-lt"/>
                <a:cs typeface="+mn-lt"/>
              </a:rPr>
              <a:t>) and xc-LDA</a:t>
            </a:r>
            <a:endParaRPr lang="it-IT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lvl="1"/>
            <a:r>
              <a:rPr lang="it-IT" err="1">
                <a:latin typeface="Century Gothic"/>
                <a:ea typeface="+mn-lt"/>
                <a:cs typeface="+mn-lt"/>
              </a:rPr>
              <a:t>Fitted</a:t>
            </a:r>
            <a:r>
              <a:rPr lang="it-IT">
                <a:latin typeface="Century Gothic"/>
                <a:ea typeface="+mn-lt"/>
                <a:cs typeface="+mn-lt"/>
              </a:rPr>
              <a:t> on </a:t>
            </a:r>
            <a:r>
              <a:rPr lang="it-IT" err="1">
                <a:latin typeface="Century Gothic"/>
                <a:ea typeface="+mn-lt"/>
                <a:cs typeface="+mn-lt"/>
              </a:rPr>
              <a:t>thermochemical</a:t>
            </a:r>
            <a:r>
              <a:rPr lang="it-IT">
                <a:latin typeface="Century Gothic"/>
                <a:ea typeface="+mn-lt"/>
                <a:cs typeface="+mn-lt"/>
              </a:rPr>
              <a:t> data: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0.20,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=0.72,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=0.81</a:t>
            </a:r>
            <a:r>
              <a:rPr lang="it-IT" b="1">
                <a:latin typeface="Century Gothic"/>
                <a:ea typeface="+mn-lt"/>
                <a:cs typeface="+mn-lt"/>
              </a:rPr>
              <a:t>  </a:t>
            </a:r>
            <a:endParaRPr lang="it-IT">
              <a:latin typeface="Century Gothic"/>
              <a:ea typeface="+mn-lt"/>
              <a:cs typeface="+mn-lt"/>
            </a:endParaRPr>
          </a:p>
          <a:p>
            <a:pPr lvl="1"/>
            <a:r>
              <a:rPr lang="it-IT">
                <a:latin typeface="Century Gothic"/>
                <a:ea typeface="+mn-lt"/>
                <a:cs typeface="+mn-lt"/>
              </a:rPr>
              <a:t>[Becke et al. JCP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5648 (1993), Stephens et al.  J. </a:t>
            </a:r>
            <a:r>
              <a:rPr lang="it-IT" err="1">
                <a:latin typeface="Century Gothic"/>
                <a:ea typeface="+mn-lt"/>
                <a:cs typeface="+mn-lt"/>
              </a:rPr>
              <a:t>Phys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err="1">
                <a:latin typeface="Century Gothic"/>
                <a:ea typeface="+mn-lt"/>
                <a:cs typeface="+mn-lt"/>
              </a:rPr>
              <a:t>Chem</a:t>
            </a:r>
            <a:r>
              <a:rPr lang="it-IT">
                <a:latin typeface="Century Gothic"/>
                <a:ea typeface="+mn-lt"/>
                <a:cs typeface="+mn-lt"/>
              </a:rPr>
              <a:t>. </a:t>
            </a:r>
            <a:r>
              <a:rPr lang="it-IT" b="1">
                <a:latin typeface="Century Gothic"/>
                <a:ea typeface="+mn-lt"/>
                <a:cs typeface="+mn-lt"/>
              </a:rPr>
              <a:t>98</a:t>
            </a:r>
            <a:r>
              <a:rPr lang="it-IT">
                <a:latin typeface="Century Gothic"/>
                <a:ea typeface="+mn-lt"/>
                <a:cs typeface="+mn-lt"/>
              </a:rPr>
              <a:t>, 11623 (1994)]</a:t>
            </a:r>
            <a:endParaRPr lang="it-IT">
              <a:latin typeface="Century Gothic"/>
              <a:ea typeface="Calibri"/>
              <a:cs typeface="Calibri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lvl="1"/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b="1" err="1">
                <a:latin typeface="Century Gothic"/>
                <a:ea typeface="+mn-lt"/>
                <a:cs typeface="+mn-lt"/>
              </a:rPr>
              <a:t>Simplification</a:t>
            </a:r>
            <a:r>
              <a:rPr lang="it-IT">
                <a:latin typeface="Century Gothic"/>
                <a:ea typeface="+mn-lt"/>
                <a:cs typeface="+mn-lt"/>
              </a:rPr>
              <a:t>: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x</a:t>
            </a:r>
            <a:r>
              <a:rPr lang="it-IT">
                <a:latin typeface="Century Gothic"/>
                <a:ea typeface="+mn-lt"/>
                <a:cs typeface="+mn-lt"/>
              </a:rPr>
              <a:t>=(1-a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), </a:t>
            </a:r>
            <a:r>
              <a:rPr lang="it-IT" err="1">
                <a:latin typeface="Century Gothic"/>
                <a:ea typeface="+mn-lt"/>
                <a:cs typeface="+mn-lt"/>
              </a:rPr>
              <a:t>a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</a:t>
            </a:r>
            <a:r>
              <a:rPr lang="it-IT">
                <a:latin typeface="Century Gothic"/>
                <a:ea typeface="+mn-lt"/>
                <a:cs typeface="+mn-lt"/>
              </a:rPr>
              <a:t>=1. </a:t>
            </a:r>
            <a:r>
              <a:rPr lang="it-IT" err="1">
                <a:latin typeface="Century Gothic"/>
                <a:ea typeface="+mn-lt"/>
                <a:cs typeface="+mn-lt"/>
              </a:rPr>
              <a:t>Only</a:t>
            </a:r>
            <a:r>
              <a:rPr lang="it-IT">
                <a:latin typeface="Century Gothic"/>
                <a:ea typeface="+mn-lt"/>
                <a:cs typeface="+mn-lt"/>
              </a:rPr>
              <a:t> 1 mixing </a:t>
            </a:r>
            <a:r>
              <a:rPr lang="it-IT" err="1">
                <a:latin typeface="Century Gothic"/>
                <a:ea typeface="+mn-lt"/>
                <a:cs typeface="+mn-lt"/>
              </a:rPr>
              <a:t>parameter</a:t>
            </a:r>
            <a:r>
              <a:rPr lang="it-IT">
                <a:latin typeface="Century Gothic"/>
                <a:ea typeface="+mn-lt"/>
                <a:cs typeface="+mn-lt"/>
              </a:rPr>
              <a:t> [</a:t>
            </a:r>
            <a:r>
              <a:rPr lang="it-IT" err="1">
                <a:latin typeface="Century Gothic"/>
                <a:ea typeface="+mn-lt"/>
                <a:cs typeface="+mn-lt"/>
              </a:rPr>
              <a:t>Becke</a:t>
            </a:r>
            <a:r>
              <a:rPr lang="it-IT">
                <a:latin typeface="Century Gothic"/>
                <a:ea typeface="+mn-lt"/>
                <a:cs typeface="+mn-lt"/>
              </a:rPr>
              <a:t> et al. JCP </a:t>
            </a:r>
            <a:r>
              <a:rPr lang="it-IT" b="1">
                <a:latin typeface="Century Gothic"/>
                <a:ea typeface="+mn-lt"/>
                <a:cs typeface="+mn-lt"/>
              </a:rPr>
              <a:t>104</a:t>
            </a:r>
            <a:r>
              <a:rPr lang="it-IT">
                <a:latin typeface="Century Gothic"/>
                <a:ea typeface="+mn-lt"/>
                <a:cs typeface="+mn-lt"/>
              </a:rPr>
              <a:t>, 1040 (1996)]</a:t>
            </a: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/>
              <a:cs typeface="Calibri" panose="020F0502020204030204"/>
            </a:endParaRPr>
          </a:p>
          <a:p>
            <a:pPr marL="457200" lvl="2"/>
            <a:r>
              <a:rPr lang="it-IT" err="1">
                <a:latin typeface="Century Gothic"/>
                <a:ea typeface="+mn-lt"/>
                <a:cs typeface="+mn-lt"/>
              </a:rPr>
              <a:t>Comparison</a:t>
            </a:r>
            <a:r>
              <a:rPr lang="it-IT">
                <a:latin typeface="Century Gothic"/>
                <a:ea typeface="+mn-lt"/>
                <a:cs typeface="+mn-lt"/>
              </a:rPr>
              <a:t> with 4° order </a:t>
            </a:r>
            <a:r>
              <a:rPr lang="it-IT" err="1">
                <a:latin typeface="Century Gothic"/>
                <a:ea typeface="+mn-lt"/>
                <a:cs typeface="+mn-lt"/>
              </a:rPr>
              <a:t>perturbation</a:t>
            </a:r>
            <a:r>
              <a:rPr lang="it-IT">
                <a:latin typeface="Century Gothic"/>
                <a:ea typeface="+mn-lt"/>
                <a:cs typeface="+mn-lt"/>
              </a:rPr>
              <a:t> theory: a</a:t>
            </a:r>
            <a:r>
              <a:rPr lang="it-IT" baseline="-25000">
                <a:latin typeface="Century Gothic"/>
                <a:ea typeface="+mn-lt"/>
                <a:cs typeface="+mn-lt"/>
              </a:rPr>
              <a:t>0</a:t>
            </a:r>
            <a:r>
              <a:rPr lang="it-IT">
                <a:latin typeface="Century Gothic"/>
                <a:ea typeface="+mn-lt"/>
                <a:cs typeface="+mn-lt"/>
              </a:rPr>
              <a:t> = 1/4: </a:t>
            </a:r>
            <a:r>
              <a:rPr lang="it-IT" b="1">
                <a:latin typeface="Century Gothic"/>
                <a:ea typeface="+mn-lt"/>
                <a:cs typeface="+mn-lt"/>
              </a:rPr>
              <a:t>PBE0 </a:t>
            </a:r>
            <a:r>
              <a:rPr lang="it-IT">
                <a:latin typeface="Century Gothic"/>
                <a:ea typeface="+mn-lt"/>
                <a:cs typeface="+mn-lt"/>
              </a:rPr>
              <a:t>[</a:t>
            </a:r>
            <a:r>
              <a:rPr lang="it-IT" err="1">
                <a:latin typeface="Century Gothic"/>
                <a:ea typeface="+mn-lt"/>
                <a:cs typeface="+mn-lt"/>
              </a:rPr>
              <a:t>Perdew</a:t>
            </a:r>
            <a:r>
              <a:rPr lang="it-IT">
                <a:latin typeface="Century Gothic"/>
                <a:ea typeface="+mn-lt"/>
                <a:cs typeface="+mn-lt"/>
              </a:rPr>
              <a:t> et al. JCP 105, 9982 (1996)]</a:t>
            </a: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lvl="1"/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AF88937D-4D9E-A3D8-7B77-0111FE1D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" y="2187646"/>
            <a:ext cx="9027090" cy="342843"/>
          </a:xfrm>
          <a:prstGeom prst="rect">
            <a:avLst/>
          </a:prstGeom>
        </p:spPr>
      </p:pic>
      <p:pic>
        <p:nvPicPr>
          <p:cNvPr id="4" name="Immagine 13">
            <a:extLst>
              <a:ext uri="{FF2B5EF4-FFF2-40B4-BE49-F238E27FC236}">
                <a16:creationId xmlns:a16="http://schemas.microsoft.com/office/drawing/2014/main" id="{A6B01067-E194-3674-8264-6AC74E26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3" y="4416069"/>
            <a:ext cx="5029199" cy="353613"/>
          </a:xfrm>
          <a:prstGeom prst="rect">
            <a:avLst/>
          </a:prstGeom>
        </p:spPr>
      </p:pic>
      <p:pic>
        <p:nvPicPr>
          <p:cNvPr id="13" name="Immagine 14">
            <a:extLst>
              <a:ext uri="{FF2B5EF4-FFF2-40B4-BE49-F238E27FC236}">
                <a16:creationId xmlns:a16="http://schemas.microsoft.com/office/drawing/2014/main" id="{E102A91F-7A64-E904-70C7-C2E60330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57" y="5459404"/>
            <a:ext cx="4173254" cy="5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1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Range-separated Hybrid functionals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BF0B07A-1A70-4DE7-3E08-CE7D053281D9}"/>
              </a:ext>
            </a:extLst>
          </p:cNvPr>
          <p:cNvSpPr txBox="1"/>
          <p:nvPr/>
        </p:nvSpPr>
        <p:spPr>
          <a:xfrm>
            <a:off x="382044" y="903961"/>
            <a:ext cx="11678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</a:rPr>
              <a:t>Basic Idea: split the electron-electron interaction in short and long range</a:t>
            </a: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95086FD4-27B3-1170-E422-B99BDBE2B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3" y="1414371"/>
            <a:ext cx="4841309" cy="1116956"/>
          </a:xfrm>
          <a:prstGeom prst="rect">
            <a:avLst/>
          </a:prstGeom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E9AC5516-9141-19EF-AF56-805EA8149439}"/>
              </a:ext>
            </a:extLst>
          </p:cNvPr>
          <p:cNvSpPr txBox="1"/>
          <p:nvPr/>
        </p:nvSpPr>
        <p:spPr>
          <a:xfrm>
            <a:off x="382044" y="3628373"/>
            <a:ext cx="11751500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latin typeface="Century Gothic"/>
                <a:cs typeface="Times New Roman"/>
              </a:rPr>
              <a:t>b= 0 -&gt; Conventional hybrid functional. E.g. </a:t>
            </a:r>
            <a:r>
              <a:rPr lang="en-US" b="1">
                <a:latin typeface="Century Gothic"/>
                <a:cs typeface="Times New Roman"/>
              </a:rPr>
              <a:t>b = 0 </a:t>
            </a:r>
            <a:r>
              <a:rPr lang="en-US">
                <a:latin typeface="Century Gothic"/>
                <a:cs typeface="Times New Roman"/>
              </a:rPr>
              <a:t>and</a:t>
            </a:r>
            <a:r>
              <a:rPr lang="en-US" b="1">
                <a:latin typeface="Century Gothic"/>
                <a:cs typeface="Times New Roman"/>
              </a:rPr>
              <a:t> a = 0.25 -&gt; PBE0</a:t>
            </a:r>
            <a:endParaRPr lang="it-IT">
              <a:latin typeface="Century Gothic"/>
              <a:cs typeface="Calibri" panose="020F0502020204030204"/>
            </a:endParaRPr>
          </a:p>
          <a:p>
            <a:pPr lvl="1"/>
            <a:endParaRPr lang="en-US">
              <a:latin typeface="Century Gothic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Century Gothic"/>
                <a:cs typeface="Times New Roman"/>
              </a:rPr>
              <a:t>a = -b = 0.25</a:t>
            </a:r>
            <a:r>
              <a:rPr lang="en-US">
                <a:latin typeface="Century Gothic"/>
                <a:cs typeface="Times New Roman"/>
              </a:rPr>
              <a:t> and </a:t>
            </a:r>
            <a:r>
              <a:rPr lang="en-US" b="1">
                <a:latin typeface="Century Gothic"/>
                <a:cs typeface="Times New Roman"/>
              </a:rPr>
              <a:t>µ = 0.106 bohr</a:t>
            </a:r>
            <a:r>
              <a:rPr lang="en-US" b="1" baseline="30000">
                <a:latin typeface="Century Gothic"/>
                <a:cs typeface="Times New Roman"/>
              </a:rPr>
              <a:t>-1 </a:t>
            </a:r>
            <a:r>
              <a:rPr lang="en-US" b="1">
                <a:latin typeface="Century Gothic"/>
                <a:cs typeface="Times New Roman"/>
              </a:rPr>
              <a:t>-&gt; HSE</a:t>
            </a:r>
            <a:r>
              <a:rPr lang="en-US">
                <a:latin typeface="Century Gothic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entury Gothic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Century Gothic"/>
                <a:cs typeface="Calibri"/>
              </a:rPr>
              <a:t>a+b</a:t>
            </a:r>
            <a:r>
              <a:rPr lang="en-US" b="1">
                <a:latin typeface="Century Gothic"/>
                <a:cs typeface="Calibri"/>
              </a:rPr>
              <a:t>=1</a:t>
            </a:r>
            <a:r>
              <a:rPr lang="en-US">
                <a:latin typeface="Century Gothic"/>
                <a:cs typeface="Calibri"/>
              </a:rPr>
              <a:t> -&gt; correct asymptotic (1/r) </a:t>
            </a:r>
            <a:r>
              <a:rPr lang="en-US">
                <a:latin typeface="Century Gothic"/>
                <a:ea typeface="+mn-lt"/>
                <a:cs typeface="+mn-lt"/>
              </a:rPr>
              <a:t>in </a:t>
            </a:r>
            <a:r>
              <a:rPr lang="en-US" b="1">
                <a:latin typeface="Century Gothic"/>
                <a:ea typeface="+mn-lt"/>
                <a:cs typeface="+mn-lt"/>
              </a:rPr>
              <a:t>finite systems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entury Gothic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Century Gothic"/>
                <a:ea typeface="+mn-lt"/>
                <a:cs typeface="+mn-lt"/>
              </a:rPr>
              <a:t>a+b</a:t>
            </a:r>
            <a:r>
              <a:rPr lang="en-US" b="1">
                <a:latin typeface="Century Gothic"/>
                <a:ea typeface="+mn-lt"/>
                <a:cs typeface="+mn-lt"/>
              </a:rPr>
              <a:t>=1/ε</a:t>
            </a:r>
            <a:r>
              <a:rPr lang="en-US">
                <a:latin typeface="Century Gothic"/>
                <a:ea typeface="+mn-lt"/>
                <a:cs typeface="+mn-lt"/>
              </a:rPr>
              <a:t> -&gt; correct asymptotic (1/</a:t>
            </a:r>
            <a:r>
              <a:rPr lang="en-US" err="1">
                <a:latin typeface="Century Gothic"/>
                <a:ea typeface="+mn-lt"/>
                <a:cs typeface="+mn-lt"/>
              </a:rPr>
              <a:t>εr</a:t>
            </a:r>
            <a:r>
              <a:rPr lang="en-US">
                <a:latin typeface="Century Gothic"/>
                <a:ea typeface="+mn-lt"/>
                <a:cs typeface="+mn-lt"/>
              </a:rPr>
              <a:t>) in </a:t>
            </a:r>
            <a:r>
              <a:rPr lang="en-US" b="1">
                <a:latin typeface="Century Gothic"/>
                <a:ea typeface="+mn-lt"/>
                <a:cs typeface="+mn-lt"/>
              </a:rPr>
              <a:t>extended systems</a:t>
            </a:r>
            <a:endParaRPr lang="en-US" b="1">
              <a:latin typeface="Century Gothic"/>
              <a:cs typeface="Calibri"/>
            </a:endParaRPr>
          </a:p>
          <a:p>
            <a:endParaRPr lang="en-US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entury Gothic"/>
                <a:ea typeface="+mn-lt"/>
                <a:cs typeface="+mn-lt"/>
              </a:rPr>
              <a:t>µ can be tuned to satisfy the IP theorem (Optimal tuning) [Lecture by Prof. </a:t>
            </a:r>
            <a:r>
              <a:rPr lang="en-US" err="1">
                <a:latin typeface="Century Gothic"/>
                <a:ea typeface="+mn-lt"/>
                <a:cs typeface="+mn-lt"/>
              </a:rPr>
              <a:t>Kronik</a:t>
            </a:r>
            <a:r>
              <a:rPr lang="en-US">
                <a:latin typeface="Century Gothic"/>
                <a:ea typeface="+mn-lt"/>
                <a:cs typeface="+mn-lt"/>
              </a:rPr>
              <a:t>]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entury Gothic"/>
              <a:ea typeface="+mn-lt"/>
              <a:cs typeface="Times New Roman"/>
            </a:endParaRP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CB6A53B8-62E8-C0BF-1E06-B91020246B64}"/>
              </a:ext>
            </a:extLst>
          </p:cNvPr>
          <p:cNvSpPr txBox="1"/>
          <p:nvPr/>
        </p:nvSpPr>
        <p:spPr>
          <a:xfrm>
            <a:off x="977031" y="2761989"/>
            <a:ext cx="223172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Long-Range</a:t>
            </a:r>
            <a:endParaRPr lang="it-IT" b="1">
              <a:solidFill>
                <a:schemeClr val="tx2"/>
              </a:solidFill>
              <a:cs typeface="Calibri"/>
            </a:endParaRP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787A01FD-5E77-388A-1167-85BDA5E7C4AF}"/>
              </a:ext>
            </a:extLst>
          </p:cNvPr>
          <p:cNvSpPr txBox="1"/>
          <p:nvPr/>
        </p:nvSpPr>
        <p:spPr>
          <a:xfrm>
            <a:off x="9546919" y="2845494"/>
            <a:ext cx="223172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44546A"/>
                </a:solidFill>
                <a:latin typeface="Century Gothic"/>
                <a:cs typeface="Times New Roman"/>
              </a:rPr>
              <a:t>Short-Range</a:t>
            </a:r>
            <a:endParaRPr lang="it-IT" b="1">
              <a:solidFill>
                <a:srgbClr val="44546A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0420059-B96C-1834-7D8D-B09CDB91C5C3}"/>
              </a:ext>
            </a:extLst>
          </p:cNvPr>
          <p:cNvCxnSpPr/>
          <p:nvPr/>
        </p:nvCxnSpPr>
        <p:spPr>
          <a:xfrm flipV="1">
            <a:off x="2569923" y="2299571"/>
            <a:ext cx="1540702" cy="59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F8D6D18-C0AB-2438-72B9-63B5DA771C8A}"/>
              </a:ext>
            </a:extLst>
          </p:cNvPr>
          <p:cNvCxnSpPr>
            <a:cxnSpLocks/>
          </p:cNvCxnSpPr>
          <p:nvPr/>
        </p:nvCxnSpPr>
        <p:spPr>
          <a:xfrm flipH="1" flipV="1">
            <a:off x="8150269" y="2362201"/>
            <a:ext cx="1329846" cy="536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">
            <a:extLst>
              <a:ext uri="{FF2B5EF4-FFF2-40B4-BE49-F238E27FC236}">
                <a16:creationId xmlns:a16="http://schemas.microsoft.com/office/drawing/2014/main" id="{23521A3E-4D74-A6CE-A0B6-D4185F9E1AB4}"/>
              </a:ext>
            </a:extLst>
          </p:cNvPr>
          <p:cNvSpPr txBox="1"/>
          <p:nvPr/>
        </p:nvSpPr>
        <p:spPr>
          <a:xfrm>
            <a:off x="5256756" y="2761988"/>
            <a:ext cx="223172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Range-separation</a:t>
            </a:r>
          </a:p>
          <a:p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parameter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80AD92B-1A42-122D-96DE-5EF8540EE50E}"/>
              </a:ext>
            </a:extLst>
          </p:cNvPr>
          <p:cNvCxnSpPr>
            <a:cxnSpLocks/>
          </p:cNvCxnSpPr>
          <p:nvPr/>
        </p:nvCxnSpPr>
        <p:spPr>
          <a:xfrm flipH="1" flipV="1">
            <a:off x="5279721" y="1892473"/>
            <a:ext cx="839244" cy="880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Exact-exchange energy</a:t>
            </a:r>
            <a:endParaRPr lang="it-IT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C761E676-D9B6-DA62-9914-33628C55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19" y="1062211"/>
            <a:ext cx="7482213" cy="829632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190C4DE1-8427-3A8B-B53F-382E68E0D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" y="2600083"/>
            <a:ext cx="4820433" cy="749699"/>
          </a:xfrm>
          <a:prstGeom prst="rect">
            <a:avLst/>
          </a:prstGeom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D6358ED7-971A-B9DA-60DB-161794E3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40" y="2592179"/>
            <a:ext cx="5467610" cy="74462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7915A8-0158-8170-5BF7-878A13BB0399}"/>
              </a:ext>
            </a:extLst>
          </p:cNvPr>
          <p:cNvSpPr txBox="1"/>
          <p:nvPr/>
        </p:nvSpPr>
        <p:spPr>
          <a:xfrm>
            <a:off x="194154" y="2020865"/>
            <a:ext cx="116784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</a:rPr>
              <a:t>In Reciprocal space: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8116E5-72F6-1259-3160-1AE75A64B81E}"/>
              </a:ext>
            </a:extLst>
          </p:cNvPr>
          <p:cNvSpPr txBox="1"/>
          <p:nvPr/>
        </p:nvSpPr>
        <p:spPr>
          <a:xfrm>
            <a:off x="79333" y="4181606"/>
            <a:ext cx="2972842" cy="161582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Integration over the BZ: </a:t>
            </a:r>
            <a:r>
              <a:rPr lang="en-US">
                <a:latin typeface="Courier New"/>
                <a:cs typeface="Times New Roman"/>
              </a:rPr>
              <a:t>nqx1, nqx2, nqx3</a:t>
            </a:r>
          </a:p>
          <a:p>
            <a:pPr>
              <a:lnSpc>
                <a:spcPct val="150000"/>
              </a:lnSpc>
            </a:pPr>
            <a:r>
              <a:rPr lang="en-US">
                <a:latin typeface="Century Gothic"/>
                <a:cs typeface="Times New Roman"/>
              </a:rPr>
              <a:t>Need to be compatible </a:t>
            </a:r>
          </a:p>
          <a:p>
            <a:r>
              <a:rPr lang="en-US">
                <a:latin typeface="Century Gothic"/>
                <a:cs typeface="Times New Roman"/>
              </a:rPr>
              <a:t>with the k mesh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5E3F423-13EA-A0AB-EA2A-5979C2AD1D58}"/>
              </a:ext>
            </a:extLst>
          </p:cNvPr>
          <p:cNvCxnSpPr/>
          <p:nvPr/>
        </p:nvCxnSpPr>
        <p:spPr>
          <a:xfrm flipV="1">
            <a:off x="1870553" y="3364284"/>
            <a:ext cx="747387" cy="86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FA4ACAA-D679-2C89-6A6E-E0837AC574CF}"/>
              </a:ext>
            </a:extLst>
          </p:cNvPr>
          <p:cNvCxnSpPr>
            <a:cxnSpLocks/>
          </p:cNvCxnSpPr>
          <p:nvPr/>
        </p:nvCxnSpPr>
        <p:spPr>
          <a:xfrm flipH="1" flipV="1">
            <a:off x="4371583" y="3374722"/>
            <a:ext cx="4701434" cy="84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6492AC-E743-7FE5-B6FE-48EB4AAEE9A5}"/>
              </a:ext>
            </a:extLst>
          </p:cNvPr>
          <p:cNvSpPr txBox="1"/>
          <p:nvPr/>
        </p:nvSpPr>
        <p:spPr>
          <a:xfrm>
            <a:off x="7219167" y="4181605"/>
            <a:ext cx="5300594" cy="13042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ea typeface="+mn-lt"/>
                <a:cs typeface="+mn-lt"/>
              </a:rPr>
              <a:t>Integrable divergence</a:t>
            </a:r>
            <a:r>
              <a:rPr lang="en-US">
                <a:latin typeface="Century Gothic"/>
                <a:ea typeface="+mn-lt"/>
                <a:cs typeface="+mn-lt"/>
              </a:rPr>
              <a:t> for </a:t>
            </a:r>
            <a:r>
              <a:rPr lang="en-US" b="1" err="1">
                <a:latin typeface="Century Gothic"/>
                <a:ea typeface="+mn-lt"/>
                <a:cs typeface="+mn-lt"/>
              </a:rPr>
              <a:t>q</a:t>
            </a:r>
            <a:r>
              <a:rPr lang="en-US" err="1">
                <a:latin typeface="Century Gothic"/>
                <a:ea typeface="+mn-lt"/>
                <a:cs typeface="+mn-lt"/>
              </a:rPr>
              <a:t>+</a:t>
            </a:r>
            <a:r>
              <a:rPr lang="en-US" b="1" err="1">
                <a:latin typeface="Century Gothic"/>
                <a:ea typeface="+mn-lt"/>
                <a:cs typeface="+mn-lt"/>
              </a:rPr>
              <a:t>G</a:t>
            </a:r>
            <a:r>
              <a:rPr lang="en-US">
                <a:latin typeface="Century Gothic"/>
                <a:ea typeface="+mn-lt"/>
                <a:cs typeface="+mn-lt"/>
              </a:rPr>
              <a:t>-&gt;0</a:t>
            </a:r>
            <a:endParaRPr lang="it-IT"/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ea typeface="+mn-lt"/>
                <a:cs typeface="+mn-lt"/>
              </a:rPr>
              <a:t>exxdiv_treatment</a:t>
            </a:r>
            <a:r>
              <a:rPr lang="en-US">
                <a:latin typeface="Courier New"/>
                <a:ea typeface="+mn-lt"/>
                <a:cs typeface="+mn-lt"/>
              </a:rPr>
              <a:t>=‘</a:t>
            </a:r>
            <a:r>
              <a:rPr lang="en-US" err="1">
                <a:latin typeface="Courier New"/>
                <a:ea typeface="+mn-lt"/>
                <a:cs typeface="+mn-lt"/>
              </a:rPr>
              <a:t>gygi-baldereschi</a:t>
            </a:r>
            <a:r>
              <a:rPr lang="en-US">
                <a:latin typeface="Courier New"/>
                <a:ea typeface="+mn-lt"/>
                <a:cs typeface="+mn-lt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ea typeface="+mn-lt"/>
                <a:cs typeface="+mn-lt"/>
              </a:rPr>
              <a:t>x_gamma_extrapolation</a:t>
            </a:r>
            <a:r>
              <a:rPr lang="en-US">
                <a:latin typeface="Courier New"/>
                <a:ea typeface="+mn-lt"/>
                <a:cs typeface="+mn-lt"/>
              </a:rPr>
              <a:t> = .true.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AF84C5-B6A1-A809-102E-063590E45D8B}"/>
              </a:ext>
            </a:extLst>
          </p:cNvPr>
          <p:cNvSpPr txBox="1"/>
          <p:nvPr/>
        </p:nvSpPr>
        <p:spPr>
          <a:xfrm>
            <a:off x="3450922" y="4181606"/>
            <a:ext cx="3526074" cy="18928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Century Gothic"/>
                <a:cs typeface="Times New Roman"/>
              </a:rPr>
              <a:t>PW expansion</a:t>
            </a:r>
            <a:endParaRPr lang="it-IT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Courier New"/>
                <a:cs typeface="Times New Roman"/>
              </a:rPr>
              <a:t>ecutfock</a:t>
            </a:r>
            <a:endParaRPr lang="en-US" err="1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entury Gothic"/>
                <a:cs typeface="Times New Roman"/>
              </a:rPr>
              <a:t>Equal to </a:t>
            </a:r>
            <a:r>
              <a:rPr lang="en-US" err="1">
                <a:latin typeface="Courier New"/>
                <a:cs typeface="Times New Roman"/>
              </a:rPr>
              <a:t>ecutrho</a:t>
            </a:r>
            <a:r>
              <a:rPr lang="en-US">
                <a:latin typeface="Century Gothic"/>
                <a:cs typeface="Times New Roman"/>
              </a:rPr>
              <a:t> by default.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>
                <a:latin typeface="Century Gothic"/>
                <a:cs typeface="Times New Roman"/>
              </a:rPr>
              <a:t>Can be reduced (but not below </a:t>
            </a:r>
            <a:r>
              <a:rPr lang="en-US" err="1">
                <a:latin typeface="Century Gothic"/>
                <a:cs typeface="Times New Roman"/>
              </a:rPr>
              <a:t>ecutwfc</a:t>
            </a:r>
            <a:r>
              <a:rPr lang="en-US">
                <a:latin typeface="Century Gothic"/>
                <a:cs typeface="Times New Roman"/>
              </a:rPr>
              <a:t>)</a:t>
            </a:r>
            <a:endParaRPr lang="en-US">
              <a:cs typeface="Calibri" panose="020F0502020204030204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13D7C3-C8D1-543B-6C7B-E0AA70F232A6}"/>
              </a:ext>
            </a:extLst>
          </p:cNvPr>
          <p:cNvCxnSpPr>
            <a:cxnSpLocks/>
          </p:cNvCxnSpPr>
          <p:nvPr/>
        </p:nvCxnSpPr>
        <p:spPr>
          <a:xfrm flipH="1" flipV="1">
            <a:off x="3609583" y="3395599"/>
            <a:ext cx="557407" cy="880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3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PBE0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highlight>
                  <a:srgbClr val="00FFFF"/>
                </a:highlight>
                <a:latin typeface="Courier New"/>
                <a:ea typeface="+mn-lt"/>
                <a:cs typeface="+mn-lt"/>
              </a:rPr>
              <a:t>        = "pbe0"</a:t>
            </a:r>
            <a:endParaRPr lang="it-IT" sz="1600">
              <a:highlight>
                <a:srgbClr val="00FFFF"/>
              </a:highlight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nqx1 = XXX, nqx2 = XXX, nqx3 = XXX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>
                <a:latin typeface="Courier New"/>
                <a:ea typeface="+mn-lt"/>
                <a:cs typeface="+mn-lt"/>
              </a:rPr>
              <a:t>         = YYY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exx_fraction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     = ZZZ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screening_parameter</a:t>
            </a:r>
            <a:r>
              <a:rPr lang="it-IT" sz="16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= WWW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  <a:endParaRPr lang="it-IT" sz="1600">
              <a:latin typeface="Courier New"/>
              <a:ea typeface="+mn-lt"/>
              <a:cs typeface="+mn-lt"/>
            </a:endParaRP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260283-F6AB-B25E-009C-411CC3E4CE10}"/>
              </a:ext>
            </a:extLst>
          </p:cNvPr>
          <p:cNvSpPr txBox="1"/>
          <p:nvPr/>
        </p:nvSpPr>
        <p:spPr>
          <a:xfrm>
            <a:off x="7110607" y="6162804"/>
            <a:ext cx="50765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400" b="1">
                <a:solidFill>
                  <a:srgbClr val="C00000"/>
                </a:solidFill>
                <a:latin typeface="Century Gothic"/>
                <a:ea typeface="+mn-lt"/>
                <a:cs typeface="+mn-lt"/>
              </a:rPr>
              <a:t>https://www.quantum-espresso.org/Doc/INPUT_PW.html</a:t>
            </a:r>
            <a:endParaRPr lang="it-IT" sz="1400" b="1">
              <a:solidFill>
                <a:srgbClr val="C00000"/>
              </a:solidFill>
              <a:latin typeface="Century Gothic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143908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716066"/>
            <a:ext cx="507656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Specify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which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hybrid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functional</a:t>
            </a:r>
            <a:r>
              <a:rPr lang="it-IT" sz="1600">
                <a:latin typeface="Century Gothic"/>
                <a:ea typeface="+mn-lt"/>
                <a:cs typeface="+mn-lt"/>
              </a:rPr>
              <a:t>: PBE0/B3LYP/HSE</a:t>
            </a:r>
            <a:endParaRPr lang="it-IT" err="1"/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r>
              <a:rPr lang="it-IT" sz="1600" err="1">
                <a:latin typeface="Century Gothic"/>
                <a:cs typeface="Courier New"/>
              </a:rPr>
              <a:t>You</a:t>
            </a:r>
            <a:r>
              <a:rPr lang="it-IT" sz="1600">
                <a:latin typeface="Century Gothic"/>
                <a:cs typeface="Courier New"/>
              </a:rPr>
              <a:t> can </a:t>
            </a:r>
            <a:r>
              <a:rPr lang="it-IT" sz="1600" err="1">
                <a:latin typeface="Century Gothic"/>
                <a:cs typeface="Courier New"/>
              </a:rPr>
              <a:t>change</a:t>
            </a:r>
            <a:r>
              <a:rPr lang="it-IT" sz="1600">
                <a:latin typeface="Century Gothic"/>
                <a:cs typeface="Courier New"/>
              </a:rPr>
              <a:t> the </a:t>
            </a:r>
            <a:r>
              <a:rPr lang="it-IT" sz="1600" err="1">
                <a:latin typeface="Century Gothic"/>
                <a:cs typeface="Courier New"/>
              </a:rPr>
              <a:t>fraction</a:t>
            </a:r>
            <a:r>
              <a:rPr lang="it-IT" sz="1600">
                <a:latin typeface="Century Gothic"/>
                <a:cs typeface="Courier New"/>
              </a:rPr>
              <a:t> of EXX and/or the </a:t>
            </a:r>
            <a:endParaRPr lang="it-IT">
              <a:latin typeface="Calibri" panose="020F0502020204030204"/>
              <a:cs typeface="Calibri" panose="020F0502020204030204"/>
            </a:endParaRPr>
          </a:p>
          <a:p>
            <a:r>
              <a:rPr lang="it-IT" sz="1600">
                <a:latin typeface="Century Gothic"/>
                <a:cs typeface="Courier New"/>
              </a:rPr>
              <a:t>range </a:t>
            </a:r>
            <a:r>
              <a:rPr lang="it-IT" sz="1600" err="1">
                <a:latin typeface="Century Gothic"/>
                <a:cs typeface="Courier New"/>
              </a:rPr>
              <a:t>separation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parameter</a:t>
            </a:r>
            <a:r>
              <a:rPr lang="it-IT" sz="1600">
                <a:latin typeface="Century Gothic"/>
                <a:cs typeface="Courier New"/>
              </a:rPr>
              <a:t>. </a:t>
            </a: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 flipV="1">
            <a:off x="4378761" y="3486282"/>
            <a:ext cx="2853845" cy="14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50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ecutfock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87841"/>
            <a:ext cx="8422823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9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8" y="987841"/>
            <a:ext cx="8422823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0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20512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PBE0 indirect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0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Outline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Brief </a:t>
            </a: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recap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on KS-DFT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KS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equations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common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approximations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to the xc energy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functional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, KS in practice</a:t>
            </a: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b="1">
              <a:solidFill>
                <a:schemeClr val="bg2"/>
              </a:solidFill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0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Standard DFT: PBE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latin typeface="Century Gothic"/>
                <a:cs typeface="Calibri" panose="020F0502020204030204"/>
              </a:rPr>
              <a:t> 1-2</a:t>
            </a:r>
            <a:r>
              <a:rPr lang="it-IT" sz="2000">
                <a:latin typeface="Century Gothic"/>
                <a:cs typeface="Calibri" panose="020F0502020204030204"/>
              </a:rPr>
              <a:t>. </a:t>
            </a:r>
            <a:r>
              <a:rPr lang="it-IT" sz="2000" err="1">
                <a:latin typeface="Century Gothic"/>
                <a:cs typeface="Calibri" panose="020F0502020204030204"/>
              </a:rPr>
              <a:t>Hybrid</a:t>
            </a:r>
            <a:r>
              <a:rPr lang="it-IT" sz="2000">
                <a:latin typeface="Century Gothic"/>
                <a:cs typeface="Calibri" panose="020F0502020204030204"/>
              </a:rPr>
              <a:t> DFT: </a:t>
            </a:r>
            <a:r>
              <a:rPr lang="it-IT" sz="2000" err="1"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latin typeface="Century Gothic"/>
                <a:cs typeface="Calibri" panose="020F0502020204030204"/>
              </a:rPr>
              <a:t> of FCC Silicon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Exercise</a:t>
            </a:r>
            <a:r>
              <a:rPr lang="it-IT" sz="2000" b="1">
                <a:solidFill>
                  <a:schemeClr val="bg2"/>
                </a:solidFill>
                <a:latin typeface="Century Gothic"/>
                <a:cs typeface="Calibri" panose="020F0502020204030204"/>
              </a:rPr>
              <a:t> 3-4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. Meta-GGA: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electronic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structure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of FCC Silicon and BCC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Iron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solidFill>
                  <a:schemeClr val="bg2"/>
                </a:solidFill>
                <a:latin typeface="Century Gothic"/>
                <a:cs typeface="Calibri" panose="020F0502020204030204"/>
              </a:rPr>
              <a:t>using</a:t>
            </a:r>
            <a:r>
              <a:rPr lang="it-IT" sz="2000">
                <a:solidFill>
                  <a:schemeClr val="bg2"/>
                </a:solidFill>
                <a:latin typeface="Century Gothic"/>
                <a:cs typeface="Calibri" panose="020F0502020204030204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11395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endParaRPr lang="en-US" sz="2000">
              <a:latin typeface="Century Gothic"/>
              <a:ea typeface="Calibri"/>
              <a:cs typeface="Calibri" panose="020F0502020204030204"/>
            </a:endParaRPr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B7CED371-AD03-4B8F-0C3B-F64A1A1E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Check-out the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</a:rPr>
              <a:t>git</a:t>
            </a:r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 repo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5740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it-IT" sz="2000">
              <a:latin typeface="Courier New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it-IT" sz="2000">
                <a:latin typeface="Century Gothic"/>
                <a:ea typeface="+mn-lt"/>
                <a:cs typeface="+mn-lt"/>
              </a:rPr>
              <a:t>Go to the exercise1 folder </a:t>
            </a:r>
          </a:p>
          <a:p>
            <a:pPr marL="342900" indent="-342900">
              <a:buFont typeface="Arial"/>
              <a:buChar char="•"/>
            </a:pPr>
            <a:endParaRPr lang="it-IT" sz="2000">
              <a:latin typeface="Century Gothic"/>
              <a:ea typeface="+mn-lt"/>
              <a:cs typeface="+mn-lt"/>
            </a:endParaRPr>
          </a:p>
          <a:p>
            <a:pPr lvl="1"/>
            <a:r>
              <a:rPr lang="it-IT" sz="2000">
                <a:latin typeface="Courier New"/>
                <a:ea typeface="+mn-lt"/>
                <a:cs typeface="+mn-lt"/>
              </a:rPr>
              <a:t>cd hubbard-koopmans-2022/Day1/exercise1</a:t>
            </a:r>
          </a:p>
        </p:txBody>
      </p:sp>
    </p:spTree>
    <p:extLst>
      <p:ext uri="{BB962C8B-B14F-4D97-AF65-F5344CB8AC3E}">
        <p14:creationId xmlns:p14="http://schemas.microsoft.com/office/powerpoint/2010/main" val="1175411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PBE0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latin typeface="Courier New"/>
                <a:ea typeface="+mn-lt"/>
                <a:cs typeface="+mn-lt"/>
              </a:rPr>
              <a:t>        = "pbe0"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b="1">
                <a:latin typeface="Courier New"/>
                <a:ea typeface="+mn-lt"/>
                <a:cs typeface="+mn-lt"/>
              </a:rPr>
              <a:t>nqx1 = 4, nqx2 = 4, nqx3 = 4</a:t>
            </a:r>
            <a:endParaRPr lang="it-IT" b="1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b="1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 b="1">
                <a:latin typeface="Courier New"/>
                <a:ea typeface="+mn-lt"/>
                <a:cs typeface="+mn-lt"/>
              </a:rPr>
              <a:t>         = 40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384540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956698"/>
            <a:ext cx="50765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Converged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parameters</a:t>
            </a:r>
            <a:r>
              <a:rPr lang="it-IT" sz="1600">
                <a:latin typeface="Century Gothic"/>
                <a:ea typeface="+mn-lt"/>
                <a:cs typeface="+mn-lt"/>
              </a:rPr>
              <a:t> for </a:t>
            </a:r>
            <a:r>
              <a:rPr lang="it-IT" sz="1600" err="1">
                <a:latin typeface="Courier New"/>
                <a:ea typeface="+mn-lt"/>
                <a:cs typeface="+mn-lt"/>
              </a:rPr>
              <a:t>nqx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</a:t>
            </a:r>
            <a:r>
              <a:rPr lang="it-IT" sz="1600" err="1">
                <a:latin typeface="Courier New"/>
                <a:cs typeface="Courier New"/>
              </a:rPr>
              <a:t>ecutfock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>
            <a:off x="4418865" y="3126578"/>
            <a:ext cx="2666689" cy="1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79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Nested self-consistent loop</a:t>
            </a:r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3BA38B9-4C7C-9C79-1653-CCE8C8190828}"/>
              </a:ext>
            </a:extLst>
          </p:cNvPr>
          <p:cNvSpPr/>
          <p:nvPr/>
        </p:nvSpPr>
        <p:spPr>
          <a:xfrm>
            <a:off x="304799" y="1677443"/>
            <a:ext cx="3862191" cy="3308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Century Gothic"/>
                <a:cs typeface="Calibri"/>
              </a:rPr>
              <a:t>Update V</a:t>
            </a:r>
            <a:r>
              <a:rPr lang="it-IT" baseline="30000">
                <a:latin typeface="Century Gothic"/>
                <a:cs typeface="Calibri"/>
              </a:rPr>
              <a:t>HF</a:t>
            </a:r>
            <a:r>
              <a:rPr lang="it-IT">
                <a:latin typeface="Century Gothic"/>
                <a:cs typeface="Calibri"/>
              </a:rPr>
              <a:t> </a:t>
            </a: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endParaRPr lang="it-IT">
              <a:latin typeface="Century Gothic"/>
              <a:cs typeface="Calibri"/>
            </a:endParaRPr>
          </a:p>
          <a:p>
            <a:pPr algn="ctr"/>
            <a:r>
              <a:rPr lang="it-IT">
                <a:latin typeface="Century Gothic"/>
                <a:cs typeface="Calibri"/>
              </a:rPr>
              <a:t>Energy </a:t>
            </a:r>
            <a:r>
              <a:rPr lang="it-IT" err="1">
                <a:latin typeface="Century Gothic"/>
                <a:cs typeface="Calibri"/>
              </a:rPr>
              <a:t>converged</a:t>
            </a:r>
            <a:r>
              <a:rPr lang="it-IT">
                <a:latin typeface="Century Gothic"/>
                <a:cs typeface="Calibri"/>
              </a:rPr>
              <a:t>?</a:t>
            </a:r>
            <a:endParaRPr lang="it-IT">
              <a:latin typeface="Century Gothic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B7D2CF2-8813-898F-8F16-14FB8EC1E5E4}"/>
              </a:ext>
            </a:extLst>
          </p:cNvPr>
          <p:cNvSpPr/>
          <p:nvPr/>
        </p:nvSpPr>
        <p:spPr>
          <a:xfrm>
            <a:off x="3349538" y="2822401"/>
            <a:ext cx="3862191" cy="9916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latin typeface="Century Gothic"/>
                <a:cs typeface="Calibri"/>
              </a:rPr>
              <a:t>Converge </a:t>
            </a:r>
            <a:r>
              <a:rPr lang="it-IT">
                <a:latin typeface="Century Gothic"/>
                <a:ea typeface="+mn-lt"/>
                <a:cs typeface="+mn-lt"/>
              </a:rPr>
              <a:t>ρ(r) with </a:t>
            </a:r>
            <a:r>
              <a:rPr lang="it-IT" err="1">
                <a:latin typeface="Century Gothic"/>
                <a:ea typeface="+mn-lt"/>
                <a:cs typeface="+mn-lt"/>
              </a:rPr>
              <a:t>fixed</a:t>
            </a:r>
            <a:r>
              <a:rPr lang="it-IT">
                <a:latin typeface="Century Gothic"/>
                <a:ea typeface="+mn-lt"/>
                <a:cs typeface="+mn-lt"/>
              </a:rPr>
              <a:t> V</a:t>
            </a:r>
            <a:r>
              <a:rPr lang="it-IT" baseline="30000">
                <a:latin typeface="Century Gothic"/>
                <a:ea typeface="+mn-lt"/>
                <a:cs typeface="+mn-lt"/>
              </a:rPr>
              <a:t>HF</a:t>
            </a:r>
            <a:endParaRPr lang="it-IT" baseline="30000">
              <a:latin typeface="Century Gothic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B147579-DD88-A267-ED5B-A66CF834F83B}"/>
              </a:ext>
            </a:extLst>
          </p:cNvPr>
          <p:cNvSpPr txBox="1"/>
          <p:nvPr/>
        </p:nvSpPr>
        <p:spPr>
          <a:xfrm>
            <a:off x="7626264" y="1394565"/>
            <a:ext cx="4371582" cy="373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Century Gothic"/>
              </a:rPr>
              <a:t>Normal </a:t>
            </a:r>
            <a:r>
              <a:rPr lang="en-US" err="1">
                <a:latin typeface="Century Gothic"/>
              </a:rPr>
              <a:t>scf</a:t>
            </a:r>
            <a:r>
              <a:rPr lang="en-US">
                <a:latin typeface="Century Gothic"/>
              </a:rPr>
              <a:t> (LDA or similar) is performed</a:t>
            </a:r>
            <a:endParaRPr lang="it-IT">
              <a:latin typeface="Century Gothic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</a:rPr>
              <a:t>Hybrid functional is switched. V</a:t>
            </a:r>
            <a:r>
              <a:rPr lang="en-US" baseline="30000">
                <a:latin typeface="Century Gothic"/>
              </a:rPr>
              <a:t>HF</a:t>
            </a:r>
            <a:r>
              <a:rPr lang="en-US">
                <a:latin typeface="Century Gothic"/>
              </a:rPr>
              <a:t> is calculated using the current best </a:t>
            </a:r>
            <a:r>
              <a:rPr lang="en-US" err="1">
                <a:latin typeface="Century Gothic"/>
              </a:rPr>
              <a:t>wfcs</a:t>
            </a:r>
            <a:endParaRPr lang="en-US">
              <a:latin typeface="Century Gothic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</a:rPr>
              <a:t>A</a:t>
            </a:r>
            <a:r>
              <a:rPr lang="en-US">
                <a:latin typeface="Century Gothic"/>
                <a:ea typeface="+mn-lt"/>
                <a:cs typeface="+mn-lt"/>
              </a:rPr>
              <a:t> new </a:t>
            </a:r>
            <a:r>
              <a:rPr lang="en-US" err="1">
                <a:latin typeface="Century Gothic"/>
                <a:ea typeface="+mn-lt"/>
                <a:cs typeface="+mn-lt"/>
              </a:rPr>
              <a:t>scf</a:t>
            </a:r>
            <a:r>
              <a:rPr lang="en-US">
                <a:latin typeface="Century Gothic"/>
                <a:ea typeface="+mn-lt"/>
                <a:cs typeface="+mn-lt"/>
              </a:rPr>
              <a:t> is performed keeping V</a:t>
            </a:r>
            <a:r>
              <a:rPr lang="en-US" baseline="30000">
                <a:latin typeface="Century Gothic"/>
                <a:ea typeface="+mn-lt"/>
                <a:cs typeface="+mn-lt"/>
              </a:rPr>
              <a:t>HF</a:t>
            </a:r>
            <a:r>
              <a:rPr lang="en-US">
                <a:latin typeface="Century Gothic"/>
                <a:ea typeface="+mn-lt"/>
                <a:cs typeface="+mn-lt"/>
              </a:rPr>
              <a:t> fixed</a:t>
            </a:r>
            <a:endParaRPr lang="en-US">
              <a:latin typeface="Century Gothic"/>
              <a:cs typeface="Calibri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  <a:ea typeface="+mn-lt"/>
                <a:cs typeface="+mn-lt"/>
              </a:rPr>
              <a:t>Exchange error (</a:t>
            </a:r>
            <a:r>
              <a:rPr lang="en-US" err="1">
                <a:latin typeface="Courier New"/>
                <a:ea typeface="+mn-lt"/>
                <a:cs typeface="+mn-lt"/>
              </a:rPr>
              <a:t>dexx</a:t>
            </a:r>
            <a:r>
              <a:rPr lang="en-US">
                <a:latin typeface="Century Gothic"/>
                <a:ea typeface="+mn-lt"/>
                <a:cs typeface="+mn-lt"/>
              </a:rPr>
              <a:t>) is computed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>
                <a:latin typeface="Century Gothic"/>
                <a:ea typeface="+mn-lt"/>
                <a:cs typeface="+mn-lt"/>
              </a:rPr>
              <a:t>If </a:t>
            </a:r>
            <a:r>
              <a:rPr lang="en-US" err="1">
                <a:latin typeface="Courier New"/>
                <a:ea typeface="+mn-lt"/>
                <a:cs typeface="+mn-lt"/>
              </a:rPr>
              <a:t>dexx</a:t>
            </a:r>
            <a:r>
              <a:rPr lang="en-US">
                <a:latin typeface="Courier New"/>
                <a:ea typeface="+mn-lt"/>
                <a:cs typeface="+mn-lt"/>
              </a:rPr>
              <a:t> &gt; </a:t>
            </a:r>
            <a:r>
              <a:rPr lang="en-US" err="1">
                <a:latin typeface="Courier New"/>
                <a:ea typeface="+mn-lt"/>
                <a:cs typeface="+mn-lt"/>
              </a:rPr>
              <a:t>thr</a:t>
            </a:r>
            <a:r>
              <a:rPr lang="en-US">
                <a:latin typeface="Century Gothic"/>
                <a:ea typeface="+mn-lt"/>
                <a:cs typeface="+mn-lt"/>
              </a:rPr>
              <a:t> the procedure is repeated from 1.</a:t>
            </a:r>
            <a:endParaRPr lang="en-US">
              <a:latin typeface="Century Gothic"/>
              <a:cs typeface="Calibri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77BBE2D-9AE9-FB18-E39E-9DACC512310B}"/>
              </a:ext>
            </a:extLst>
          </p:cNvPr>
          <p:cNvCxnSpPr/>
          <p:nvPr/>
        </p:nvCxnSpPr>
        <p:spPr>
          <a:xfrm>
            <a:off x="2162828" y="4589744"/>
            <a:ext cx="6264" cy="924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7C64059-C529-34B5-092B-E6ED99FA570B}"/>
              </a:ext>
            </a:extLst>
          </p:cNvPr>
          <p:cNvCxnSpPr>
            <a:cxnSpLocks/>
          </p:cNvCxnSpPr>
          <p:nvPr/>
        </p:nvCxnSpPr>
        <p:spPr>
          <a:xfrm flipV="1">
            <a:off x="2141951" y="2581405"/>
            <a:ext cx="6264" cy="1496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CEF467-05CC-D076-8426-DBBD83171861}"/>
              </a:ext>
            </a:extLst>
          </p:cNvPr>
          <p:cNvSpPr txBox="1"/>
          <p:nvPr/>
        </p:nvSpPr>
        <p:spPr>
          <a:xfrm rot="16200000">
            <a:off x="1594981" y="3047999"/>
            <a:ext cx="49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solidFill>
                  <a:srgbClr val="FFFFFF"/>
                </a:solidFill>
                <a:cs typeface="Calibri"/>
              </a:rPr>
              <a:t>NO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B13A5F-9979-5C39-7519-C09DEAA253A9}"/>
              </a:ext>
            </a:extLst>
          </p:cNvPr>
          <p:cNvSpPr txBox="1"/>
          <p:nvPr/>
        </p:nvSpPr>
        <p:spPr>
          <a:xfrm rot="16200000">
            <a:off x="2059488" y="4733793"/>
            <a:ext cx="713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YES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0126FF-D5B4-D610-FE78-A8AEAE5FC6E8}"/>
              </a:ext>
            </a:extLst>
          </p:cNvPr>
          <p:cNvSpPr txBox="1"/>
          <p:nvPr/>
        </p:nvSpPr>
        <p:spPr>
          <a:xfrm>
            <a:off x="480163" y="1334021"/>
            <a:ext cx="1945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>
                <a:solidFill>
                  <a:srgbClr val="000000"/>
                </a:solidFill>
                <a:latin typeface="Century Gothic"/>
                <a:ea typeface="Calibri"/>
                <a:cs typeface="Calibri"/>
              </a:rPr>
              <a:t>Outer-loop</a:t>
            </a:r>
            <a:endParaRPr lang="it-IT" b="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321A8-7849-C322-D815-295F8B5860D1}"/>
              </a:ext>
            </a:extLst>
          </p:cNvPr>
          <p:cNvSpPr txBox="1"/>
          <p:nvPr/>
        </p:nvSpPr>
        <p:spPr>
          <a:xfrm>
            <a:off x="5720216" y="2461363"/>
            <a:ext cx="1945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>
                <a:solidFill>
                  <a:srgbClr val="000000"/>
                </a:solidFill>
                <a:latin typeface="Century Gothic"/>
                <a:ea typeface="Calibri"/>
                <a:cs typeface="Calibri"/>
              </a:rPr>
              <a:t>Inner-loop</a:t>
            </a:r>
            <a:endParaRPr lang="it-IT" b="1">
              <a:solidFill>
                <a:srgbClr val="000000"/>
              </a:solidFill>
              <a:latin typeface="Century Gothic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C99DCA7-B6BE-E29C-B80B-C209B7F824B6}"/>
              </a:ext>
            </a:extLst>
          </p:cNvPr>
          <p:cNvGrpSpPr/>
          <p:nvPr/>
        </p:nvGrpSpPr>
        <p:grpSpPr>
          <a:xfrm>
            <a:off x="3380852" y="2331795"/>
            <a:ext cx="2014602" cy="416622"/>
            <a:chOff x="4769153" y="4951823"/>
            <a:chExt cx="2014602" cy="416622"/>
          </a:xfrm>
        </p:grpSpPr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84831D1B-D198-CB59-2DB6-8939DCDF6E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6581" y="4955085"/>
              <a:ext cx="6264" cy="41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E28519D8-97FB-6CFA-FA71-8BFF2586A5D3}"/>
                </a:ext>
              </a:extLst>
            </p:cNvPr>
            <p:cNvCxnSpPr/>
            <p:nvPr/>
          </p:nvCxnSpPr>
          <p:spPr>
            <a:xfrm>
              <a:off x="4769153" y="4951823"/>
              <a:ext cx="2014602" cy="1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72834EB-54F6-0343-13E7-BD023463E62B}"/>
              </a:ext>
            </a:extLst>
          </p:cNvPr>
          <p:cNvGrpSpPr/>
          <p:nvPr/>
        </p:nvGrpSpPr>
        <p:grpSpPr>
          <a:xfrm>
            <a:off x="3433043" y="3948828"/>
            <a:ext cx="2014602" cy="379955"/>
            <a:chOff x="4769153" y="4575130"/>
            <a:chExt cx="2014602" cy="379955"/>
          </a:xfrm>
        </p:grpSpPr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3F7CAD6D-8820-FBB9-78AE-657C50834C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407" y="4575130"/>
              <a:ext cx="4174" cy="379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4EFFCFC3-AAE8-E9CA-8735-AAF36509AF1E}"/>
                </a:ext>
              </a:extLst>
            </p:cNvPr>
            <p:cNvCxnSpPr>
              <a:cxnSpLocks/>
            </p:cNvCxnSpPr>
            <p:nvPr/>
          </p:nvCxnSpPr>
          <p:spPr>
            <a:xfrm>
              <a:off x="4769153" y="4951823"/>
              <a:ext cx="20146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B40361F-F354-3FA3-EFB9-E477D054F4FA}"/>
              </a:ext>
            </a:extLst>
          </p:cNvPr>
          <p:cNvSpPr/>
          <p:nvPr/>
        </p:nvSpPr>
        <p:spPr>
          <a:xfrm>
            <a:off x="1383864" y="5512235"/>
            <a:ext cx="1523999" cy="438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latin typeface="Century Gothic"/>
                <a:ea typeface="Calibri"/>
                <a:cs typeface="Calibri"/>
              </a:rPr>
              <a:t>JOB DONE</a:t>
            </a:r>
          </a:p>
        </p:txBody>
      </p:sp>
    </p:spTree>
    <p:extLst>
      <p:ext uri="{BB962C8B-B14F-4D97-AF65-F5344CB8AC3E}">
        <p14:creationId xmlns:p14="http://schemas.microsoft.com/office/powerpoint/2010/main" val="2257531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energy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1" cy="54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2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0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6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HSE indirect band Gap convergence </a:t>
            </a:r>
            <a:r>
              <a:rPr lang="en-US" sz="4000" b="0" spc="-150" err="1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wrt</a:t>
            </a:r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 </a:t>
            </a:r>
            <a:r>
              <a:rPr lang="en-US" sz="4000" b="0" spc="-150" err="1">
                <a:solidFill>
                  <a:srgbClr val="C00000"/>
                </a:solidFill>
                <a:latin typeface="Courier New"/>
                <a:cs typeface="Calibri Light" panose="020F0302020204030204"/>
              </a:rPr>
              <a:t>nqx</a:t>
            </a:r>
            <a:endParaRPr lang="it-IT" err="1">
              <a:latin typeface="Courier New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4E5C26-8DFA-F94A-B002-80522C47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87841"/>
            <a:ext cx="8422821" cy="5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60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Silicon HSE electronic structure: SCF calculation</a:t>
            </a:r>
            <a:endParaRPr lang="it-IT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7E875-A8B6-22C5-A473-750120BF0DFF}"/>
              </a:ext>
            </a:extLst>
          </p:cNvPr>
          <p:cNvSpPr txBox="1"/>
          <p:nvPr/>
        </p:nvSpPr>
        <p:spPr>
          <a:xfrm>
            <a:off x="484339" y="787053"/>
            <a:ext cx="514963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ourier New"/>
                <a:ea typeface="+mn-lt"/>
                <a:cs typeface="+mn-lt"/>
              </a:rPr>
              <a:t>&amp;control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highlight>
                <a:srgbClr val="FFFF00"/>
              </a:highlight>
              <a:latin typeface="Courier New"/>
              <a:ea typeface="+mn-lt"/>
              <a:cs typeface="+mn-lt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&amp;system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</a:p>
          <a:p>
            <a:r>
              <a:rPr lang="it-IT" sz="1600">
                <a:latin typeface="Courier New"/>
                <a:cs typeface="Calibri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input_dft</a:t>
            </a:r>
            <a:r>
              <a:rPr lang="it-IT" sz="1600">
                <a:latin typeface="Courier New"/>
                <a:ea typeface="+mn-lt"/>
                <a:cs typeface="+mn-lt"/>
              </a:rPr>
              <a:t>        = "</a:t>
            </a:r>
            <a:r>
              <a:rPr lang="it-IT" sz="1600" err="1">
                <a:latin typeface="Courier New"/>
                <a:ea typeface="+mn-lt"/>
                <a:cs typeface="+mn-lt"/>
              </a:rPr>
              <a:t>hse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 sz="1600">
              <a:latin typeface="Courier New"/>
              <a:cs typeface="Calibri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b="1">
                <a:latin typeface="Courier New"/>
                <a:ea typeface="+mn-lt"/>
                <a:cs typeface="+mn-lt"/>
              </a:rPr>
              <a:t>nqx1 = 4, nqx2 = 4, nqx3 = 4</a:t>
            </a:r>
            <a:endParaRPr lang="it-IT" b="1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exxdiv_treatment</a:t>
            </a:r>
            <a:r>
              <a:rPr lang="it-IT" sz="1600">
                <a:latin typeface="Courier New"/>
                <a:ea typeface="+mn-lt"/>
                <a:cs typeface="+mn-lt"/>
              </a:rPr>
              <a:t> = "</a:t>
            </a:r>
            <a:r>
              <a:rPr lang="it-IT" sz="1600" err="1">
                <a:latin typeface="Courier New"/>
                <a:ea typeface="+mn-lt"/>
                <a:cs typeface="+mn-lt"/>
              </a:rPr>
              <a:t>gb</a:t>
            </a:r>
            <a:r>
              <a:rPr lang="it-IT" sz="1600">
                <a:latin typeface="Courier New"/>
                <a:ea typeface="+mn-lt"/>
                <a:cs typeface="+mn-lt"/>
              </a:rPr>
              <a:t>"</a:t>
            </a:r>
            <a:endParaRPr lang="it-IT">
              <a:latin typeface="Courier New"/>
              <a:ea typeface="+mn-lt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 </a:t>
            </a:r>
            <a:r>
              <a:rPr lang="it-IT" sz="1600" err="1">
                <a:latin typeface="Courier New"/>
                <a:ea typeface="+mn-lt"/>
                <a:cs typeface="+mn-lt"/>
              </a:rPr>
              <a:t>x_gamma_extrapolation</a:t>
            </a:r>
            <a:r>
              <a:rPr lang="it-IT" sz="1600">
                <a:latin typeface="Courier New"/>
                <a:ea typeface="+mn-lt"/>
                <a:cs typeface="+mn-lt"/>
              </a:rPr>
              <a:t> = .</a:t>
            </a:r>
            <a:r>
              <a:rPr lang="it-IT" sz="1600" err="1">
                <a:latin typeface="Courier New"/>
                <a:ea typeface="+mn-lt"/>
                <a:cs typeface="+mn-lt"/>
              </a:rPr>
              <a:t>true</a:t>
            </a:r>
            <a:r>
              <a:rPr lang="it-IT" sz="1600">
                <a:latin typeface="Courier New"/>
                <a:ea typeface="+mn-lt"/>
                <a:cs typeface="+mn-lt"/>
              </a:rPr>
              <a:t>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   </a:t>
            </a:r>
            <a:r>
              <a:rPr lang="it-IT" sz="1600" b="1" err="1">
                <a:latin typeface="Courier New"/>
                <a:ea typeface="+mn-lt"/>
                <a:cs typeface="+mn-lt"/>
              </a:rPr>
              <a:t>ecutfock</a:t>
            </a:r>
            <a:r>
              <a:rPr lang="it-IT" sz="1600" b="1">
                <a:latin typeface="Courier New"/>
                <a:ea typeface="+mn-lt"/>
                <a:cs typeface="+mn-lt"/>
              </a:rPr>
              <a:t>         = 40</a:t>
            </a: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&amp;</a:t>
            </a:r>
            <a:r>
              <a:rPr lang="it-IT" sz="1600" err="1">
                <a:latin typeface="Courier New"/>
                <a:ea typeface="+mn-lt"/>
                <a:cs typeface="+mn-lt"/>
              </a:rPr>
              <a:t>electrons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    ...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/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ATOMIC_SPECIES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ATOMIC_POSITIONS {</a:t>
            </a:r>
            <a:r>
              <a:rPr lang="it-IT" sz="1600" err="1">
                <a:latin typeface="Courier New"/>
                <a:ea typeface="+mn-lt"/>
                <a:cs typeface="+mn-lt"/>
              </a:rPr>
              <a:t>alat</a:t>
            </a:r>
            <a:r>
              <a:rPr lang="it-IT" sz="1600">
                <a:latin typeface="Courier New"/>
                <a:ea typeface="+mn-lt"/>
                <a:cs typeface="+mn-lt"/>
              </a:rPr>
              <a:t>}</a:t>
            </a:r>
            <a:endParaRPr lang="it-IT" sz="1600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...</a:t>
            </a:r>
            <a:endParaRPr lang="it-IT">
              <a:latin typeface="Courier New"/>
              <a:cs typeface="Courier New"/>
            </a:endParaRPr>
          </a:p>
          <a:p>
            <a:r>
              <a:rPr lang="it-IT" sz="1600">
                <a:latin typeface="Courier New"/>
                <a:ea typeface="+mn-lt"/>
                <a:cs typeface="+mn-lt"/>
              </a:rPr>
              <a:t>K_POINTS </a:t>
            </a:r>
            <a:r>
              <a:rPr lang="it-IT" sz="1600">
                <a:latin typeface="Courier New"/>
                <a:ea typeface="+mn-lt"/>
                <a:cs typeface="Courier New"/>
              </a:rPr>
              <a:t>{</a:t>
            </a:r>
            <a:r>
              <a:rPr lang="it-IT" sz="1600" err="1">
                <a:latin typeface="Courier New"/>
                <a:ea typeface="+mn-lt"/>
                <a:cs typeface="Courier New"/>
              </a:rPr>
              <a:t>automatic</a:t>
            </a:r>
            <a:r>
              <a:rPr lang="it-IT" sz="1600">
                <a:latin typeface="Courier New"/>
                <a:ea typeface="+mn-lt"/>
                <a:cs typeface="Courier New"/>
              </a:rPr>
              <a:t>}</a:t>
            </a:r>
          </a:p>
          <a:p>
            <a:r>
              <a:rPr lang="it-IT" sz="1600">
                <a:latin typeface="Courier New"/>
                <a:ea typeface="+mn-lt"/>
                <a:cs typeface="Courier New"/>
              </a:rPr>
              <a:t>12 12 12 0 0 0</a:t>
            </a:r>
          </a:p>
          <a:p>
            <a:endParaRPr lang="it-IT" sz="1600">
              <a:latin typeface="Courier New"/>
              <a:cs typeface="Calibri"/>
            </a:endParaRPr>
          </a:p>
          <a:p>
            <a:endParaRPr lang="it-IT" sz="1600">
              <a:latin typeface="Courier New"/>
              <a:cs typeface="Calibri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18BEEDF-D20D-DACA-DBC5-E47F8D5FC9C3}"/>
              </a:ext>
            </a:extLst>
          </p:cNvPr>
          <p:cNvCxnSpPr>
            <a:cxnSpLocks/>
          </p:cNvCxnSpPr>
          <p:nvPr/>
        </p:nvCxnSpPr>
        <p:spPr>
          <a:xfrm flipH="1">
            <a:off x="4775418" y="2384540"/>
            <a:ext cx="2436311" cy="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8E3918-D2DB-9412-3CFD-89F05F3D7941}"/>
              </a:ext>
            </a:extLst>
          </p:cNvPr>
          <p:cNvSpPr txBox="1"/>
          <p:nvPr/>
        </p:nvSpPr>
        <p:spPr>
          <a:xfrm>
            <a:off x="7217079" y="1956698"/>
            <a:ext cx="50765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1600">
              <a:latin typeface="Century Gothic"/>
              <a:cs typeface="Calibri"/>
            </a:endParaRPr>
          </a:p>
          <a:p>
            <a:r>
              <a:rPr lang="it-IT" sz="1600" err="1">
                <a:latin typeface="Century Gothic"/>
                <a:ea typeface="+mn-lt"/>
                <a:cs typeface="+mn-lt"/>
              </a:rPr>
              <a:t>Converged</a:t>
            </a:r>
            <a:r>
              <a:rPr lang="it-IT" sz="1600">
                <a:latin typeface="Century Gothic"/>
                <a:ea typeface="+mn-lt"/>
                <a:cs typeface="+mn-lt"/>
              </a:rPr>
              <a:t> </a:t>
            </a:r>
            <a:r>
              <a:rPr lang="it-IT" sz="1600" err="1">
                <a:latin typeface="Century Gothic"/>
                <a:ea typeface="+mn-lt"/>
                <a:cs typeface="+mn-lt"/>
              </a:rPr>
              <a:t>parameters</a:t>
            </a:r>
            <a:r>
              <a:rPr lang="it-IT" sz="1600">
                <a:latin typeface="Century Gothic"/>
                <a:ea typeface="+mn-lt"/>
                <a:cs typeface="+mn-lt"/>
              </a:rPr>
              <a:t> for </a:t>
            </a:r>
            <a:r>
              <a:rPr lang="it-IT" sz="1600" err="1">
                <a:latin typeface="Courier New"/>
                <a:ea typeface="+mn-lt"/>
                <a:cs typeface="+mn-lt"/>
              </a:rPr>
              <a:t>nqx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endParaRPr lang="it-IT" sz="1600">
              <a:latin typeface="Century Gothic"/>
              <a:ea typeface="+mn-lt"/>
              <a:cs typeface="+mn-lt"/>
            </a:endParaRPr>
          </a:p>
          <a:p>
            <a:r>
              <a:rPr lang="it-IT" sz="1600" err="1">
                <a:latin typeface="Century Gothic"/>
                <a:cs typeface="Courier New"/>
              </a:rPr>
              <a:t>Converged</a:t>
            </a:r>
            <a:r>
              <a:rPr lang="it-IT" sz="1600">
                <a:latin typeface="Century Gothic"/>
                <a:cs typeface="Courier New"/>
              </a:rPr>
              <a:t> </a:t>
            </a:r>
            <a:r>
              <a:rPr lang="it-IT" sz="1600" err="1">
                <a:latin typeface="Century Gothic"/>
                <a:cs typeface="Courier New"/>
              </a:rPr>
              <a:t>value</a:t>
            </a:r>
            <a:r>
              <a:rPr lang="it-IT" sz="1600">
                <a:latin typeface="Century Gothic"/>
                <a:cs typeface="Courier New"/>
              </a:rPr>
              <a:t> for </a:t>
            </a:r>
            <a:r>
              <a:rPr lang="it-IT" sz="1600" err="1">
                <a:latin typeface="Courier New"/>
                <a:cs typeface="Courier New"/>
              </a:rPr>
              <a:t>ecutfock</a:t>
            </a:r>
            <a:endParaRPr lang="it-IT" err="1">
              <a:latin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  <a:p>
            <a:endParaRPr lang="it-IT" sz="1600">
              <a:latin typeface="Century Gothic"/>
              <a:cs typeface="Courier New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B3B5F24-FED8-8565-93A6-A9493CA031A9}"/>
              </a:ext>
            </a:extLst>
          </p:cNvPr>
          <p:cNvCxnSpPr>
            <a:cxnSpLocks/>
          </p:cNvCxnSpPr>
          <p:nvPr/>
        </p:nvCxnSpPr>
        <p:spPr>
          <a:xfrm flipH="1">
            <a:off x="4418865" y="3126578"/>
            <a:ext cx="2666689" cy="1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76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Silicon band Gap: summary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55070"/>
              </p:ext>
            </p:extLst>
          </p:nvPr>
        </p:nvGraphicFramePr>
        <p:xfrm>
          <a:off x="2038350" y="2697480"/>
          <a:ext cx="8115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Functional​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indirect Gap​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Direct Gap</a:t>
                      </a:r>
                      <a:endParaRPr lang="it-IT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Band width</a:t>
                      </a:r>
                      <a:endParaRPr lang="it-IT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PBE0​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HSE​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Exp.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900713" y="1295825"/>
            <a:ext cx="451758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solidFill>
                  <a:srgbClr val="0070C0"/>
                </a:solidFill>
                <a:latin typeface="Century Gothic"/>
                <a:cs typeface="Arial"/>
              </a:rPr>
              <a:t>       </a:t>
            </a:r>
            <a:r>
              <a:rPr lang="en-GB" sz="2000" err="1">
                <a:solidFill>
                  <a:srgbClr val="0070C0"/>
                </a:solidFill>
                <a:latin typeface="Century Gothic"/>
                <a:cs typeface="Arial"/>
              </a:rPr>
              <a:t>ecut</a:t>
            </a:r>
            <a:r>
              <a:rPr lang="en-GB" sz="2000">
                <a:solidFill>
                  <a:srgbClr val="0070C0"/>
                </a:solidFill>
                <a:latin typeface="Century Gothic"/>
                <a:cs typeface="Arial"/>
              </a:rPr>
              <a:t> = 40 Ry, k</a:t>
            </a:r>
            <a:r>
              <a:rPr lang="en-CH" sz="2000">
                <a:solidFill>
                  <a:srgbClr val="0070C0"/>
                </a:solidFill>
                <a:latin typeface="Century Gothic"/>
                <a:cs typeface="Arial"/>
              </a:rPr>
              <a:t> mesh: 12x12x12</a:t>
            </a:r>
            <a:endParaRPr lang="it-IT" sz="2000">
              <a:solidFill>
                <a:srgbClr val="0070C0"/>
              </a:solidFill>
              <a:latin typeface="Century Gothic"/>
              <a:cs typeface="Arial"/>
            </a:endParaRPr>
          </a:p>
          <a:p>
            <a:r>
              <a:rPr lang="en-CH" sz="2000" err="1">
                <a:solidFill>
                  <a:srgbClr val="0070C0"/>
                </a:solidFill>
                <a:latin typeface="Century Gothic"/>
                <a:cs typeface="Arial"/>
              </a:rPr>
              <a:t>ecutfock</a:t>
            </a:r>
            <a:r>
              <a:rPr lang="en-CH" sz="2000">
                <a:solidFill>
                  <a:srgbClr val="0070C0"/>
                </a:solidFill>
                <a:latin typeface="Century Gothic"/>
                <a:cs typeface="Arial"/>
              </a:rPr>
              <a:t> = 40 Ry, q mesh:  4x4x4</a:t>
            </a:r>
          </a:p>
        </p:txBody>
      </p:sp>
    </p:spTree>
    <p:extLst>
      <p:ext uri="{BB962C8B-B14F-4D97-AF65-F5344CB8AC3E}">
        <p14:creationId xmlns:p14="http://schemas.microsoft.com/office/powerpoint/2010/main" val="3397886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52635"/>
              </p:ext>
            </p:extLst>
          </p:nvPr>
        </p:nvGraphicFramePr>
        <p:xfrm>
          <a:off x="900569" y="2081617"/>
          <a:ext cx="1047021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043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2094043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Functional​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MAE(G2)​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MAE(G2-1)</a:t>
                      </a:r>
                      <a:endParaRPr lang="it-IT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Max AE(G2)</a:t>
                      </a:r>
                      <a:endParaRPr lang="it-IT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Max AE(G2-1)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PBE​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26</a:t>
                      </a:r>
                      <a:endParaRPr lang="it-IT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BLYP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Century Gothic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effectLst/>
                          <a:latin typeface="Century Gothic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PBE0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82987" y="920044"/>
            <a:ext cx="331853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0000"/>
                </a:solidFill>
                <a:latin typeface="Century Gothic"/>
                <a:cs typeface="Arial"/>
              </a:rPr>
              <a:t>Atomization energies</a:t>
            </a:r>
            <a:endParaRPr lang="it-IT" sz="200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D325E87-BB9B-24E6-3002-9E27EB255BB3}"/>
              </a:ext>
            </a:extLst>
          </p:cNvPr>
          <p:cNvSpPr txBox="1"/>
          <p:nvPr/>
        </p:nvSpPr>
        <p:spPr>
          <a:xfrm>
            <a:off x="435179" y="4949249"/>
            <a:ext cx="1019053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>
                <a:latin typeface="Century Gothic"/>
                <a:ea typeface="+mn-lt"/>
                <a:cs typeface="+mn-lt"/>
              </a:rPr>
              <a:t>Mean Absolute Error (MAE) in Kcal/mol for the G2 (148 molecules)  </a:t>
            </a:r>
            <a:endParaRPr lang="it-IT">
              <a:latin typeface="Century Gothic"/>
            </a:endParaRPr>
          </a:p>
          <a:p>
            <a:r>
              <a:rPr lang="en-GB" sz="2000">
                <a:latin typeface="Century Gothic"/>
                <a:ea typeface="+mn-lt"/>
                <a:cs typeface="+mn-lt"/>
              </a:rPr>
              <a:t>and G2-1( (55 molecules) sets.</a:t>
            </a:r>
            <a:endParaRPr lang="it-IT">
              <a:latin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>
                <a:latin typeface="Century Gothic"/>
                <a:ea typeface="+mn-lt"/>
                <a:cs typeface="+mn-lt"/>
              </a:rPr>
              <a:t>Curtiss et al. JCP 106, 1063 (1997);  </a:t>
            </a:r>
            <a:r>
              <a:rPr lang="it-IT" sz="1400" err="1">
                <a:latin typeface="Century Gothic"/>
                <a:ea typeface="+mn-lt"/>
                <a:cs typeface="+mn-lt"/>
              </a:rPr>
              <a:t>Scuseria</a:t>
            </a:r>
            <a:r>
              <a:rPr lang="it-IT" sz="1400">
                <a:latin typeface="Century Gothic"/>
                <a:ea typeface="+mn-lt"/>
                <a:cs typeface="+mn-lt"/>
              </a:rPr>
              <a:t> et al. JCP 110, 5029 (1999)</a:t>
            </a:r>
            <a:endParaRPr lang="it-IT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2599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10">
            <a:extLst>
              <a:ext uri="{FF2B5EF4-FFF2-40B4-BE49-F238E27FC236}">
                <a16:creationId xmlns:a16="http://schemas.microsoft.com/office/drawing/2014/main" id="{41EDB883-C3C0-8198-B187-33518FB7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09" y="3762235"/>
            <a:ext cx="6093911" cy="249635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7487"/>
              </p:ext>
            </p:extLst>
          </p:nvPr>
        </p:nvGraphicFramePr>
        <p:xfrm>
          <a:off x="6482219" y="1189972"/>
          <a:ext cx="5560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4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PBE0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48035"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No-metals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623069" y="846976"/>
            <a:ext cx="302518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0000"/>
                </a:solidFill>
                <a:latin typeface="Century Gothic"/>
                <a:cs typeface="Arial"/>
              </a:rPr>
              <a:t>Lattice constants of solids</a:t>
            </a:r>
            <a:endParaRPr lang="it-IT" sz="1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sz="1400" err="1">
                <a:latin typeface="Century Gothic"/>
                <a:ea typeface="+mn-lt"/>
                <a:cs typeface="+mn-lt"/>
              </a:rPr>
              <a:t>Marsman</a:t>
            </a:r>
            <a:r>
              <a:rPr lang="it-IT" sz="1400">
                <a:latin typeface="Century Gothic"/>
                <a:ea typeface="+mn-lt"/>
                <a:cs typeface="+mn-lt"/>
              </a:rPr>
              <a:t> et al. J. </a:t>
            </a:r>
            <a:r>
              <a:rPr lang="it-IT" sz="1400" err="1">
                <a:latin typeface="Century Gothic"/>
                <a:ea typeface="+mn-lt"/>
                <a:cs typeface="+mn-lt"/>
              </a:rPr>
              <a:t>Phys</a:t>
            </a:r>
            <a:r>
              <a:rPr lang="it-IT" sz="1400">
                <a:latin typeface="Century Gothic"/>
                <a:ea typeface="+mn-lt"/>
                <a:cs typeface="+mn-lt"/>
              </a:rPr>
              <a:t>: </a:t>
            </a:r>
            <a:r>
              <a:rPr lang="it-IT" sz="1400" err="1">
                <a:latin typeface="Century Gothic"/>
                <a:ea typeface="+mn-lt"/>
                <a:cs typeface="+mn-lt"/>
              </a:rPr>
              <a:t>Condens</a:t>
            </a:r>
            <a:r>
              <a:rPr lang="it-IT" sz="1400">
                <a:latin typeface="Century Gothic"/>
                <a:ea typeface="+mn-lt"/>
                <a:cs typeface="+mn-lt"/>
              </a:rPr>
              <a:t>. Matter 20, 064201 (2008)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C7C545EA-B5B6-1609-B37B-94D8BAE0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0" y="1117446"/>
            <a:ext cx="5885144" cy="2347544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FA2D1297-2871-95F7-22AE-246092870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8218"/>
              </p:ext>
            </p:extLst>
          </p:nvPr>
        </p:nvGraphicFramePr>
        <p:xfrm>
          <a:off x="292273" y="3789123"/>
          <a:ext cx="5560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4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  <a:gridCol w="1112048">
                  <a:extLst>
                    <a:ext uri="{9D8B030D-6E8A-4147-A177-3AD203B41FA5}">
                      <a16:colId xmlns:a16="http://schemas.microsoft.com/office/drawing/2014/main" val="534859070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PBE0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B3LYP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-9.8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5.7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48035"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No-metals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2969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-6.8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MARE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18649"/>
                  </a:ext>
                </a:extLst>
              </a:tr>
            </a:tbl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18E7F3D4-3EFB-B066-E600-4756E238CAC6}"/>
              </a:ext>
            </a:extLst>
          </p:cNvPr>
          <p:cNvSpPr txBox="1"/>
          <p:nvPr/>
        </p:nvSpPr>
        <p:spPr>
          <a:xfrm>
            <a:off x="215973" y="3467004"/>
            <a:ext cx="258596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rgbClr val="000000"/>
                </a:solidFill>
                <a:latin typeface="Century Gothic"/>
                <a:cs typeface="Arial"/>
              </a:rPr>
              <a:t>Bulk modulus of solids</a:t>
            </a:r>
            <a:endParaRPr lang="it-IT" sz="1400"/>
          </a:p>
        </p:txBody>
      </p:sp>
    </p:spTree>
    <p:extLst>
      <p:ext uri="{BB962C8B-B14F-4D97-AF65-F5344CB8AC3E}">
        <p14:creationId xmlns:p14="http://schemas.microsoft.com/office/powerpoint/2010/main" val="372250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D463D528-A29A-A35D-D895-BF1B7DA5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7F217C08-F7EB-09F7-6376-1E98E44E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20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Hybrids: how do they perform</a:t>
            </a:r>
            <a:endParaRPr lang="it-IT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82987" y="920044"/>
            <a:ext cx="188705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0000"/>
                </a:solidFill>
                <a:latin typeface="Century Gothic"/>
                <a:cs typeface="Arial"/>
              </a:rPr>
              <a:t>Band gaps </a:t>
            </a:r>
            <a:endParaRPr lang="it-IT" sz="200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B1A738-2218-906A-570B-C10BD5900BD8}"/>
              </a:ext>
            </a:extLst>
          </p:cNvPr>
          <p:cNvSpPr txBox="1"/>
          <p:nvPr/>
        </p:nvSpPr>
        <p:spPr>
          <a:xfrm>
            <a:off x="5941512" y="6162804"/>
            <a:ext cx="6245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it-IT" sz="1400" err="1">
                <a:latin typeface="Century Gothic"/>
                <a:ea typeface="+mn-lt"/>
                <a:cs typeface="+mn-lt"/>
              </a:rPr>
              <a:t>Heyd</a:t>
            </a:r>
            <a:r>
              <a:rPr lang="it-IT" sz="1400">
                <a:latin typeface="Century Gothic"/>
                <a:ea typeface="+mn-lt"/>
                <a:cs typeface="+mn-lt"/>
              </a:rPr>
              <a:t> et al. JCP 123, 174101 (2005)</a:t>
            </a:r>
            <a:endParaRPr lang="it-IT">
              <a:latin typeface="Century Gothic"/>
              <a:ea typeface="+mn-lt"/>
              <a:cs typeface="+mn-lt"/>
            </a:endParaRPr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5E27CDDE-1BF8-F44D-1699-CF1AA95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3" y="1402760"/>
            <a:ext cx="4642980" cy="47518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75AEB0-6A9F-1D70-A276-FD91CF5DCC9A}"/>
              </a:ext>
            </a:extLst>
          </p:cNvPr>
          <p:cNvSpPr txBox="1"/>
          <p:nvPr/>
        </p:nvSpPr>
        <p:spPr>
          <a:xfrm>
            <a:off x="6269277" y="1237989"/>
            <a:ext cx="5791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</a:rPr>
              <a:t>Improved band gaps for  semiconducting system</a:t>
            </a:r>
            <a:br>
              <a:rPr lang="en-US">
                <a:latin typeface="Century Gothic"/>
              </a:rPr>
            </a:br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HSE correctly predict semiconducting  behavior in systems where LDA/GGA predicts a metal</a:t>
            </a:r>
            <a:br>
              <a:rPr lang="en-US">
                <a:latin typeface="Century Gothic"/>
              </a:rPr>
            </a:br>
            <a:endParaRPr lang="en-US">
              <a:latin typeface="Century Gothic"/>
            </a:endParaRPr>
          </a:p>
          <a:p>
            <a:endParaRPr lang="en-US">
              <a:latin typeface="Century Gothic"/>
            </a:endParaRPr>
          </a:p>
          <a:p>
            <a:br>
              <a:rPr lang="en-US">
                <a:latin typeface="Century Gothic"/>
              </a:rPr>
            </a:br>
            <a:r>
              <a:rPr lang="en-US">
                <a:latin typeface="Century Gothic"/>
              </a:rPr>
              <a:t>Error (in eV) for 40 simple and binary semiconductors and insulators</a:t>
            </a:r>
            <a:endParaRPr lang="en-US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A594BFFC-6FE8-9EA1-B229-585C56A1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32660"/>
              </p:ext>
            </p:extLst>
          </p:nvPr>
        </p:nvGraphicFramePr>
        <p:xfrm>
          <a:off x="6294328" y="3799561"/>
          <a:ext cx="54752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18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1368818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</a:tblGrid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PBE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HSE</a:t>
                      </a:r>
                      <a:endParaRPr lang="it-IT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-1.14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480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75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/>
              </a:rPr>
              <a:t>Caveat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3A9FAD-A698-8557-5810-74E3AC09181D}"/>
              </a:ext>
            </a:extLst>
          </p:cNvPr>
          <p:cNvSpPr txBox="1"/>
          <p:nvPr/>
        </p:nvSpPr>
        <p:spPr>
          <a:xfrm>
            <a:off x="382046" y="1070976"/>
            <a:ext cx="11605362" cy="4650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>
                <a:latin typeface="Century Gothic"/>
              </a:rPr>
              <a:t>More expensive than standard DFT (time- and memory-wise)</a:t>
            </a:r>
            <a:endParaRPr lang="it-IT" sz="200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</a:rPr>
              <a:t>No hybrid PP. Use always a PP generated with the same local functional as the one used in the hybrid functional definition (e.g. use PBE PPs for PBE0 calculations)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</a:rPr>
              <a:t>NLCC not well defined. Avoid PPs with NLCC</a:t>
            </a:r>
            <a:endParaRPr lang="en-US" sz="2000">
              <a:latin typeface="Century Gothic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Calibri"/>
                <a:cs typeface="Calibri"/>
              </a:rPr>
              <a:t>Might need to explicitly include semi-core states electrons in the valence </a:t>
            </a:r>
            <a:endParaRPr lang="en-US" sz="2000">
              <a:latin typeface="Century Gothic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+mn-lt"/>
                <a:cs typeface="+mn-lt"/>
              </a:rPr>
              <a:t>Calculations with US and PAW PPs typically slower that those with NC PPs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>
                <a:latin typeface="Century Gothic"/>
                <a:ea typeface="+mn-lt"/>
                <a:cs typeface="+mn-lt"/>
              </a:rPr>
              <a:t>Not all the features are implemented for US and PAW PPs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 err="1">
                <a:latin typeface="Century Gothic"/>
                <a:ea typeface="Calibri"/>
                <a:cs typeface="Calibri"/>
              </a:rPr>
              <a:t>Wannier</a:t>
            </a:r>
            <a:r>
              <a:rPr lang="en-US" sz="2000">
                <a:latin typeface="Century Gothic"/>
                <a:ea typeface="Calibri"/>
                <a:cs typeface="Calibri"/>
              </a:rPr>
              <a:t> interpolation to get the entire band structure (see </a:t>
            </a:r>
            <a:r>
              <a:rPr lang="en-US" sz="2000" err="1">
                <a:latin typeface="Century Gothic"/>
                <a:ea typeface="Calibri"/>
                <a:cs typeface="Calibri"/>
              </a:rPr>
              <a:t>hnds</a:t>
            </a:r>
            <a:r>
              <a:rPr lang="en-US" sz="2000">
                <a:latin typeface="Century Gothic"/>
                <a:ea typeface="Calibri"/>
                <a:cs typeface="Calibri"/>
              </a:rPr>
              <a:t>-on later today)</a:t>
            </a:r>
          </a:p>
        </p:txBody>
      </p:sp>
    </p:spTree>
    <p:extLst>
      <p:ext uri="{BB962C8B-B14F-4D97-AF65-F5344CB8AC3E}">
        <p14:creationId xmlns:p14="http://schemas.microsoft.com/office/powerpoint/2010/main" val="375886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Meta-GGA</a:t>
            </a:r>
            <a:r>
              <a:rPr lang="it-IT" sz="2000">
                <a:latin typeface="Century Gothic"/>
                <a:cs typeface="Calibri" panose="020F0502020204030204"/>
              </a:rPr>
              <a:t>: include the </a:t>
            </a:r>
            <a:r>
              <a:rPr lang="it-IT" sz="2000" err="1">
                <a:latin typeface="Century Gothic"/>
                <a:cs typeface="Calibri" panose="020F0502020204030204"/>
              </a:rPr>
              <a:t>dependency</a:t>
            </a:r>
            <a:r>
              <a:rPr lang="it-IT" sz="2000">
                <a:latin typeface="Century Gothic"/>
                <a:cs typeface="Calibri" panose="020F0502020204030204"/>
              </a:rPr>
              <a:t> on the </a:t>
            </a:r>
            <a:r>
              <a:rPr lang="it-IT" sz="2000" err="1">
                <a:latin typeface="Century Gothic"/>
                <a:ea typeface="+mn-lt"/>
                <a:cs typeface="+mn-lt"/>
              </a:rPr>
              <a:t>laplacian</a:t>
            </a:r>
            <a:r>
              <a:rPr lang="it-IT" sz="2000">
                <a:latin typeface="Century Gothic"/>
                <a:ea typeface="+mn-lt"/>
                <a:cs typeface="+mn-lt"/>
              </a:rPr>
              <a:t> of the </a:t>
            </a:r>
            <a:r>
              <a:rPr lang="it-IT" sz="2000" err="1">
                <a:latin typeface="Century Gothic"/>
                <a:ea typeface="+mn-lt"/>
                <a:cs typeface="+mn-lt"/>
              </a:rPr>
              <a:t>density</a:t>
            </a:r>
            <a:r>
              <a:rPr lang="it-IT" sz="2000">
                <a:latin typeface="Century Gothic"/>
                <a:ea typeface="+mn-lt"/>
                <a:cs typeface="+mn-lt"/>
              </a:rPr>
              <a:t> and </a:t>
            </a:r>
            <a:r>
              <a:rPr lang="it-IT" sz="2000" err="1">
                <a:latin typeface="Century Gothic"/>
                <a:ea typeface="+mn-lt"/>
                <a:cs typeface="+mn-lt"/>
              </a:rPr>
              <a:t>kinetic</a:t>
            </a:r>
            <a:r>
              <a:rPr lang="it-IT" sz="2000">
                <a:latin typeface="Century Gothic"/>
                <a:ea typeface="+mn-lt"/>
                <a:cs typeface="+mn-lt"/>
              </a:rPr>
              <a:t> energy </a:t>
            </a:r>
            <a:r>
              <a:rPr lang="it-IT" sz="2000" err="1">
                <a:latin typeface="Century Gothic"/>
                <a:ea typeface="+mn-lt"/>
                <a:cs typeface="+mn-lt"/>
              </a:rPr>
              <a:t>density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70982DE1-FDB5-3C54-8A05-9CC1999F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  <p:pic>
        <p:nvPicPr>
          <p:cNvPr id="4" name="Immagine 14">
            <a:extLst>
              <a:ext uri="{FF2B5EF4-FFF2-40B4-BE49-F238E27FC236}">
                <a16:creationId xmlns:a16="http://schemas.microsoft.com/office/drawing/2014/main" id="{B923B28A-B832-CCA2-0E25-FBF31D10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13" y="4597027"/>
            <a:ext cx="7992600" cy="6806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6243CE1-5566-7C22-3925-B1804ADA1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Meta-GGA</a:t>
            </a:r>
            <a:r>
              <a:rPr lang="it-IT" sz="2000">
                <a:latin typeface="Century Gothic"/>
                <a:cs typeface="Calibri" panose="020F0502020204030204"/>
              </a:rPr>
              <a:t>: include the </a:t>
            </a:r>
            <a:r>
              <a:rPr lang="it-IT" sz="2000" err="1">
                <a:latin typeface="Century Gothic"/>
                <a:cs typeface="Calibri" panose="020F0502020204030204"/>
              </a:rPr>
              <a:t>dependency</a:t>
            </a:r>
            <a:r>
              <a:rPr lang="it-IT" sz="2000">
                <a:latin typeface="Century Gothic"/>
                <a:cs typeface="Calibri" panose="020F0502020204030204"/>
              </a:rPr>
              <a:t> on the </a:t>
            </a:r>
            <a:r>
              <a:rPr lang="it-IT" sz="2000" err="1">
                <a:latin typeface="Century Gothic"/>
                <a:cs typeface="Calibri" panose="020F0502020204030204"/>
              </a:rPr>
              <a:t>laplacian</a:t>
            </a:r>
            <a:r>
              <a:rPr lang="it-IT" sz="2000">
                <a:latin typeface="Century Gothic"/>
                <a:cs typeface="Calibri" panose="020F0502020204030204"/>
              </a:rPr>
              <a:t> of the </a:t>
            </a:r>
            <a:r>
              <a:rPr lang="it-IT" sz="2000" err="1">
                <a:latin typeface="Century Gothic"/>
                <a:cs typeface="Calibri" panose="020F0502020204030204"/>
              </a:rPr>
              <a:t>density</a:t>
            </a:r>
            <a:r>
              <a:rPr lang="it-IT" sz="2000">
                <a:latin typeface="Century Gothic"/>
                <a:cs typeface="Calibri" panose="020F0502020204030204"/>
              </a:rPr>
              <a:t> and </a:t>
            </a:r>
            <a:r>
              <a:rPr lang="it-IT" sz="2000" err="1">
                <a:latin typeface="Century Gothic"/>
                <a:cs typeface="Calibri" panose="020F0502020204030204"/>
              </a:rPr>
              <a:t>kinetic</a:t>
            </a:r>
            <a:r>
              <a:rPr lang="it-IT" sz="2000">
                <a:latin typeface="Century Gothic"/>
                <a:cs typeface="Calibri" panose="020F0502020204030204"/>
              </a:rPr>
              <a:t> energy </a:t>
            </a:r>
            <a:r>
              <a:rPr lang="it-IT" sz="2000" err="1">
                <a:latin typeface="Century Gothic"/>
                <a:cs typeface="Calibri" panose="020F0502020204030204"/>
              </a:rPr>
              <a:t>density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Hybrid</a:t>
            </a:r>
            <a:r>
              <a:rPr lang="it-IT" sz="2000" b="1">
                <a:latin typeface="Century Gothic"/>
                <a:cs typeface="Calibri" panose="020F0502020204030204"/>
              </a:rPr>
              <a:t> </a:t>
            </a:r>
            <a:r>
              <a:rPr lang="it-IT" sz="2000" b="1" err="1">
                <a:latin typeface="Century Gothic"/>
                <a:cs typeface="Calibri" panose="020F0502020204030204"/>
              </a:rPr>
              <a:t>functionals</a:t>
            </a:r>
            <a:r>
              <a:rPr lang="it-IT" sz="2000">
                <a:latin typeface="Century Gothic"/>
                <a:cs typeface="Calibri" panose="020F0502020204030204"/>
              </a:rPr>
              <a:t>: include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Fock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exchange</a:t>
            </a: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5" name="Immagine 15">
            <a:extLst>
              <a:ext uri="{FF2B5EF4-FFF2-40B4-BE49-F238E27FC236}">
                <a16:creationId xmlns:a16="http://schemas.microsoft.com/office/drawing/2014/main" id="{73720518-4D4A-0224-D5BB-847ED057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58" y="5930359"/>
            <a:ext cx="4830872" cy="3417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4801DAA-4C33-6C19-4107-1F982D51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  <p:pic>
        <p:nvPicPr>
          <p:cNvPr id="17" name="Immagine 14">
            <a:extLst>
              <a:ext uri="{FF2B5EF4-FFF2-40B4-BE49-F238E27FC236}">
                <a16:creationId xmlns:a16="http://schemas.microsoft.com/office/drawing/2014/main" id="{0EAC7BE7-94DC-9BEC-8C0D-DF42530A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13" y="4597027"/>
            <a:ext cx="7992600" cy="680630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4631E048-8A53-71C2-9471-F88CDEB1E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7CA75A-EC9E-A70F-449C-A73B454123C3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1" name="Immagine 12">
            <a:extLst>
              <a:ext uri="{FF2B5EF4-FFF2-40B4-BE49-F238E27FC236}">
                <a16:creationId xmlns:a16="http://schemas.microsoft.com/office/drawing/2014/main" id="{C259ED37-0E14-9D10-5FC2-78F5D964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pic>
        <p:nvPicPr>
          <p:cNvPr id="20" name="Immagine 20">
            <a:extLst>
              <a:ext uri="{FF2B5EF4-FFF2-40B4-BE49-F238E27FC236}">
                <a16:creationId xmlns:a16="http://schemas.microsoft.com/office/drawing/2014/main" id="{9218D662-CB8F-4AF6-24C8-0B75364C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58578"/>
            <a:ext cx="4164841" cy="359660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D05643E-2930-26EE-7AF1-0AA1BF2C4A21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6FE714-681C-D563-5D66-1FEEBBF0C796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1E4922-2CE2-11C2-F23D-0DF1EBA47062}"/>
              </a:ext>
            </a:extLst>
          </p:cNvPr>
          <p:cNvSpPr txBox="1"/>
          <p:nvPr/>
        </p:nvSpPr>
        <p:spPr>
          <a:xfrm>
            <a:off x="6095999" y="1924334"/>
            <a:ext cx="55604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206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r>
              <a:rPr lang="it-IT" sz="1400"/>
              <a:t>Iurii.timrov@epfl.ch     nicola.colonna@psi.ch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KS-DFT in practice: PW and PP</a:t>
            </a:r>
            <a:endParaRPr lang="it-IT"/>
          </a:p>
        </p:txBody>
      </p:sp>
      <p:pic>
        <p:nvPicPr>
          <p:cNvPr id="20" name="Immagine 20">
            <a:extLst>
              <a:ext uri="{FF2B5EF4-FFF2-40B4-BE49-F238E27FC236}">
                <a16:creationId xmlns:a16="http://schemas.microsoft.com/office/drawing/2014/main" id="{9218D662-CB8F-4AF6-24C8-0B75364C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8578"/>
            <a:ext cx="4164841" cy="3596605"/>
          </a:xfrm>
          <a:prstGeom prst="rect">
            <a:avLst/>
          </a:prstGeom>
        </p:spPr>
      </p:pic>
      <p:pic>
        <p:nvPicPr>
          <p:cNvPr id="22" name="Immagine 22">
            <a:extLst>
              <a:ext uri="{FF2B5EF4-FFF2-40B4-BE49-F238E27FC236}">
                <a16:creationId xmlns:a16="http://schemas.microsoft.com/office/drawing/2014/main" id="{2BB9B135-B25A-DFDE-F339-1E68A6CC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58577"/>
            <a:ext cx="4164842" cy="359660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C7252C-AD6F-E357-3032-DA4AF5101B89}"/>
              </a:ext>
            </a:extLst>
          </p:cNvPr>
          <p:cNvSpPr txBox="1"/>
          <p:nvPr/>
        </p:nvSpPr>
        <p:spPr>
          <a:xfrm>
            <a:off x="443864" y="937941"/>
            <a:ext cx="11125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err="1">
                <a:latin typeface="Century Gothic"/>
                <a:cs typeface="Calibri" panose="020F0502020204030204"/>
              </a:rPr>
              <a:t>Wavefunctions</a:t>
            </a:r>
            <a:r>
              <a:rPr lang="it-IT" sz="2000">
                <a:latin typeface="Century Gothic"/>
                <a:cs typeface="Calibri" panose="020F0502020204030204"/>
              </a:rPr>
              <a:t> are </a:t>
            </a:r>
            <a:r>
              <a:rPr lang="it-IT" sz="2000" err="1">
                <a:latin typeface="Century Gothic"/>
                <a:cs typeface="Calibri" panose="020F0502020204030204"/>
              </a:rPr>
              <a:t>represented</a:t>
            </a:r>
            <a:r>
              <a:rPr lang="it-IT" sz="2000">
                <a:latin typeface="Century Gothic"/>
                <a:cs typeface="Calibri" panose="020F0502020204030204"/>
              </a:rPr>
              <a:t> in </a:t>
            </a:r>
            <a:r>
              <a:rPr lang="it-IT" sz="2000" err="1">
                <a:latin typeface="Century Gothic"/>
                <a:cs typeface="Calibri" panose="020F0502020204030204"/>
              </a:rPr>
              <a:t>Plane</a:t>
            </a:r>
            <a:r>
              <a:rPr lang="it-IT" sz="2000">
                <a:latin typeface="Century Gothic"/>
                <a:cs typeface="Calibri" panose="020F0502020204030204"/>
              </a:rPr>
              <a:t> Waves (PW)</a:t>
            </a:r>
            <a:endParaRPr lang="it-IT"/>
          </a:p>
        </p:txBody>
      </p:sp>
      <p:pic>
        <p:nvPicPr>
          <p:cNvPr id="15" name="Immagine 12">
            <a:extLst>
              <a:ext uri="{FF2B5EF4-FFF2-40B4-BE49-F238E27FC236}">
                <a16:creationId xmlns:a16="http://schemas.microsoft.com/office/drawing/2014/main" id="{CB2A0C7B-4574-D0FC-D1F1-245BD46F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2" y="1551160"/>
            <a:ext cx="3442569" cy="59799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347C49-16CB-A461-8DBC-B93A1A523E44}"/>
              </a:ext>
            </a:extLst>
          </p:cNvPr>
          <p:cNvSpPr txBox="1"/>
          <p:nvPr/>
        </p:nvSpPr>
        <p:spPr>
          <a:xfrm>
            <a:off x="4942763" y="4424148"/>
            <a:ext cx="567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ea typeface="+mn-lt"/>
                <a:cs typeface="+mn-lt"/>
              </a:rPr>
              <a:t>x</a:t>
            </a:r>
            <a:endParaRPr lang="it-IT" baseline="-25000">
              <a:ea typeface="+mn-lt"/>
              <a:cs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B515460-578A-817C-B338-F5B3ED7B8633}"/>
              </a:ext>
            </a:extLst>
          </p:cNvPr>
          <p:cNvSpPr txBox="1"/>
          <p:nvPr/>
        </p:nvSpPr>
        <p:spPr>
          <a:xfrm>
            <a:off x="2713628" y="2172268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err="1">
                <a:cs typeface="Calibri"/>
              </a:rPr>
              <a:t>G</a:t>
            </a:r>
            <a:r>
              <a:rPr lang="it-IT" baseline="-25000" err="1">
                <a:cs typeface="Calibri"/>
              </a:rPr>
              <a:t>y</a:t>
            </a:r>
            <a:endParaRPr lang="it-IT" baseline="-25000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0CF132-F342-1F1A-6E18-25CAD5BBEEFB}"/>
              </a:ext>
            </a:extLst>
          </p:cNvPr>
          <p:cNvSpPr txBox="1"/>
          <p:nvPr/>
        </p:nvSpPr>
        <p:spPr>
          <a:xfrm>
            <a:off x="6095999" y="1935707"/>
            <a:ext cx="556046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Only</a:t>
            </a:r>
            <a:r>
              <a:rPr lang="it-IT">
                <a:latin typeface="Century Gothic"/>
                <a:cs typeface="Calibri" panose="020F0502020204030204"/>
              </a:rPr>
              <a:t> Fourier </a:t>
            </a:r>
            <a:r>
              <a:rPr lang="it-IT" err="1">
                <a:latin typeface="Century Gothic"/>
                <a:cs typeface="Calibri" panose="020F0502020204030204"/>
              </a:rPr>
              <a:t>components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compatible</a:t>
            </a:r>
            <a:r>
              <a:rPr lang="it-IT">
                <a:latin typeface="Century Gothic"/>
                <a:cs typeface="Calibri" panose="020F0502020204030204"/>
              </a:rPr>
              <a:t> with the </a:t>
            </a:r>
            <a:r>
              <a:rPr lang="it-IT" err="1">
                <a:latin typeface="Century Gothic"/>
                <a:cs typeface="Calibri" panose="020F0502020204030204"/>
              </a:rPr>
              <a:t>periodicity</a:t>
            </a:r>
            <a:r>
              <a:rPr lang="it-IT">
                <a:latin typeface="Century Gothic"/>
                <a:cs typeface="Calibri" panose="020F0502020204030204"/>
              </a:rPr>
              <a:t> of the lattice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=n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1</a:t>
            </a:r>
            <a:r>
              <a:rPr lang="it-IT">
                <a:latin typeface="Century Gothic"/>
                <a:cs typeface="Calibri" panose="020F0502020204030204"/>
              </a:rPr>
              <a:t>+n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r>
              <a:rPr lang="it-IT" b="1">
                <a:latin typeface="Century Gothic"/>
                <a:cs typeface="Calibri" panose="020F0502020204030204"/>
              </a:rPr>
              <a:t>b</a:t>
            </a:r>
            <a:r>
              <a:rPr lang="it-IT" baseline="-25000">
                <a:latin typeface="Century Gothic"/>
                <a:cs typeface="Calibri" panose="020F0502020204030204"/>
              </a:rPr>
              <a:t>2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entury Gothic"/>
                <a:cs typeface="Calibri" panose="020F0502020204030204"/>
              </a:rPr>
              <a:t>All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b="1">
                <a:latin typeface="Century Gothic"/>
                <a:cs typeface="Calibri" panose="020F0502020204030204"/>
              </a:rPr>
              <a:t>G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vectors</a:t>
            </a:r>
            <a:r>
              <a:rPr lang="it-IT">
                <a:latin typeface="Century Gothic"/>
                <a:cs typeface="Calibri" panose="020F0502020204030204"/>
              </a:rPr>
              <a:t> with </a:t>
            </a:r>
            <a:r>
              <a:rPr lang="it-IT" err="1">
                <a:latin typeface="Century Gothic"/>
                <a:cs typeface="Calibri" panose="020F0502020204030204"/>
              </a:rPr>
              <a:t>norm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smaller</a:t>
            </a:r>
            <a:r>
              <a:rPr lang="it-IT">
                <a:latin typeface="Century Gothic"/>
                <a:cs typeface="Calibri" panose="020F0502020204030204"/>
              </a:rPr>
              <a:t> </a:t>
            </a:r>
            <a:r>
              <a:rPr lang="it-IT" err="1">
                <a:latin typeface="Century Gothic"/>
                <a:cs typeface="Calibri" panose="020F0502020204030204"/>
              </a:rPr>
              <a:t>than</a:t>
            </a:r>
            <a:r>
              <a:rPr lang="it-IT">
                <a:latin typeface="Century Gothic"/>
                <a:cs typeface="Calibri" panose="020F0502020204030204"/>
              </a:rPr>
              <a:t> |</a:t>
            </a:r>
            <a:r>
              <a:rPr lang="it-IT" b="1" err="1">
                <a:latin typeface="Century Gothic"/>
                <a:cs typeface="Calibri" panose="020F0502020204030204"/>
              </a:rPr>
              <a:t>G|</a:t>
            </a:r>
            <a:r>
              <a:rPr lang="it-IT" baseline="-25000" err="1">
                <a:latin typeface="Century Gothic"/>
                <a:cs typeface="Calibri" panose="020F0502020204030204"/>
              </a:rPr>
              <a:t>max</a:t>
            </a: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entury Gothic"/>
                <a:ea typeface="+mn-lt"/>
                <a:cs typeface="+mn-lt"/>
              </a:rPr>
              <a:t>|</a:t>
            </a:r>
            <a:r>
              <a:rPr lang="it-IT" b="1" err="1">
                <a:latin typeface="Century Gothic"/>
                <a:ea typeface="+mn-lt"/>
                <a:cs typeface="+mn-lt"/>
              </a:rPr>
              <a:t>G|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max</a:t>
            </a:r>
            <a:r>
              <a:rPr lang="it-IT">
                <a:latin typeface="Century Gothic"/>
                <a:ea typeface="+mn-lt"/>
                <a:cs typeface="+mn-lt"/>
              </a:rPr>
              <a:t> </a:t>
            </a:r>
            <a:r>
              <a:rPr lang="it-IT" err="1">
                <a:latin typeface="Century Gothic"/>
                <a:ea typeface="+mn-lt"/>
                <a:cs typeface="+mn-lt"/>
              </a:rPr>
              <a:t>defined</a:t>
            </a:r>
            <a:r>
              <a:rPr lang="it-IT">
                <a:latin typeface="Century Gothic"/>
                <a:ea typeface="+mn-lt"/>
                <a:cs typeface="+mn-lt"/>
              </a:rPr>
              <a:t> by setting a cutoff on the </a:t>
            </a:r>
            <a:r>
              <a:rPr lang="it-IT" err="1">
                <a:latin typeface="Century Gothic"/>
                <a:ea typeface="+mn-lt"/>
                <a:cs typeface="+mn-lt"/>
              </a:rPr>
              <a:t>kinetic</a:t>
            </a:r>
            <a:r>
              <a:rPr lang="it-IT">
                <a:latin typeface="Century Gothic"/>
                <a:ea typeface="+mn-lt"/>
                <a:cs typeface="+mn-lt"/>
              </a:rPr>
              <a:t> energy </a:t>
            </a:r>
            <a:r>
              <a:rPr lang="it-IT" err="1">
                <a:latin typeface="Century Gothic"/>
                <a:ea typeface="+mn-lt"/>
                <a:cs typeface="+mn-lt"/>
              </a:rPr>
              <a:t>E</a:t>
            </a:r>
            <a:r>
              <a:rPr lang="it-IT" baseline="-25000" err="1">
                <a:latin typeface="Century Gothic"/>
                <a:ea typeface="+mn-lt"/>
                <a:cs typeface="+mn-lt"/>
              </a:rPr>
              <a:t>cut</a:t>
            </a:r>
            <a:r>
              <a:rPr lang="it-IT" baseline="-25000">
                <a:latin typeface="Century Gothic"/>
                <a:ea typeface="+mn-lt"/>
                <a:cs typeface="+mn-lt"/>
              </a:rPr>
              <a:t> </a:t>
            </a:r>
            <a:r>
              <a:rPr lang="it-IT">
                <a:latin typeface="Century Gothic"/>
                <a:ea typeface="+mn-lt"/>
                <a:cs typeface="+mn-lt"/>
              </a:rPr>
              <a:t>= ħ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>
                <a:latin typeface="Century Gothic"/>
                <a:ea typeface="+mn-lt"/>
                <a:cs typeface="+mn-lt"/>
              </a:rPr>
              <a:t>/2π |</a:t>
            </a:r>
            <a:r>
              <a:rPr lang="it-IT" b="1">
                <a:latin typeface="Century Gothic"/>
                <a:ea typeface="+mn-lt"/>
                <a:cs typeface="+mn-lt"/>
              </a:rPr>
              <a:t>G|</a:t>
            </a:r>
            <a:r>
              <a:rPr lang="it-IT" baseline="30000">
                <a:latin typeface="Century Gothic"/>
                <a:ea typeface="+mn-lt"/>
                <a:cs typeface="+mn-lt"/>
              </a:rPr>
              <a:t>2</a:t>
            </a:r>
            <a:r>
              <a:rPr lang="it-IT" baseline="-25000">
                <a:latin typeface="Century Gothic"/>
                <a:ea typeface="+mn-lt"/>
                <a:cs typeface="+mn-lt"/>
              </a:rPr>
              <a:t>max</a:t>
            </a:r>
            <a:endParaRPr lang="it-IT">
              <a:latin typeface="Century Gothic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it-IT" baseline="-25000">
              <a:latin typeface="Century Gothic"/>
              <a:cs typeface="Calibri" panose="020F0502020204030204"/>
            </a:endParaRPr>
          </a:p>
          <a:p>
            <a:endParaRPr lang="it-IT">
              <a:latin typeface="Century Gothic"/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F8D74-E414-89B0-DBD0-A96570A3922C}"/>
              </a:ext>
            </a:extLst>
          </p:cNvPr>
          <p:cNvSpPr txBox="1"/>
          <p:nvPr/>
        </p:nvSpPr>
        <p:spPr>
          <a:xfrm>
            <a:off x="3816821" y="3218596"/>
            <a:ext cx="6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err="1">
                <a:solidFill>
                  <a:srgbClr val="C00000"/>
                </a:solidFill>
                <a:cs typeface="Calibri"/>
              </a:rPr>
              <a:t>G</a:t>
            </a:r>
            <a:r>
              <a:rPr lang="it-IT" baseline="-25000" err="1">
                <a:solidFill>
                  <a:srgbClr val="C00000"/>
                </a:solidFill>
                <a:cs typeface="Calibri"/>
              </a:rPr>
              <a:t>max</a:t>
            </a:r>
            <a:endParaRPr lang="it-IT" baseline="-25000" err="1">
              <a:solidFill>
                <a:srgbClr val="C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1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2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30</cp:revision>
  <dcterms:created xsi:type="dcterms:W3CDTF">2022-10-19T05:48:55Z</dcterms:created>
  <dcterms:modified xsi:type="dcterms:W3CDTF">2022-11-04T12:56:04Z</dcterms:modified>
</cp:coreProperties>
</file>