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72" r:id="rId6"/>
    <p:sldId id="257" r:id="rId7"/>
    <p:sldId id="273" r:id="rId8"/>
    <p:sldId id="258" r:id="rId9"/>
    <p:sldId id="261" r:id="rId10"/>
    <p:sldId id="262" r:id="rId11"/>
    <p:sldId id="263" r:id="rId12"/>
    <p:sldId id="260" r:id="rId13"/>
    <p:sldId id="259" r:id="rId14"/>
    <p:sldId id="265" r:id="rId15"/>
    <p:sldId id="266" r:id="rId16"/>
    <p:sldId id="267" r:id="rId17"/>
    <p:sldId id="268" r:id="rId18"/>
    <p:sldId id="270" r:id="rId19"/>
    <p:sldId id="283" r:id="rId20"/>
    <p:sldId id="284" r:id="rId21"/>
    <p:sldId id="271" r:id="rId22"/>
    <p:sldId id="274" r:id="rId23"/>
    <p:sldId id="275" r:id="rId24"/>
    <p:sldId id="276" r:id="rId25"/>
    <p:sldId id="278" r:id="rId26"/>
    <p:sldId id="277" r:id="rId27"/>
    <p:sldId id="279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9"/>
  </p:normalViewPr>
  <p:slideViewPr>
    <p:cSldViewPr snapToGrid="0">
      <p:cViewPr varScale="1">
        <p:scale>
          <a:sx n="84" d="100"/>
          <a:sy n="84" d="100"/>
        </p:scale>
        <p:origin x="200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6EB7-ADE0-CC1D-185D-EF221A97B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1C199-F6DD-2ACF-0DCA-8680D317A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D5DC-4F5F-6531-0774-6088AC2D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331B-0B41-107B-27DA-D5318B84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BF21-D0DF-0628-2CC6-2505F71E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912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8A61-8625-22B6-0151-40F606C0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C1969-38D3-9256-87AD-B0F16757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067C-B395-24D2-5801-CBB3AEA5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A1CD-F2BD-789E-F62B-2B4E7C32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B5ED-9D00-B7B5-BBDF-B01B6003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2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876BF-2038-6121-9BA2-8B7DDE77B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30015-DD0F-C001-E14D-213CA9C8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C76F-CEA6-D291-BA03-E336787C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5E6B-5244-EF76-AF4B-B4EB940F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A782-0637-B6CD-D9C1-CCCC1D6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6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1937-41A6-C004-963D-0B716416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85F3-1ED7-9E83-AE85-B9FC9E3E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6CCE-F91E-ED91-316F-AC2DAA18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AA57-6701-2D87-F3DA-B16D122B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377D-4DAD-9E04-F18A-302AF90A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699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FBC3-4D4B-AABA-4690-E27C407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6CA4-C7A4-60AD-EA20-C37C790A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08A5-4E7E-CC2B-6591-EA5987EA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F3C8-05C7-8A04-438C-E10E7779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6B85-0E36-A450-34A4-7236E4D4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58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52B5-514B-192A-707E-8039364A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A8E6-8497-92AE-7295-80CDD5B0B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A8283-4D62-5623-77F0-31DD4D2E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8CE5-C84F-BEF8-54C5-3E3BF848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40E2-52C1-614B-B448-A5792B39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EC8B0-39D0-40CB-3AE1-4CF72CB8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59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C737-FAC3-54FF-14EE-C97C3398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85A2-E645-0824-FA80-B1C9D632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441B6-DB30-24CC-F695-16F93E6C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EC56A-8661-18F2-1B8F-16269834D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D748-E8D7-4958-1BA0-7337E1CBC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05A9B-FEAC-434A-0003-1774CB6D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F454D-D773-ACB1-6BF4-B4365147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0E5D0-7687-59A4-E158-CC67F032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658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DFC6-F129-5AF1-7E16-3BDEA3D8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F4B04-B516-4653-D030-7E01F721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3DC9E-E897-452C-A345-E327E165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2580B-84FC-95FD-BCBD-ACA47B8E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323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D8124-1AAB-36B1-3FEB-531B3097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D5CCD-38B2-621B-F867-EF3F46A0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81372-D080-490E-280E-850D104C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30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C793-FA0B-E44E-EA8C-5E7D8D3A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4721-6460-935D-6B02-77D17F5B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39A1-C19D-E46A-0E39-A1166CFC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84573-60E9-6CD1-7D48-68908937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9F78-4FD4-7961-0C39-C9ED5B10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3E8-398C-4B4C-5E5D-43FEC76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71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E0FE-8A3F-AB3F-20D5-B044473A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3609E-48FE-7EE8-B186-5727321F8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9C57E-CAD2-0FCD-4DFA-BC1CA194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5DBA-DF74-323E-888A-8BC660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68C6-07A4-1FC7-31AD-7AFA1DDE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E09E-25DC-ACA0-7BC8-49856BC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3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348DD-4CFA-63E3-E69C-B656C90D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ED087-3ADB-0800-6023-1EEC3387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6877-2204-BD6C-4C54-79620C2B1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164F-4A87-0641-8455-6ECF9F68BD5A}" type="datetimeFigureOut">
              <a:rPr lang="en-CH" smtClean="0"/>
              <a:t>24.10.22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10E6-DF89-9758-26FB-0D9F11D3D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783E-8D19-9F41-BD69-9152556A7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7B54-1E26-5441-B85A-C77A062C70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766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2182-D6ED-7500-D25F-6471F90E5A13}"/>
              </a:ext>
            </a:extLst>
          </p:cNvPr>
          <p:cNvSpPr txBox="1"/>
          <p:nvPr/>
        </p:nvSpPr>
        <p:spPr>
          <a:xfrm>
            <a:off x="3319342" y="2721114"/>
            <a:ext cx="5553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eta-GGA functionals</a:t>
            </a:r>
          </a:p>
        </p:txBody>
      </p:sp>
    </p:spTree>
    <p:extLst>
      <p:ext uri="{BB962C8B-B14F-4D97-AF65-F5344CB8AC3E}">
        <p14:creationId xmlns:p14="http://schemas.microsoft.com/office/powerpoint/2010/main" val="302654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3049899" y="213488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SCAN pseudopotential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29374" y="2167791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E4045-2664-7A87-48A8-A361F23E9A5F}"/>
              </a:ext>
            </a:extLst>
          </p:cNvPr>
          <p:cNvSpPr txBox="1"/>
          <p:nvPr/>
        </p:nvSpPr>
        <p:spPr>
          <a:xfrm>
            <a:off x="5512401" y="17468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146628-13BB-0E7B-76A4-33BFD1655CA3}"/>
              </a:ext>
            </a:extLst>
          </p:cNvPr>
          <p:cNvSpPr/>
          <p:nvPr/>
        </p:nvSpPr>
        <p:spPr>
          <a:xfrm rot="5400000">
            <a:off x="4224336" y="5551017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936E2-0968-42E5-D34E-2A7E5BA32BE1}"/>
              </a:ext>
            </a:extLst>
          </p:cNvPr>
          <p:cNvSpPr txBox="1"/>
          <p:nvPr/>
        </p:nvSpPr>
        <p:spPr>
          <a:xfrm>
            <a:off x="5261574" y="52123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89365-83B2-E076-8FBC-468204615310}"/>
              </a:ext>
            </a:extLst>
          </p:cNvPr>
          <p:cNvSpPr txBox="1"/>
          <p:nvPr/>
        </p:nvSpPr>
        <p:spPr>
          <a:xfrm>
            <a:off x="4526565" y="553891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954889-0CD9-021C-8AB7-25FDAA542C10}"/>
              </a:ext>
            </a:extLst>
          </p:cNvPr>
          <p:cNvCxnSpPr>
            <a:cxnSpLocks/>
          </p:cNvCxnSpPr>
          <p:nvPr/>
        </p:nvCxnSpPr>
        <p:spPr>
          <a:xfrm>
            <a:off x="4586288" y="5581729"/>
            <a:ext cx="2324819" cy="2143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57A806-EBFC-F8F2-15C8-E7534454FE63}"/>
              </a:ext>
            </a:extLst>
          </p:cNvPr>
          <p:cNvCxnSpPr>
            <a:cxnSpLocks/>
          </p:cNvCxnSpPr>
          <p:nvPr/>
        </p:nvCxnSpPr>
        <p:spPr>
          <a:xfrm flipV="1">
            <a:off x="4586288" y="5538916"/>
            <a:ext cx="2100263" cy="3693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>
            <a:extLst>
              <a:ext uri="{FF2B5EF4-FFF2-40B4-BE49-F238E27FC236}">
                <a16:creationId xmlns:a16="http://schemas.microsoft.com/office/drawing/2014/main" id="{8EB07A67-C809-C433-37EF-7482A02229E3}"/>
              </a:ext>
            </a:extLst>
          </p:cNvPr>
          <p:cNvSpPr/>
          <p:nvPr/>
        </p:nvSpPr>
        <p:spPr>
          <a:xfrm rot="2732133">
            <a:off x="6908089" y="5164436"/>
            <a:ext cx="288374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C6B4-51B5-1222-782D-28421BCABA66}"/>
              </a:ext>
            </a:extLst>
          </p:cNvPr>
          <p:cNvSpPr txBox="1"/>
          <p:nvPr/>
        </p:nvSpPr>
        <p:spPr>
          <a:xfrm>
            <a:off x="5691488" y="4458307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use a denser FFT grid</a:t>
            </a:r>
          </a:p>
          <a:p>
            <a:pPr algn="ctr"/>
            <a:r>
              <a:rPr lang="en-GB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size 60x60x60</a:t>
            </a:r>
          </a:p>
        </p:txBody>
      </p:sp>
    </p:spTree>
    <p:extLst>
      <p:ext uri="{BB962C8B-B14F-4D97-AF65-F5344CB8AC3E}">
        <p14:creationId xmlns:p14="http://schemas.microsoft.com/office/powerpoint/2010/main" val="109036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025479-EBF7-C1F9-D33A-BC53B605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28" y="250713"/>
            <a:ext cx="3981173" cy="63565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7E6B3E-D0B7-2009-82CE-13786E22C0F4}"/>
              </a:ext>
            </a:extLst>
          </p:cNvPr>
          <p:cNvSpPr/>
          <p:nvPr/>
        </p:nvSpPr>
        <p:spPr>
          <a:xfrm>
            <a:off x="971551" y="3693065"/>
            <a:ext cx="1153812" cy="636048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29D0479-A412-F7C5-3111-FD67C7B77460}"/>
              </a:ext>
            </a:extLst>
          </p:cNvPr>
          <p:cNvSpPr/>
          <p:nvPr/>
        </p:nvSpPr>
        <p:spPr>
          <a:xfrm rot="5400000">
            <a:off x="3710124" y="2638563"/>
            <a:ext cx="200025" cy="2781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9888D-D987-5F9D-087A-37EB4A87A51A}"/>
              </a:ext>
            </a:extLst>
          </p:cNvPr>
          <p:cNvSpPr txBox="1"/>
          <p:nvPr/>
        </p:nvSpPr>
        <p:spPr>
          <a:xfrm>
            <a:off x="5362848" y="3780256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 specified from the input</a:t>
            </a:r>
          </a:p>
        </p:txBody>
      </p:sp>
    </p:spTree>
    <p:extLst>
      <p:ext uri="{BB962C8B-B14F-4D97-AF65-F5344CB8AC3E}">
        <p14:creationId xmlns:p14="http://schemas.microsoft.com/office/powerpoint/2010/main" val="220331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3049899" y="213488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SCAN pseudopotential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CBA13-7576-C87D-E29A-39F7B3FC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2614" y="-112941"/>
            <a:ext cx="5520314" cy="79660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16151A-485F-2775-294B-42DC86AD139F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594737-C633-54FA-CE38-04F2D5ADF66D}"/>
              </a:ext>
            </a:extLst>
          </p:cNvPr>
          <p:cNvCxnSpPr>
            <a:cxnSpLocks/>
          </p:cNvCxnSpPr>
          <p:nvPr/>
        </p:nvCxnSpPr>
        <p:spPr>
          <a:xfrm flipV="1">
            <a:off x="4114801" y="2928938"/>
            <a:ext cx="0" cy="2700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07A4BD-B707-DC2F-69CD-1976FC90C4E2}"/>
              </a:ext>
            </a:extLst>
          </p:cNvPr>
          <p:cNvCxnSpPr>
            <a:cxnSpLocks/>
          </p:cNvCxnSpPr>
          <p:nvPr/>
        </p:nvCxnSpPr>
        <p:spPr>
          <a:xfrm>
            <a:off x="4171953" y="2871786"/>
            <a:ext cx="24002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624EC-6537-963D-933A-E81F1F7A25ED}"/>
              </a:ext>
            </a:extLst>
          </p:cNvPr>
          <p:cNvCxnSpPr/>
          <p:nvPr/>
        </p:nvCxnSpPr>
        <p:spPr>
          <a:xfrm flipV="1">
            <a:off x="6557962" y="2500313"/>
            <a:ext cx="0" cy="37147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6D8A2F-5463-86C1-1E72-2D058FF872A2}"/>
              </a:ext>
            </a:extLst>
          </p:cNvPr>
          <p:cNvSpPr txBox="1"/>
          <p:nvPr/>
        </p:nvSpPr>
        <p:spPr>
          <a:xfrm>
            <a:off x="6572250" y="2502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0.002 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5DA8C-3F64-BE21-EF17-D006A785B888}"/>
              </a:ext>
            </a:extLst>
          </p:cNvPr>
          <p:cNvSpPr txBox="1"/>
          <p:nvPr/>
        </p:nvSpPr>
        <p:spPr>
          <a:xfrm>
            <a:off x="4220322" y="547318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069A4-8A1F-5758-0679-196C1EE346F2}"/>
              </a:ext>
            </a:extLst>
          </p:cNvPr>
          <p:cNvSpPr txBox="1"/>
          <p:nvPr/>
        </p:nvSpPr>
        <p:spPr>
          <a:xfrm>
            <a:off x="2293153" y="230951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AB87EC-986D-36F6-E86B-5FC984583C01}"/>
              </a:ext>
            </a:extLst>
          </p:cNvPr>
          <p:cNvSpPr/>
          <p:nvPr/>
        </p:nvSpPr>
        <p:spPr>
          <a:xfrm>
            <a:off x="5908461" y="3459480"/>
            <a:ext cx="6028759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E0F7-E644-4B89-4F8F-1D290BA4DCC8}"/>
              </a:ext>
            </a:extLst>
          </p:cNvPr>
          <p:cNvSpPr txBox="1"/>
          <p:nvPr/>
        </p:nvSpPr>
        <p:spPr>
          <a:xfrm>
            <a:off x="5954182" y="3641470"/>
            <a:ext cx="6028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eta-GGA contribution to the XC potential </a:t>
            </a:r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compu-</a:t>
            </a:r>
          </a:p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 in real space on the FFT grid. This is why the FFT</a:t>
            </a:r>
          </a:p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must be very dense.</a:t>
            </a:r>
          </a:p>
          <a:p>
            <a:r>
              <a:rPr lang="en-CH" sz="18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 Yao and Y. Kanai, J. Chem. Phys. </a:t>
            </a:r>
            <a:r>
              <a:rPr lang="en-CH" sz="18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lang="en-CH" sz="18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224105 (2017).</a:t>
            </a:r>
          </a:p>
          <a:p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3049899" y="213488"/>
            <a:ext cx="609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PBE pseudopotential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AB7D76-D0C6-BE8D-B936-1EA4BA12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0" y="857362"/>
            <a:ext cx="3808846" cy="532101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D0E6AB-AB47-0796-F89B-7549E3FF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44" y="1007737"/>
            <a:ext cx="3646971" cy="5170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DB6BC2-1BA1-C171-92A5-7DEE88076461}"/>
              </a:ext>
            </a:extLst>
          </p:cNvPr>
          <p:cNvSpPr/>
          <p:nvPr/>
        </p:nvSpPr>
        <p:spPr>
          <a:xfrm>
            <a:off x="1589388" y="4899827"/>
            <a:ext cx="2204137" cy="257735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FE0A7-45CC-4BC4-A887-22B2DDF4595E}"/>
              </a:ext>
            </a:extLst>
          </p:cNvPr>
          <p:cNvSpPr/>
          <p:nvPr/>
        </p:nvSpPr>
        <p:spPr>
          <a:xfrm>
            <a:off x="8970495" y="4962187"/>
            <a:ext cx="2051736" cy="24480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5CD11FC-D7EB-946C-FDDA-E8F21A4E0F6D}"/>
              </a:ext>
            </a:extLst>
          </p:cNvPr>
          <p:cNvSpPr/>
          <p:nvPr/>
        </p:nvSpPr>
        <p:spPr>
          <a:xfrm rot="2083296">
            <a:off x="3594582" y="3249037"/>
            <a:ext cx="184463" cy="173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BED87-F88D-704D-CCCB-5F8664FC8AFC}"/>
              </a:ext>
            </a:extLst>
          </p:cNvPr>
          <p:cNvSpPr txBox="1"/>
          <p:nvPr/>
        </p:nvSpPr>
        <p:spPr>
          <a:xfrm>
            <a:off x="3116670" y="2638636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Dojo library</a:t>
            </a:r>
          </a:p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www.pseudo-dojo.org</a:t>
            </a:r>
            <a:endParaRPr lang="en-CH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53330-A100-8A60-80A5-A1B18A75EBE2}"/>
              </a:ext>
            </a:extLst>
          </p:cNvPr>
          <p:cNvSpPr txBox="1"/>
          <p:nvPr/>
        </p:nvSpPr>
        <p:spPr>
          <a:xfrm>
            <a:off x="2921251" y="6039155"/>
            <a:ext cx="653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SG15 library</a:t>
            </a:r>
          </a:p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GB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www.quantum-simulation.org</a:t>
            </a:r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/potentials/sg15_oncv/</a:t>
            </a:r>
            <a:endParaRPr lang="en-CH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7C80983-8A40-1A55-35B8-BEBC2A56CF56}"/>
              </a:ext>
            </a:extLst>
          </p:cNvPr>
          <p:cNvSpPr/>
          <p:nvPr/>
        </p:nvSpPr>
        <p:spPr>
          <a:xfrm rot="14537352">
            <a:off x="6814996" y="4683586"/>
            <a:ext cx="184463" cy="1735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294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2357920" y="201131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with different pseudopotentials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01861"/>
              </p:ext>
            </p:extLst>
          </p:nvPr>
        </p:nvGraphicFramePr>
        <p:xfrm>
          <a:off x="1784865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81718" y="4553606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5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2357920" y="201131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with different pseudopotentials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/>
        </p:nvGraphicFramePr>
        <p:xfrm>
          <a:off x="1784865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81718" y="4553606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F39EF37-F632-B552-0441-8D65AD02C6B9}"/>
              </a:ext>
            </a:extLst>
          </p:cNvPr>
          <p:cNvSpPr/>
          <p:nvPr/>
        </p:nvSpPr>
        <p:spPr>
          <a:xfrm>
            <a:off x="1235676" y="3842951"/>
            <a:ext cx="444844" cy="303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792F-44E7-E2FE-C54E-B6FDBB55230D}"/>
              </a:ext>
            </a:extLst>
          </p:cNvPr>
          <p:cNvSpPr txBox="1"/>
          <p:nvPr/>
        </p:nvSpPr>
        <p:spPr>
          <a:xfrm>
            <a:off x="-22090" y="3806760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9CA95-8906-70A4-AC5A-EA9AE2470F05}"/>
              </a:ext>
            </a:extLst>
          </p:cNvPr>
          <p:cNvSpPr txBox="1"/>
          <p:nvPr/>
        </p:nvSpPr>
        <p:spPr>
          <a:xfrm>
            <a:off x="9912865" y="340428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ACD98-C45B-5FC8-3139-E6CFD2EB4EB9}"/>
              </a:ext>
            </a:extLst>
          </p:cNvPr>
          <p:cNvSpPr txBox="1"/>
          <p:nvPr/>
        </p:nvSpPr>
        <p:spPr>
          <a:xfrm>
            <a:off x="9925222" y="3778371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NLCC=.true.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E8C9E-743A-2E81-3A3F-4B8227712CF2}"/>
              </a:ext>
            </a:extLst>
          </p:cNvPr>
          <p:cNvSpPr txBox="1"/>
          <p:nvPr/>
        </p:nvSpPr>
        <p:spPr>
          <a:xfrm>
            <a:off x="220005" y="5434768"/>
            <a:ext cx="1197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nonlinear core correction (NLCC) is not implemented for meta-GGA in Quantum ESPRESSO!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29411-C862-2515-F201-F34666F68C9C}"/>
              </a:ext>
            </a:extLst>
          </p:cNvPr>
          <p:cNvSpPr txBox="1"/>
          <p:nvPr/>
        </p:nvSpPr>
        <p:spPr>
          <a:xfrm>
            <a:off x="257537" y="6031503"/>
            <a:ext cx="1134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Pseudopotentials that have NLCC=.true. introduce some inconsistency for meta-GGA calculations.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2B89C-88E0-0C76-FDB0-270FE351E919}"/>
              </a:ext>
            </a:extLst>
          </p:cNvPr>
          <p:cNvSpPr txBox="1"/>
          <p:nvPr/>
        </p:nvSpPr>
        <p:spPr>
          <a:xfrm>
            <a:off x="9900508" y="3004176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1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2357920" y="201131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with different pseudopotentials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17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2C9D88-D573-E64E-4BF2-D420EB2F8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34330"/>
              </p:ext>
            </p:extLst>
          </p:nvPr>
        </p:nvGraphicFramePr>
        <p:xfrm>
          <a:off x="1784865" y="268732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Yi Yao’s library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7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 Dojo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959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5DEFA1-9AA4-E41E-9B78-7E621150B41E}"/>
              </a:ext>
            </a:extLst>
          </p:cNvPr>
          <p:cNvSpPr txBox="1"/>
          <p:nvPr/>
        </p:nvSpPr>
        <p:spPr>
          <a:xfrm>
            <a:off x="4675539" y="5382997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47EC5-0810-EFCD-14E3-9090798CDBC8}"/>
              </a:ext>
            </a:extLst>
          </p:cNvPr>
          <p:cNvSpPr txBox="1"/>
          <p:nvPr/>
        </p:nvSpPr>
        <p:spPr>
          <a:xfrm>
            <a:off x="1502992" y="5924622"/>
            <a:ext cx="940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calculation with the SCAN pseudopotential gives the most accurate results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CDDE-7BA1-BA6F-0C66-F7A532A7A04B}"/>
              </a:ext>
            </a:extLst>
          </p:cNvPr>
          <p:cNvSpPr txBox="1"/>
          <p:nvPr/>
        </p:nvSpPr>
        <p:spPr>
          <a:xfrm>
            <a:off x="3162918" y="6380747"/>
            <a:ext cx="538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 Yao and Y. Kanai, J. Chem. Phys.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224105 (2017).</a:t>
            </a:r>
          </a:p>
        </p:txBody>
      </p:sp>
    </p:spTree>
    <p:extLst>
      <p:ext uri="{BB962C8B-B14F-4D97-AF65-F5344CB8AC3E}">
        <p14:creationId xmlns:p14="http://schemas.microsoft.com/office/powerpoint/2010/main" val="344629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3492043" y="178019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with respect to E</a:t>
            </a:r>
            <a:r>
              <a:rPr lang="en-CH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endParaRPr lang="en-CH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4700351" y="876294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D6ABF-B078-5C21-3620-6E3AF7CD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61721" y="1358907"/>
            <a:ext cx="3819562" cy="5456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B11C54-1584-2EB4-DFC3-DBA9D4CBE940}"/>
              </a:ext>
            </a:extLst>
          </p:cNvPr>
          <p:cNvSpPr txBox="1"/>
          <p:nvPr/>
        </p:nvSpPr>
        <p:spPr>
          <a:xfrm>
            <a:off x="1178645" y="1624873"/>
            <a:ext cx="409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with SCAN pseudopotential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018E8-E804-DAC8-ED45-37B7BAB1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2499" y="1337565"/>
            <a:ext cx="3819563" cy="5499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6E20D-DD20-D34A-1CC1-C5209645AD80}"/>
              </a:ext>
            </a:extLst>
          </p:cNvPr>
          <p:cNvSpPr txBox="1"/>
          <p:nvPr/>
        </p:nvSpPr>
        <p:spPr>
          <a:xfrm>
            <a:off x="6893645" y="1624873"/>
            <a:ext cx="458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PBE with PBE pseudopotential (SG15)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0BA7677-C6B6-75AE-D9AF-582ADB20F1DC}"/>
              </a:ext>
            </a:extLst>
          </p:cNvPr>
          <p:cNvSpPr/>
          <p:nvPr/>
        </p:nvSpPr>
        <p:spPr>
          <a:xfrm>
            <a:off x="3264871" y="2660322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8218D6F-1D42-FC1D-4941-7A7349EFFB69}"/>
              </a:ext>
            </a:extLst>
          </p:cNvPr>
          <p:cNvSpPr/>
          <p:nvPr/>
        </p:nvSpPr>
        <p:spPr>
          <a:xfrm>
            <a:off x="7836871" y="3550802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51EA4-B85D-B52C-22AE-9BBBC4722A5A}"/>
              </a:ext>
            </a:extLst>
          </p:cNvPr>
          <p:cNvSpPr txBox="1"/>
          <p:nvPr/>
        </p:nvSpPr>
        <p:spPr>
          <a:xfrm>
            <a:off x="2134744" y="6202692"/>
            <a:ext cx="7394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is achieved must faster with PBE than with SCAN</a:t>
            </a:r>
          </a:p>
        </p:txBody>
      </p:sp>
    </p:spTree>
    <p:extLst>
      <p:ext uri="{BB962C8B-B14F-4D97-AF65-F5344CB8AC3E}">
        <p14:creationId xmlns:p14="http://schemas.microsoft.com/office/powerpoint/2010/main" val="178545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4156206" y="238979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up the XC functional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7743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4156206" y="238979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up the XC functional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24FC1C-A2FB-3592-28B4-320D2E18600A}"/>
              </a:ext>
            </a:extLst>
          </p:cNvPr>
          <p:cNvGrpSpPr/>
          <p:nvPr/>
        </p:nvGrpSpPr>
        <p:grpSpPr>
          <a:xfrm>
            <a:off x="6017874" y="781832"/>
            <a:ext cx="5554199" cy="2229140"/>
            <a:chOff x="6017874" y="781832"/>
            <a:chExt cx="5554199" cy="2229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05C41-8DD8-8FFE-19FB-22B266A1CEB2}"/>
                </a:ext>
              </a:extLst>
            </p:cNvPr>
            <p:cNvSpPr txBox="1"/>
            <p:nvPr/>
          </p:nvSpPr>
          <p:spPr>
            <a:xfrm>
              <a:off x="6017874" y="2360585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E6F18E-8725-7294-7D02-89FE271F5BE4}"/>
                </a:ext>
              </a:extLst>
            </p:cNvPr>
            <p:cNvSpPr txBox="1"/>
            <p:nvPr/>
          </p:nvSpPr>
          <p:spPr>
            <a:xfrm>
              <a:off x="7087527" y="236464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86E9AC-B9C6-694F-5789-E538EC4F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351" y="2072294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0E0377-5862-9653-BBC3-A75B36DB72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089834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8F5C5-AD1E-02C1-5554-955F0E587120}"/>
                </a:ext>
              </a:extLst>
            </p:cNvPr>
            <p:cNvSpPr txBox="1"/>
            <p:nvPr/>
          </p:nvSpPr>
          <p:spPr>
            <a:xfrm>
              <a:off x="7294547" y="781832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90DA55-D8B9-43E9-09A6-033CDA31E480}"/>
                </a:ext>
              </a:extLst>
            </p:cNvPr>
            <p:cNvSpPr txBox="1"/>
            <p:nvPr/>
          </p:nvSpPr>
          <p:spPr>
            <a:xfrm>
              <a:off x="8364200" y="785888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CE751E-9A5E-6646-0EC1-6859A76AAE1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889997" y="1432219"/>
              <a:ext cx="170330" cy="1961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D00B4B-A104-873C-ACA0-E78FAE0E3AF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910024" y="1428163"/>
              <a:ext cx="198682" cy="2001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0171B5-0388-667A-A285-F6D7F3999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3231" y="2055236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42F8E0-3625-36D8-15B3-D62D991BA6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3680" y="2072776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B936A4-AFAF-50FD-07C4-64D4C1CE6779}"/>
                </a:ext>
              </a:extLst>
            </p:cNvPr>
            <p:cNvSpPr txBox="1"/>
            <p:nvPr/>
          </p:nvSpPr>
          <p:spPr>
            <a:xfrm>
              <a:off x="8903147" y="232881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BE3A5F-A082-6080-71A1-F8BADC7AF9D9}"/>
                </a:ext>
              </a:extLst>
            </p:cNvPr>
            <p:cNvSpPr txBox="1"/>
            <p:nvPr/>
          </p:nvSpPr>
          <p:spPr>
            <a:xfrm>
              <a:off x="10179820" y="2318084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1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0C3B1-28F8-6C77-98C8-AAF731D6A212}"/>
              </a:ext>
            </a:extLst>
          </p:cNvPr>
          <p:cNvSpPr txBox="1"/>
          <p:nvPr/>
        </p:nvSpPr>
        <p:spPr>
          <a:xfrm>
            <a:off x="5292237" y="27444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Meta-GGA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5385E-1439-FAA7-6ED7-74E0532D62DE}"/>
              </a:ext>
            </a:extLst>
          </p:cNvPr>
          <p:cNvSpPr txBox="1"/>
          <p:nvPr/>
        </p:nvSpPr>
        <p:spPr>
          <a:xfrm>
            <a:off x="4826378" y="3187002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2200" dirty="0">
                <a:latin typeface="Arial" panose="020B0604020202020204" pitchFamily="34" charset="0"/>
                <a:cs typeface="Arial" panose="020B0604020202020204" pitchFamily="34" charset="0"/>
              </a:rPr>
              <a:t>otal charge density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507BF438-63A9-2262-B42C-994048A7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7" y="4210042"/>
            <a:ext cx="3133870" cy="867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58EC43-6464-44E0-B8C6-53A4ACA09DBE}"/>
              </a:ext>
            </a:extLst>
          </p:cNvPr>
          <p:cNvSpPr txBox="1"/>
          <p:nvPr/>
        </p:nvSpPr>
        <p:spPr>
          <a:xfrm>
            <a:off x="4814021" y="4314800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spin-</a:t>
            </a:r>
            <a:r>
              <a:rPr lang="en-CH" sz="2200" dirty="0">
                <a:latin typeface="Arial" panose="020B0604020202020204" pitchFamily="34" charset="0"/>
                <a:cs typeface="Arial" panose="020B0604020202020204" pitchFamily="34" charset="0"/>
              </a:rPr>
              <a:t>charge density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B2F19CB-4AF6-8534-CE0B-B2BF9C63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54" y="5369829"/>
            <a:ext cx="3433960" cy="900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BC1653-EF5A-073A-AEC8-BA92C98D9B25}"/>
              </a:ext>
            </a:extLst>
          </p:cNvPr>
          <p:cNvSpPr txBox="1"/>
          <p:nvPr/>
        </p:nvSpPr>
        <p:spPr>
          <a:xfrm>
            <a:off x="4778973" y="5555167"/>
            <a:ext cx="2900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kinetic energy density</a:t>
            </a:r>
            <a:endParaRPr lang="en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555A9D1-DBA8-6AB5-C103-953B33C19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214" y="4745853"/>
            <a:ext cx="1555456" cy="538144"/>
          </a:xfrm>
          <a:prstGeom prst="rect">
            <a:avLst/>
          </a:prstGeom>
        </p:spPr>
      </p:pic>
      <p:pic>
        <p:nvPicPr>
          <p:cNvPr id="4" name="Picture 3" descr="A picture containing text, clock, watch, clipart&#10;&#10;Description automatically generated">
            <a:extLst>
              <a:ext uri="{FF2B5EF4-FFF2-40B4-BE49-F238E27FC236}">
                <a16:creationId xmlns:a16="http://schemas.microsoft.com/office/drawing/2014/main" id="{E283D5EA-47F9-2F5A-67F9-CC262472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916" y="3044439"/>
            <a:ext cx="2502964" cy="871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DD543-B1A9-CBDD-FA6A-33960FEB5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75" y="1357378"/>
            <a:ext cx="11683049" cy="6775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DCF78A-0319-89D5-BC23-FF8A4FFD5397}"/>
              </a:ext>
            </a:extLst>
          </p:cNvPr>
          <p:cNvSpPr/>
          <p:nvPr/>
        </p:nvSpPr>
        <p:spPr>
          <a:xfrm>
            <a:off x="131812" y="1028489"/>
            <a:ext cx="11938267" cy="134903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04345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4156206" y="238979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up the XC functional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B460F-CD4B-C3B4-278D-F5BBA3D02E84}"/>
              </a:ext>
            </a:extLst>
          </p:cNvPr>
          <p:cNvSpPr txBox="1"/>
          <p:nvPr/>
        </p:nvSpPr>
        <p:spPr>
          <a:xfrm>
            <a:off x="656973" y="575096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Read more about this here: 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www.quantum-espresso.org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/Doc/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user_guide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/node13.html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FF2C-C87E-AE03-72D0-EB59A8945703}"/>
              </a:ext>
            </a:extLst>
          </p:cNvPr>
          <p:cNvSpPr txBox="1"/>
          <p:nvPr/>
        </p:nvSpPr>
        <p:spPr>
          <a:xfrm>
            <a:off x="656973" y="6299609"/>
            <a:ext cx="1116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with IDs: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 https://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tddft.org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/programs/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libxc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/functionals/libxc-6.0.0/ 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B68A93-C058-829B-594F-2B8A4E9703FC}"/>
              </a:ext>
            </a:extLst>
          </p:cNvPr>
          <p:cNvGrpSpPr/>
          <p:nvPr/>
        </p:nvGrpSpPr>
        <p:grpSpPr>
          <a:xfrm>
            <a:off x="656973" y="3047087"/>
            <a:ext cx="11001627" cy="2453640"/>
            <a:chOff x="656973" y="3047087"/>
            <a:chExt cx="11001627" cy="2453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BBDD8E-F1C8-598A-4AA3-0B7C1C056B83}"/>
                </a:ext>
              </a:extLst>
            </p:cNvPr>
            <p:cNvSpPr txBox="1"/>
            <p:nvPr/>
          </p:nvSpPr>
          <p:spPr>
            <a:xfrm>
              <a:off x="1368294" y="3289607"/>
              <a:ext cx="998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input_dft=‘XC-000I-000I-000I-000I-263L-267L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51103B-5B55-0B1F-3234-FB6F12C3AE7C}"/>
                </a:ext>
              </a:extLst>
            </p:cNvPr>
            <p:cNvSpPr txBox="1"/>
            <p:nvPr/>
          </p:nvSpPr>
          <p:spPr>
            <a:xfrm>
              <a:off x="1249680" y="4043075"/>
              <a:ext cx="998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‘rSCAN’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input_dft=‘XC-000I-000I-000I-000I-493L-494L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128E3D-50C2-64BA-2E9A-1FCD084343C1}"/>
                </a:ext>
              </a:extLst>
            </p:cNvPr>
            <p:cNvSpPr txBox="1"/>
            <p:nvPr/>
          </p:nvSpPr>
          <p:spPr>
            <a:xfrm>
              <a:off x="1104900" y="4811783"/>
              <a:ext cx="10271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nput_dft = ‘r2SCAN’   </a:t>
              </a:r>
              <a:r>
                <a:rPr lang="en-CH" sz="2400" dirty="0">
                  <a:latin typeface="Arial" panose="020B0604020202020204" pitchFamily="34" charset="0"/>
                  <a:cs typeface="Arial" panose="020B0604020202020204" pitchFamily="34" charset="0"/>
                </a:rPr>
                <a:t>or   </a:t>
              </a:r>
              <a:r>
                <a:rPr lang="en-CH" sz="2400" dirty="0">
                  <a:solidFill>
                    <a:srgbClr val="FF0000"/>
                  </a:solidFill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input_dft=‘XC-000I-000I-000I-000I-497L-498L</a:t>
              </a:r>
              <a:r>
                <a:rPr lang="en-CH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A8C47-7B61-E934-30CA-F9E3C3334E80}"/>
                </a:ext>
              </a:extLst>
            </p:cNvPr>
            <p:cNvSpPr/>
            <p:nvPr/>
          </p:nvSpPr>
          <p:spPr>
            <a:xfrm>
              <a:off x="656973" y="3047087"/>
              <a:ext cx="11001627" cy="245364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C32CC6-CC26-B232-99AB-D3972674C86B}"/>
                </a:ext>
              </a:extLst>
            </p:cNvPr>
            <p:cNvCxnSpPr>
              <a:cxnSpLocks/>
            </p:cNvCxnSpPr>
            <p:nvPr/>
          </p:nvCxnSpPr>
          <p:spPr>
            <a:xfrm>
              <a:off x="1104900" y="4015841"/>
              <a:ext cx="3051306" cy="3695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9BC1D8-424D-FCB4-3122-4E238CA66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3977639"/>
              <a:ext cx="3051306" cy="495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BDB4DF3-8064-C4AD-91FA-3CA30DC3C250}"/>
              </a:ext>
            </a:extLst>
          </p:cNvPr>
          <p:cNvSpPr txBox="1"/>
          <p:nvPr/>
        </p:nvSpPr>
        <p:spPr>
          <a:xfrm>
            <a:off x="1322574" y="1656349"/>
            <a:ext cx="1006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nput_dft = ‘PBE’   </a:t>
            </a:r>
            <a:r>
              <a:rPr lang="en-CH" sz="2400" dirty="0">
                <a:latin typeface="Arial" panose="020B0604020202020204" pitchFamily="34" charset="0"/>
                <a:cs typeface="Arial" panose="020B0604020202020204" pitchFamily="34" charset="0"/>
              </a:rPr>
              <a:t>or   </a:t>
            </a:r>
            <a:r>
              <a:rPr lang="en-CH" sz="2400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input_dft=‘XC-000I-000I-101L-130L-000I-000I</a:t>
            </a:r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24FC1C-A2FB-3592-28B4-320D2E18600A}"/>
              </a:ext>
            </a:extLst>
          </p:cNvPr>
          <p:cNvGrpSpPr/>
          <p:nvPr/>
        </p:nvGrpSpPr>
        <p:grpSpPr>
          <a:xfrm>
            <a:off x="6017874" y="781832"/>
            <a:ext cx="5554199" cy="2229140"/>
            <a:chOff x="6017874" y="781832"/>
            <a:chExt cx="5554199" cy="22291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705C41-8DD8-8FFE-19FB-22B266A1CEB2}"/>
                </a:ext>
              </a:extLst>
            </p:cNvPr>
            <p:cNvSpPr txBox="1"/>
            <p:nvPr/>
          </p:nvSpPr>
          <p:spPr>
            <a:xfrm>
              <a:off x="6017874" y="2360585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E6F18E-8725-7294-7D02-89FE271F5BE4}"/>
                </a:ext>
              </a:extLst>
            </p:cNvPr>
            <p:cNvSpPr txBox="1"/>
            <p:nvPr/>
          </p:nvSpPr>
          <p:spPr>
            <a:xfrm>
              <a:off x="7087527" y="236464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LDA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86E9AC-B9C6-694F-5789-E538EC4F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351" y="2072294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0E0377-5862-9653-BBC3-A75B36DB72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2089834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8F5C5-AD1E-02C1-5554-955F0E587120}"/>
                </a:ext>
              </a:extLst>
            </p:cNvPr>
            <p:cNvSpPr txBox="1"/>
            <p:nvPr/>
          </p:nvSpPr>
          <p:spPr>
            <a:xfrm>
              <a:off x="7294547" y="781832"/>
              <a:ext cx="123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90DA55-D8B9-43E9-09A6-033CDA31E480}"/>
                </a:ext>
              </a:extLst>
            </p:cNvPr>
            <p:cNvSpPr txBox="1"/>
            <p:nvPr/>
          </p:nvSpPr>
          <p:spPr>
            <a:xfrm>
              <a:off x="8364200" y="785888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CE751E-9A5E-6646-0EC1-6859A76AAE1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889997" y="1432219"/>
              <a:ext cx="170330" cy="1961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D00B4B-A104-873C-ACA0-E78FAE0E3AF3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910024" y="1428163"/>
              <a:ext cx="198682" cy="2001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0171B5-0388-667A-A285-F6D7F3999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3231" y="2055236"/>
              <a:ext cx="178929" cy="2425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F42F8E0-3625-36D8-15B3-D62D991BA6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93680" y="2072776"/>
              <a:ext cx="239853" cy="242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B936A4-AFAF-50FD-07C4-64D4C1CE6779}"/>
                </a:ext>
              </a:extLst>
            </p:cNvPr>
            <p:cNvSpPr txBox="1"/>
            <p:nvPr/>
          </p:nvSpPr>
          <p:spPr>
            <a:xfrm>
              <a:off x="8903147" y="2328811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exchange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BE3A5F-A082-6080-71A1-F8BADC7AF9D9}"/>
                </a:ext>
              </a:extLst>
            </p:cNvPr>
            <p:cNvSpPr txBox="1"/>
            <p:nvPr/>
          </p:nvSpPr>
          <p:spPr>
            <a:xfrm>
              <a:off x="10179820" y="2318084"/>
              <a:ext cx="1392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meta-GGA </a:t>
              </a:r>
            </a:p>
            <a:p>
              <a:pPr algn="ctr"/>
              <a:r>
                <a:rPr lang="en-US" dirty="0">
                  <a:latin typeface="Palatino" pitchFamily="2" charset="77"/>
                  <a:ea typeface="Palatino" pitchFamily="2" charset="77"/>
                  <a:cs typeface="Arial" panose="020B0604020202020204" pitchFamily="34" charset="0"/>
                </a:rPr>
                <a:t>correlation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9F500E-846D-ABB9-BD76-2424D1E7D523}"/>
              </a:ext>
            </a:extLst>
          </p:cNvPr>
          <p:cNvSpPr txBox="1"/>
          <p:nvPr/>
        </p:nvSpPr>
        <p:spPr>
          <a:xfrm>
            <a:off x="55497" y="3721844"/>
            <a:ext cx="115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no short </a:t>
            </a:r>
          </a:p>
          <a:p>
            <a:pPr algn="ctr"/>
            <a:r>
              <a:rPr lang="en-US" sz="2000" dirty="0">
                <a:latin typeface="Palatino" pitchFamily="2" charset="77"/>
                <a:ea typeface="Palatino" pitchFamily="2" charset="77"/>
                <a:cs typeface="Arial" panose="020B0604020202020204" pitchFamily="34" charset="0"/>
              </a:rPr>
              <a:t>name    in QE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4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4156206" y="238979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flavors of SCAN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C9E6FAB-C9EF-B68D-BD17-91F21E20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609867"/>
              </p:ext>
            </p:extLst>
          </p:nvPr>
        </p:nvGraphicFramePr>
        <p:xfrm>
          <a:off x="2032000" y="23368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3817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0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4922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7157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Pseudopotential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Gap (eV)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1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SG15 ONCV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r</a:t>
                      </a:r>
                      <a:r>
                        <a:rPr lang="en-CH" baseline="30000" dirty="0"/>
                        <a:t>2</a:t>
                      </a:r>
                      <a:r>
                        <a:rPr lang="en-CH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/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SG15 ONCV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67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BFD3EA-6178-3C5D-F94A-EDB04F0FCA2B}"/>
              </a:ext>
            </a:extLst>
          </p:cNvPr>
          <p:cNvSpPr txBox="1"/>
          <p:nvPr/>
        </p:nvSpPr>
        <p:spPr>
          <a:xfrm>
            <a:off x="4928853" y="4102837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expt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1.17 (eV)</a:t>
            </a:r>
            <a:endParaRPr lang="en-CH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58A5F-3E1B-DE5D-0C51-4AD7965BCA1F}"/>
              </a:ext>
            </a:extLst>
          </p:cNvPr>
          <p:cNvSpPr txBox="1"/>
          <p:nvPr/>
        </p:nvSpPr>
        <p:spPr>
          <a:xfrm>
            <a:off x="1673894" y="5234579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is more accurate than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for predicting the band gap of bulk Si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 least when using the PBE pseudopotential)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2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D3371-3E7D-116E-AFC9-E8687D8FF2B0}"/>
              </a:ext>
            </a:extLst>
          </p:cNvPr>
          <p:cNvSpPr txBox="1"/>
          <p:nvPr/>
        </p:nvSpPr>
        <p:spPr>
          <a:xfrm>
            <a:off x="403580" y="2499488"/>
            <a:ext cx="11384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4</a:t>
            </a:r>
          </a:p>
          <a:p>
            <a:r>
              <a:rPr lang="en-CH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of a magnetic moment of bulk Fe using SCAN</a:t>
            </a:r>
          </a:p>
        </p:txBody>
      </p:sp>
    </p:spTree>
    <p:extLst>
      <p:ext uri="{BB962C8B-B14F-4D97-AF65-F5344CB8AC3E}">
        <p14:creationId xmlns:p14="http://schemas.microsoft.com/office/powerpoint/2010/main" val="211746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F4D7C4D-146D-1E19-82F3-F2092DEC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2" y="662796"/>
            <a:ext cx="3844320" cy="6022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5364069" y="213488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319F0-8810-16CA-F3B2-9413EF3ECEAE}"/>
              </a:ext>
            </a:extLst>
          </p:cNvPr>
          <p:cNvSpPr/>
          <p:nvPr/>
        </p:nvSpPr>
        <p:spPr>
          <a:xfrm>
            <a:off x="1609101" y="5651193"/>
            <a:ext cx="2019207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0AB6B-9874-63E8-7D52-DCAAC02DE549}"/>
              </a:ext>
            </a:extLst>
          </p:cNvPr>
          <p:cNvSpPr/>
          <p:nvPr/>
        </p:nvSpPr>
        <p:spPr>
          <a:xfrm>
            <a:off x="470867" y="6465333"/>
            <a:ext cx="1651201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AE7-B735-6D87-BA80-659C3D0C1860}"/>
              </a:ext>
            </a:extLst>
          </p:cNvPr>
          <p:cNvSpPr/>
          <p:nvPr/>
        </p:nvSpPr>
        <p:spPr>
          <a:xfrm>
            <a:off x="833349" y="3249990"/>
            <a:ext cx="1551506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41720192-59A0-A8CE-0A50-D0D875684718}"/>
              </a:ext>
            </a:extLst>
          </p:cNvPr>
          <p:cNvSpPr/>
          <p:nvPr/>
        </p:nvSpPr>
        <p:spPr>
          <a:xfrm rot="5400000">
            <a:off x="4158605" y="514684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C91B-EA85-1FEF-B93D-1A8E7959F41A}"/>
              </a:ext>
            </a:extLst>
          </p:cNvPr>
          <p:cNvSpPr txBox="1"/>
          <p:nvPr/>
        </p:nvSpPr>
        <p:spPr>
          <a:xfrm>
            <a:off x="4946675" y="5398111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 generated using the PBE functional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SG15 ONCV library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(there is no SCAN pseudo for Fe)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E269642-D0DE-78C9-1A5F-0A23C28A818A}"/>
              </a:ext>
            </a:extLst>
          </p:cNvPr>
          <p:cNvSpPr/>
          <p:nvPr/>
        </p:nvSpPr>
        <p:spPr>
          <a:xfrm rot="5400000">
            <a:off x="4120299" y="3961636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C04C-7889-6E1A-99E2-EA5A91E907CA}"/>
              </a:ext>
            </a:extLst>
          </p:cNvPr>
          <p:cNvSpPr txBox="1"/>
          <p:nvPr/>
        </p:nvSpPr>
        <p:spPr>
          <a:xfrm>
            <a:off x="4937587" y="4197511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SCAN functional from the input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ESPRESSO must be compiled with 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Libxc</a:t>
            </a:r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21871-2823-7DC3-6794-312F4DB72EEB}"/>
              </a:ext>
            </a:extLst>
          </p:cNvPr>
          <p:cNvSpPr txBox="1"/>
          <p:nvPr/>
        </p:nvSpPr>
        <p:spPr>
          <a:xfrm>
            <a:off x="4946675" y="3102993"/>
            <a:ext cx="65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ecutwfc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9714AE7-465C-D941-9191-88C71FEACDF9}"/>
              </a:ext>
            </a:extLst>
          </p:cNvPr>
          <p:cNvSpPr/>
          <p:nvPr/>
        </p:nvSpPr>
        <p:spPr>
          <a:xfrm rot="5400000">
            <a:off x="4132657" y="5895150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45FF-D790-5EAB-BFF6-461DE7DFF886}"/>
              </a:ext>
            </a:extLst>
          </p:cNvPr>
          <p:cNvSpPr txBox="1"/>
          <p:nvPr/>
        </p:nvSpPr>
        <p:spPr>
          <a:xfrm>
            <a:off x="4991606" y="6346702"/>
            <a:ext cx="721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</a:t>
            </a:r>
            <a:r>
              <a:rPr lang="en-CH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mesh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D7931-1650-4611-4172-65C9AB1FCCE8}"/>
              </a:ext>
            </a:extLst>
          </p:cNvPr>
          <p:cNvSpPr/>
          <p:nvPr/>
        </p:nvSpPr>
        <p:spPr>
          <a:xfrm>
            <a:off x="802006" y="2672337"/>
            <a:ext cx="1905303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89B7B4-A340-C14A-FB1F-F5A382DB5F57}"/>
              </a:ext>
            </a:extLst>
          </p:cNvPr>
          <p:cNvSpPr/>
          <p:nvPr/>
        </p:nvSpPr>
        <p:spPr>
          <a:xfrm rot="5400000">
            <a:off x="4073639" y="2145827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1E18F-4A7B-41B8-9357-6571A0A6C7A0}"/>
              </a:ext>
            </a:extLst>
          </p:cNvPr>
          <p:cNvSpPr txBox="1"/>
          <p:nvPr/>
        </p:nvSpPr>
        <p:spPr>
          <a:xfrm>
            <a:off x="4937587" y="257349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lattice parameter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F6CE3DE-0A48-1962-D14A-F9558E782888}"/>
              </a:ext>
            </a:extLst>
          </p:cNvPr>
          <p:cNvSpPr/>
          <p:nvPr/>
        </p:nvSpPr>
        <p:spPr>
          <a:xfrm rot="5400000">
            <a:off x="4090112" y="270600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BAF3C0-ED61-9107-574A-415DA2FEED4D}"/>
              </a:ext>
            </a:extLst>
          </p:cNvPr>
          <p:cNvSpPr/>
          <p:nvPr/>
        </p:nvSpPr>
        <p:spPr>
          <a:xfrm>
            <a:off x="836953" y="4450592"/>
            <a:ext cx="187035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0746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3E7300-B9D5-2A3B-8331-05EC9CA8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42019" y="-176395"/>
            <a:ext cx="5522010" cy="7805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2926333" y="213488"/>
            <a:ext cx="717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PBE pseudopotential (SG15)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7381101" y="5062908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3222891" y="14614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</p:spTree>
    <p:extLst>
      <p:ext uri="{BB962C8B-B14F-4D97-AF65-F5344CB8AC3E}">
        <p14:creationId xmlns:p14="http://schemas.microsoft.com/office/powerpoint/2010/main" val="54257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3E7300-B9D5-2A3B-8331-05EC9CA8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42019" y="-176395"/>
            <a:ext cx="5522010" cy="7805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2926333" y="213488"/>
            <a:ext cx="717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PBE pseudopotential (SG15)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7381101" y="5062908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3222891" y="146146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59EFC-9D04-FF02-1696-BC7FB68236DC}"/>
              </a:ext>
            </a:extLst>
          </p:cNvPr>
          <p:cNvSpPr/>
          <p:nvPr/>
        </p:nvSpPr>
        <p:spPr>
          <a:xfrm>
            <a:off x="2963404" y="2320443"/>
            <a:ext cx="6919784" cy="26457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54DFB88-7534-FB49-49FF-B542420D7481}"/>
              </a:ext>
            </a:extLst>
          </p:cNvPr>
          <p:cNvSpPr/>
          <p:nvPr/>
        </p:nvSpPr>
        <p:spPr>
          <a:xfrm>
            <a:off x="5896101" y="1848984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327FE-AD1C-C86C-B4CA-8E34A8B44DF1}"/>
              </a:ext>
            </a:extLst>
          </p:cNvPr>
          <p:cNvSpPr txBox="1"/>
          <p:nvPr/>
        </p:nvSpPr>
        <p:spPr>
          <a:xfrm>
            <a:off x="5629210" y="14444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B4FA0-B287-292F-532D-246B4C7CCD05}"/>
                  </a:ext>
                </a:extLst>
              </p:cNvPr>
              <p:cNvSpPr txBox="1"/>
              <p:nvPr/>
            </p:nvSpPr>
            <p:spPr>
              <a:xfrm>
                <a:off x="9967542" y="2271483"/>
                <a:ext cx="955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2.76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en-CH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CH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B4FA0-B287-292F-532D-246B4C7C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42" y="2271483"/>
                <a:ext cx="955711" cy="369332"/>
              </a:xfrm>
              <a:prstGeom prst="rect">
                <a:avLst/>
              </a:prstGeom>
              <a:blipFill>
                <a:blip r:embed="rId3"/>
                <a:stretch>
                  <a:fillRect l="-5195" t="-10345" b="-275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09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2357920" y="201131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with different pseudopotentials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0C737-8A80-5D7B-8578-05CE15F846BE}"/>
              </a:ext>
            </a:extLst>
          </p:cNvPr>
          <p:cNvSpPr txBox="1"/>
          <p:nvPr/>
        </p:nvSpPr>
        <p:spPr>
          <a:xfrm>
            <a:off x="3900713" y="1274948"/>
            <a:ext cx="4047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50 (Ry), 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20x20x20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C2C9D88-D573-E64E-4BF2-D420EB2F8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845302"/>
                  </p:ext>
                </p:extLst>
              </p:nvPr>
            </p:nvGraphicFramePr>
            <p:xfrm>
              <a:off x="1784865" y="230425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i="1" dirty="0"/>
                            <a:t>m</a:t>
                          </a:r>
                          <a:r>
                            <a:rPr lang="en-CH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CH" baseline="-25000" dirty="0"/>
                            <a:t>B</a:t>
                          </a:r>
                          <a:r>
                            <a:rPr lang="en-CH" baseline="0" dirty="0"/>
                            <a:t>)</a:t>
                          </a:r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47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95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C2C9D88-D573-E64E-4BF2-D420EB2F8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845302"/>
                  </p:ext>
                </p:extLst>
              </p:nvPr>
            </p:nvGraphicFramePr>
            <p:xfrm>
              <a:off x="1784865" y="230425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6897" r="-125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47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 Dojo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7959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DEFA1-9AA4-E41E-9B78-7E621150B41E}"/>
                  </a:ext>
                </a:extLst>
              </p:cNvPr>
              <p:cNvSpPr txBox="1"/>
              <p:nvPr/>
            </p:nvSpPr>
            <p:spPr>
              <a:xfrm>
                <a:off x="4440758" y="4493302"/>
                <a:ext cx="279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1.98 – 2.13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H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DEFA1-9AA4-E41E-9B78-7E621150B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58" y="4493302"/>
                <a:ext cx="2793201" cy="400110"/>
              </a:xfrm>
              <a:prstGeom prst="rect">
                <a:avLst/>
              </a:prstGeom>
              <a:blipFill>
                <a:blip r:embed="rId3"/>
                <a:stretch>
                  <a:fillRect l="-2262" t="-6061" r="-1357" b="-24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0E47EC5-0810-EFCD-14E3-9090798CDBC8}"/>
              </a:ext>
            </a:extLst>
          </p:cNvPr>
          <p:cNvSpPr txBox="1"/>
          <p:nvPr/>
        </p:nvSpPr>
        <p:spPr>
          <a:xfrm>
            <a:off x="2489445" y="5201200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overestimates magnetic moments in itinerant ferromagnets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7CDDE-7BA1-BA6F-0C66-F7A532A7A04B}"/>
              </a:ext>
            </a:extLst>
          </p:cNvPr>
          <p:cNvSpPr txBox="1"/>
          <p:nvPr/>
        </p:nvSpPr>
        <p:spPr>
          <a:xfrm>
            <a:off x="3545980" y="6380747"/>
            <a:ext cx="4736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Ekholm et al., Phys. Rev. B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094413 (2018).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11805-6F29-0003-1F94-2E74E1D5FAA8}"/>
              </a:ext>
            </a:extLst>
          </p:cNvPr>
          <p:cNvSpPr txBox="1"/>
          <p:nvPr/>
        </p:nvSpPr>
        <p:spPr>
          <a:xfrm>
            <a:off x="660646" y="5811342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PBE is in closer agreement with experiments than SCAN for magnetic moments of itinerant ferromagnets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3981B50-7C23-CAD5-41EE-8D30FF295826}"/>
              </a:ext>
            </a:extLst>
          </p:cNvPr>
          <p:cNvSpPr/>
          <p:nvPr/>
        </p:nvSpPr>
        <p:spPr>
          <a:xfrm>
            <a:off x="1235676" y="3101539"/>
            <a:ext cx="444844" cy="303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647DD-8349-7948-03E9-D7936F4075CD}"/>
              </a:ext>
            </a:extLst>
          </p:cNvPr>
          <p:cNvSpPr txBox="1"/>
          <p:nvPr/>
        </p:nvSpPr>
        <p:spPr>
          <a:xfrm>
            <a:off x="-22090" y="3065348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7C4CD-0A45-104C-1932-0EDBB48D48F4}"/>
              </a:ext>
            </a:extLst>
          </p:cNvPr>
          <p:cNvSpPr txBox="1"/>
          <p:nvPr/>
        </p:nvSpPr>
        <p:spPr>
          <a:xfrm>
            <a:off x="9912865" y="2638161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NLCC=.false.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FD71C-FB28-77EC-6B2C-C7FEBC003B8A}"/>
              </a:ext>
            </a:extLst>
          </p:cNvPr>
          <p:cNvSpPr txBox="1"/>
          <p:nvPr/>
        </p:nvSpPr>
        <p:spPr>
          <a:xfrm>
            <a:off x="9916982" y="3025340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NLCC=.true.</a:t>
            </a:r>
            <a:endParaRPr lang="en-CH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8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4156206" y="238979"/>
            <a:ext cx="3879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flavors of 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7C9E6FAB-C9EF-B68D-BD17-91F21E20A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625239"/>
                  </p:ext>
                </p:extLst>
              </p:nvPr>
            </p:nvGraphicFramePr>
            <p:xfrm>
              <a:off x="2032000" y="2052591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i="1" dirty="0"/>
                            <a:t>m</a:t>
                          </a:r>
                          <a:r>
                            <a:rPr lang="en-CH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CH" baseline="-25000" dirty="0"/>
                            <a:t>B</a:t>
                          </a:r>
                          <a:r>
                            <a:rPr lang="en-CH" baseline="0" dirty="0"/>
                            <a:t>)</a:t>
                          </a:r>
                          <a:endParaRPr lang="en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1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</a:t>
                          </a:r>
                          <a:r>
                            <a:rPr lang="en-CH" baseline="30000" dirty="0"/>
                            <a:t>2</a:t>
                          </a:r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7C9E6FAB-C9EF-B68D-BD17-91F21E20A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625239"/>
                  </p:ext>
                </p:extLst>
              </p:nvPr>
            </p:nvGraphicFramePr>
            <p:xfrm>
              <a:off x="2032000" y="2052591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4381754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3706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949221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671574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Functional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Pseudopotential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Library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6667" r="-187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97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2.76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1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SG15 ONCV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7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r</a:t>
                          </a:r>
                          <a:r>
                            <a:rPr lang="en-CH" baseline="30000" dirty="0"/>
                            <a:t>2</a:t>
                          </a:r>
                          <a:r>
                            <a:rPr lang="en-CH" dirty="0"/>
                            <a:t>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dirty="0"/>
                            <a:t>PBE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SG15 ONCV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dirty="0"/>
                            <a:t>2.73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76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16BB6-E7AA-B27E-3A37-5ED7CBFC0DB6}"/>
                  </a:ext>
                </a:extLst>
              </p:cNvPr>
              <p:cNvSpPr txBox="1"/>
              <p:nvPr/>
            </p:nvSpPr>
            <p:spPr>
              <a:xfrm>
                <a:off x="4786749" y="4172023"/>
                <a:ext cx="279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expt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1.98 – 2.13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0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H" sz="2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16BB6-E7AA-B27E-3A37-5ED7CBFC0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49" y="4172023"/>
                <a:ext cx="2793201" cy="400110"/>
              </a:xfrm>
              <a:prstGeom prst="rect">
                <a:avLst/>
              </a:prstGeom>
              <a:blipFill>
                <a:blip r:embed="rId3"/>
                <a:stretch>
                  <a:fillRect l="-1810" t="-9375" r="-1357" b="-281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F87D73-EE2C-1744-FF15-7CDBE6690EA7}"/>
              </a:ext>
            </a:extLst>
          </p:cNvPr>
          <p:cNvSpPr txBox="1"/>
          <p:nvPr/>
        </p:nvSpPr>
        <p:spPr>
          <a:xfrm>
            <a:off x="2341161" y="5188843"/>
            <a:ext cx="764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flavors of SCAN give very similar magnetic moments for bulk Fe</a:t>
            </a:r>
            <a:endParaRPr lang="en-CH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0C3B1-28F8-6C77-98C8-AAF731D6A212}"/>
              </a:ext>
            </a:extLst>
          </p:cNvPr>
          <p:cNvSpPr txBox="1"/>
          <p:nvPr/>
        </p:nvSpPr>
        <p:spPr>
          <a:xfrm>
            <a:off x="3661557" y="304928"/>
            <a:ext cx="511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Plethora of meta-GGA functionals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2F8A9-7A11-45FD-C71D-DD7134A6FC31}"/>
              </a:ext>
            </a:extLst>
          </p:cNvPr>
          <p:cNvSpPr txBox="1"/>
          <p:nvPr/>
        </p:nvSpPr>
        <p:spPr>
          <a:xfrm>
            <a:off x="1417147" y="1842396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BR89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0FDD7-C950-72E3-C4B5-2232774D3761}"/>
              </a:ext>
            </a:extLst>
          </p:cNvPr>
          <p:cNvSpPr txBox="1"/>
          <p:nvPr/>
        </p:nvSpPr>
        <p:spPr>
          <a:xfrm>
            <a:off x="3444067" y="263992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1C01C-94F7-603F-9807-9245A85A36E6}"/>
              </a:ext>
            </a:extLst>
          </p:cNvPr>
          <p:cNvSpPr txBox="1"/>
          <p:nvPr/>
        </p:nvSpPr>
        <p:spPr>
          <a:xfrm>
            <a:off x="1903818" y="5210354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revTPSS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7AE30-8157-C501-7E81-8D21E6F3B7F1}"/>
              </a:ext>
            </a:extLst>
          </p:cNvPr>
          <p:cNvSpPr txBox="1"/>
          <p:nvPr/>
        </p:nvSpPr>
        <p:spPr>
          <a:xfrm>
            <a:off x="4987521" y="352043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MGGA_MS2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9D0FF-C166-765F-B220-AAF306D05512}"/>
              </a:ext>
            </a:extLst>
          </p:cNvPr>
          <p:cNvSpPr txBox="1"/>
          <p:nvPr/>
        </p:nvSpPr>
        <p:spPr>
          <a:xfrm>
            <a:off x="9063399" y="153317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E9F9-0462-CE2D-5D34-9F81C77C8852}"/>
              </a:ext>
            </a:extLst>
          </p:cNvPr>
          <p:cNvSpPr txBox="1"/>
          <p:nvPr/>
        </p:nvSpPr>
        <p:spPr>
          <a:xfrm>
            <a:off x="10346457" y="326578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29E44-A7D1-F09A-082E-AEDBE2BD8DD8}"/>
              </a:ext>
            </a:extLst>
          </p:cNvPr>
          <p:cNvSpPr txBox="1"/>
          <p:nvPr/>
        </p:nvSpPr>
        <p:spPr>
          <a:xfrm>
            <a:off x="10032108" y="5505974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40C5F-4562-9B0C-D764-4E02265DBEA4}"/>
              </a:ext>
            </a:extLst>
          </p:cNvPr>
          <p:cNvSpPr txBox="1"/>
          <p:nvPr/>
        </p:nvSpPr>
        <p:spPr>
          <a:xfrm>
            <a:off x="6355858" y="5275142"/>
            <a:ext cx="115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HLE17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F2B1E-6B99-F3C7-7DD7-E1CC965E3DA6}"/>
              </a:ext>
            </a:extLst>
          </p:cNvPr>
          <p:cNvSpPr txBox="1"/>
          <p:nvPr/>
        </p:nvSpPr>
        <p:spPr>
          <a:xfrm>
            <a:off x="973430" y="3673812"/>
            <a:ext cx="120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rgbClr val="84A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E9708-0492-D64D-16F2-2B6A431E4489}"/>
              </a:ext>
            </a:extLst>
          </p:cNvPr>
          <p:cNvSpPr txBox="1"/>
          <p:nvPr/>
        </p:nvSpPr>
        <p:spPr>
          <a:xfrm>
            <a:off x="6224592" y="1764010"/>
            <a:ext cx="141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H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03F04-9FCF-3C15-1716-4F621605C80D}"/>
              </a:ext>
            </a:extLst>
          </p:cNvPr>
          <p:cNvSpPr txBox="1"/>
          <p:nvPr/>
        </p:nvSpPr>
        <p:spPr>
          <a:xfrm>
            <a:off x="4160760" y="6091407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SCAN-L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327F0-0260-EA21-0770-3DF9A1E2EDC5}"/>
              </a:ext>
            </a:extLst>
          </p:cNvPr>
          <p:cNvSpPr txBox="1"/>
          <p:nvPr/>
        </p:nvSpPr>
        <p:spPr>
          <a:xfrm>
            <a:off x="8333097" y="4149703"/>
            <a:ext cx="115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2519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0C3B1-28F8-6C77-98C8-AAF731D6A212}"/>
              </a:ext>
            </a:extLst>
          </p:cNvPr>
          <p:cNvSpPr txBox="1"/>
          <p:nvPr/>
        </p:nvSpPr>
        <p:spPr>
          <a:xfrm>
            <a:off x="4341756" y="224274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SCAN, rSCAN, r</a:t>
            </a:r>
            <a:r>
              <a:rPr lang="en-CH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DD543-B1A9-CBDD-FA6A-33960FEB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5" y="1311658"/>
            <a:ext cx="11683049" cy="6775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DCF78A-0319-89D5-BC23-FF8A4FFD5397}"/>
              </a:ext>
            </a:extLst>
          </p:cNvPr>
          <p:cNvSpPr/>
          <p:nvPr/>
        </p:nvSpPr>
        <p:spPr>
          <a:xfrm>
            <a:off x="131812" y="982769"/>
            <a:ext cx="11938267" cy="134903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E1F97D-91A0-D645-786B-430C35BF3847}"/>
              </a:ext>
            </a:extLst>
          </p:cNvPr>
          <p:cNvCxnSpPr/>
          <p:nvPr/>
        </p:nvCxnSpPr>
        <p:spPr>
          <a:xfrm>
            <a:off x="8046720" y="1311658"/>
            <a:ext cx="950494" cy="6775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E220E-A215-91D7-2A6D-B62EEF957FAD}"/>
              </a:ext>
            </a:extLst>
          </p:cNvPr>
          <p:cNvCxnSpPr>
            <a:cxnSpLocks/>
          </p:cNvCxnSpPr>
          <p:nvPr/>
        </p:nvCxnSpPr>
        <p:spPr>
          <a:xfrm flipV="1">
            <a:off x="8046720" y="1311658"/>
            <a:ext cx="950494" cy="65968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1ACBA1-C99A-567F-C3BE-B011E934481A}"/>
              </a:ext>
            </a:extLst>
          </p:cNvPr>
          <p:cNvCxnSpPr/>
          <p:nvPr/>
        </p:nvCxnSpPr>
        <p:spPr>
          <a:xfrm>
            <a:off x="9183644" y="1293794"/>
            <a:ext cx="950494" cy="67759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DBF94-2D66-7D96-6670-AF48519A35C9}"/>
              </a:ext>
            </a:extLst>
          </p:cNvPr>
          <p:cNvCxnSpPr>
            <a:cxnSpLocks/>
          </p:cNvCxnSpPr>
          <p:nvPr/>
        </p:nvCxnSpPr>
        <p:spPr>
          <a:xfrm flipV="1">
            <a:off x="9183644" y="1293794"/>
            <a:ext cx="950494" cy="65968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7CC354-9C06-57A1-F94A-143099737075}"/>
              </a:ext>
            </a:extLst>
          </p:cNvPr>
          <p:cNvSpPr/>
          <p:nvPr/>
        </p:nvSpPr>
        <p:spPr>
          <a:xfrm>
            <a:off x="10256520" y="1311658"/>
            <a:ext cx="1559084" cy="677594"/>
          </a:xfrm>
          <a:prstGeom prst="ellipse">
            <a:avLst/>
          </a:prstGeom>
          <a:solidFill>
            <a:srgbClr val="FFFF00">
              <a:alpha val="3792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B4511D0-C5B8-BACB-8FC1-489FB413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14" y="2676954"/>
            <a:ext cx="4413919" cy="240003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31C6E41F-F519-4A66-E4A0-E5BAA019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5" y="2661714"/>
            <a:ext cx="5567205" cy="39434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3DF6E0-CEBE-03E6-D260-5CB0C738DFCD}"/>
              </a:ext>
            </a:extLst>
          </p:cNvPr>
          <p:cNvSpPr txBox="1"/>
          <p:nvPr/>
        </p:nvSpPr>
        <p:spPr>
          <a:xfrm>
            <a:off x="6364543" y="5488006"/>
            <a:ext cx="539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SCAN: J. Sun et al., Phys. Rev. Lett. </a:t>
            </a:r>
            <a:r>
              <a:rPr lang="en-CH" sz="1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r>
              <a:rPr lang="en-CH" sz="16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036402 (2015).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717C4-A22A-3339-0B11-07BE73074B1F}"/>
              </a:ext>
            </a:extLst>
          </p:cNvPr>
          <p:cNvSpPr txBox="1"/>
          <p:nvPr/>
        </p:nvSpPr>
        <p:spPr>
          <a:xfrm>
            <a:off x="6318823" y="5807587"/>
            <a:ext cx="567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rSCAN: A. Bartok et al., J. C</a:t>
            </a:r>
            <a:r>
              <a:rPr lang="en-GB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 Phys. </a:t>
            </a:r>
            <a:r>
              <a:rPr lang="en-CH" sz="1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en-CH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161101 (2019).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F69C30-50FF-4128-DE40-4321351FCF86}"/>
              </a:ext>
            </a:extLst>
          </p:cNvPr>
          <p:cNvSpPr txBox="1"/>
          <p:nvPr/>
        </p:nvSpPr>
        <p:spPr>
          <a:xfrm>
            <a:off x="6242623" y="6158107"/>
            <a:ext cx="598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600" i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SCAN: J. Furness et al., J. Phys. C</a:t>
            </a:r>
            <a:r>
              <a:rPr lang="en-GB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 Lett. </a:t>
            </a:r>
            <a:r>
              <a:rPr lang="en-CH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CH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8208 (2020).</a:t>
            </a:r>
          </a:p>
        </p:txBody>
      </p:sp>
    </p:spTree>
    <p:extLst>
      <p:ext uri="{BB962C8B-B14F-4D97-AF65-F5344CB8AC3E}">
        <p14:creationId xmlns:p14="http://schemas.microsoft.com/office/powerpoint/2010/main" val="227347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88F234-2078-B326-E670-F7CA6B8EC9CA}"/>
              </a:ext>
            </a:extLst>
          </p:cNvPr>
          <p:cNvSpPr txBox="1"/>
          <p:nvPr/>
        </p:nvSpPr>
        <p:spPr>
          <a:xfrm>
            <a:off x="1292446" y="2743328"/>
            <a:ext cx="96071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</a:p>
          <a:p>
            <a:r>
              <a:rPr lang="en-CH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of a band gap of bulk Si using SCAN</a:t>
            </a:r>
          </a:p>
        </p:txBody>
      </p:sp>
    </p:spTree>
    <p:extLst>
      <p:ext uri="{BB962C8B-B14F-4D97-AF65-F5344CB8AC3E}">
        <p14:creationId xmlns:p14="http://schemas.microsoft.com/office/powerpoint/2010/main" val="19850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5364069" y="213488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file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19E3E9-AD0E-6E93-2F52-8B8DF161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19" y="794459"/>
            <a:ext cx="3982921" cy="57328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0319F0-8810-16CA-F3B2-9413EF3ECEAE}"/>
              </a:ext>
            </a:extLst>
          </p:cNvPr>
          <p:cNvSpPr/>
          <p:nvPr/>
        </p:nvSpPr>
        <p:spPr>
          <a:xfrm>
            <a:off x="2190751" y="5242559"/>
            <a:ext cx="1223010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0AB6B-9874-63E8-7D52-DCAAC02DE549}"/>
              </a:ext>
            </a:extLst>
          </p:cNvPr>
          <p:cNvSpPr/>
          <p:nvPr/>
        </p:nvSpPr>
        <p:spPr>
          <a:xfrm>
            <a:off x="1168198" y="6313000"/>
            <a:ext cx="1651201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AE7-B735-6D87-BA80-659C3D0C1860}"/>
              </a:ext>
            </a:extLst>
          </p:cNvPr>
          <p:cNvSpPr/>
          <p:nvPr/>
        </p:nvSpPr>
        <p:spPr>
          <a:xfrm>
            <a:off x="1508458" y="3584209"/>
            <a:ext cx="1905303" cy="423911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41720192-59A0-A8CE-0A50-D0D875684718}"/>
              </a:ext>
            </a:extLst>
          </p:cNvPr>
          <p:cNvSpPr/>
          <p:nvPr/>
        </p:nvSpPr>
        <p:spPr>
          <a:xfrm rot="5400000">
            <a:off x="4132657" y="4753135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C91B-EA85-1FEF-B93D-1A8E7959F41A}"/>
              </a:ext>
            </a:extLst>
          </p:cNvPr>
          <p:cNvSpPr txBox="1"/>
          <p:nvPr/>
        </p:nvSpPr>
        <p:spPr>
          <a:xfrm>
            <a:off x="4969367" y="5170877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 generated using the SCAN functional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https://yaoyi92.github.io/scan-tm-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pseudopotentials.html</a:t>
            </a:r>
            <a:endParaRPr lang="en-CH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E269642-D0DE-78C9-1A5F-0A23C28A818A}"/>
              </a:ext>
            </a:extLst>
          </p:cNvPr>
          <p:cNvSpPr/>
          <p:nvPr/>
        </p:nvSpPr>
        <p:spPr>
          <a:xfrm rot="5400000">
            <a:off x="4117265" y="3284744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C04C-7889-6E1A-99E2-EA5A91E907CA}"/>
              </a:ext>
            </a:extLst>
          </p:cNvPr>
          <p:cNvSpPr txBox="1"/>
          <p:nvPr/>
        </p:nvSpPr>
        <p:spPr>
          <a:xfrm>
            <a:off x="4964661" y="3680239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SCAN functional from the input</a:t>
            </a: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ESPRESSO must be compiled with </a:t>
            </a:r>
            <a:r>
              <a:rPr lang="en-GB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Libxc</a:t>
            </a:r>
            <a:endParaRPr lang="en-CH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C1D34D9-3462-C9D6-C1DC-693B7AD04CA6}"/>
              </a:ext>
            </a:extLst>
          </p:cNvPr>
          <p:cNvSpPr/>
          <p:nvPr/>
        </p:nvSpPr>
        <p:spPr>
          <a:xfrm rot="4795364">
            <a:off x="4117264" y="2900699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21871-2823-7DC3-6794-312F4DB72EEB}"/>
              </a:ext>
            </a:extLst>
          </p:cNvPr>
          <p:cNvSpPr txBox="1"/>
          <p:nvPr/>
        </p:nvSpPr>
        <p:spPr>
          <a:xfrm>
            <a:off x="4946675" y="3226563"/>
            <a:ext cx="65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ecutwfc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9714AE7-465C-D941-9191-88C71FEACDF9}"/>
              </a:ext>
            </a:extLst>
          </p:cNvPr>
          <p:cNvSpPr/>
          <p:nvPr/>
        </p:nvSpPr>
        <p:spPr>
          <a:xfrm rot="5400000">
            <a:off x="4132657" y="5808651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45FF-D790-5EAB-BFF6-461DE7DFF886}"/>
              </a:ext>
            </a:extLst>
          </p:cNvPr>
          <p:cNvSpPr txBox="1"/>
          <p:nvPr/>
        </p:nvSpPr>
        <p:spPr>
          <a:xfrm>
            <a:off x="4991606" y="6210775"/>
            <a:ext cx="721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necessary to perform convergence tests w.r.t </a:t>
            </a:r>
            <a:r>
              <a:rPr lang="en-CH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mesh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D7931-1650-4611-4172-65C9AB1FCCE8}"/>
              </a:ext>
            </a:extLst>
          </p:cNvPr>
          <p:cNvSpPr/>
          <p:nvPr/>
        </p:nvSpPr>
        <p:spPr>
          <a:xfrm>
            <a:off x="1518701" y="2944191"/>
            <a:ext cx="1905303" cy="21431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89B7B4-A340-C14A-FB1F-F5A382DB5F57}"/>
              </a:ext>
            </a:extLst>
          </p:cNvPr>
          <p:cNvSpPr/>
          <p:nvPr/>
        </p:nvSpPr>
        <p:spPr>
          <a:xfrm rot="5400000">
            <a:off x="4073639" y="2430037"/>
            <a:ext cx="214313" cy="122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1E18F-4A7B-41B8-9357-6571A0A6C7A0}"/>
              </a:ext>
            </a:extLst>
          </p:cNvPr>
          <p:cNvSpPr txBox="1"/>
          <p:nvPr/>
        </p:nvSpPr>
        <p:spPr>
          <a:xfrm>
            <a:off x="4937587" y="283299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lattice parameter</a:t>
            </a:r>
          </a:p>
        </p:txBody>
      </p:sp>
    </p:spTree>
    <p:extLst>
      <p:ext uri="{BB962C8B-B14F-4D97-AF65-F5344CB8AC3E}">
        <p14:creationId xmlns:p14="http://schemas.microsoft.com/office/powerpoint/2010/main" val="5053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3049899" y="213488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SCAN pseudopotential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6750906" y="4847627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73207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3049899" y="213488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SCAN pseudopotential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A211D-DB75-4006-7AC9-5EE5963E7AD7}"/>
              </a:ext>
            </a:extLst>
          </p:cNvPr>
          <p:cNvSpPr txBox="1"/>
          <p:nvPr/>
        </p:nvSpPr>
        <p:spPr>
          <a:xfrm>
            <a:off x="6750906" y="4847627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mesh: 12x12x12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569F7-43D9-8C7E-871C-EBA43A94BB9B}"/>
              </a:ext>
            </a:extLst>
          </p:cNvPr>
          <p:cNvSpPr/>
          <p:nvPr/>
        </p:nvSpPr>
        <p:spPr>
          <a:xfrm>
            <a:off x="2743200" y="2264315"/>
            <a:ext cx="6919784" cy="264574"/>
          </a:xfrm>
          <a:prstGeom prst="rect">
            <a:avLst/>
          </a:prstGeom>
          <a:solidFill>
            <a:schemeClr val="accent4">
              <a:lumMod val="40000"/>
              <a:lumOff val="60000"/>
              <a:alpha val="30720"/>
            </a:schemeClr>
          </a:solidFill>
          <a:ln>
            <a:solidFill>
              <a:schemeClr val="accent1">
                <a:shade val="50000"/>
                <a:alpha val="3123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14E0-A196-4D13-F71F-070FCB6ECEEF}"/>
              </a:ext>
            </a:extLst>
          </p:cNvPr>
          <p:cNvSpPr txBox="1"/>
          <p:nvPr/>
        </p:nvSpPr>
        <p:spPr>
          <a:xfrm>
            <a:off x="9756817" y="2211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0.939 eV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15088" y="1848984"/>
            <a:ext cx="271464" cy="380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</p:spTree>
    <p:extLst>
      <p:ext uri="{BB962C8B-B14F-4D97-AF65-F5344CB8AC3E}">
        <p14:creationId xmlns:p14="http://schemas.microsoft.com/office/powerpoint/2010/main" val="123510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C8FE4-7C9A-C32A-9180-49D1C59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229" y="-99665"/>
            <a:ext cx="5554028" cy="793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09E-9E7D-14A5-BA0C-54CBD9C99545}"/>
              </a:ext>
            </a:extLst>
          </p:cNvPr>
          <p:cNvSpPr txBox="1"/>
          <p:nvPr/>
        </p:nvSpPr>
        <p:spPr>
          <a:xfrm>
            <a:off x="3049899" y="213488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functional &amp; SCAN pseudopotential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A0E37-6433-25E2-1F8F-D99F246E8AC2}"/>
              </a:ext>
            </a:extLst>
          </p:cNvPr>
          <p:cNvSpPr txBox="1"/>
          <p:nvPr/>
        </p:nvSpPr>
        <p:spPr>
          <a:xfrm>
            <a:off x="2963400" y="13873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357F316-1172-85D1-1213-4EECFDF467DA}"/>
              </a:ext>
            </a:extLst>
          </p:cNvPr>
          <p:cNvSpPr/>
          <p:nvPr/>
        </p:nvSpPr>
        <p:spPr>
          <a:xfrm>
            <a:off x="6429374" y="2167791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C437-50DC-5452-1268-B4882330AED8}"/>
              </a:ext>
            </a:extLst>
          </p:cNvPr>
          <p:cNvSpPr txBox="1"/>
          <p:nvPr/>
        </p:nvSpPr>
        <p:spPr>
          <a:xfrm>
            <a:off x="6111126" y="1444471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Ry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146628-13BB-0E7B-76A4-33BFD1655CA3}"/>
              </a:ext>
            </a:extLst>
          </p:cNvPr>
          <p:cNvSpPr/>
          <p:nvPr/>
        </p:nvSpPr>
        <p:spPr>
          <a:xfrm rot="5400000">
            <a:off x="4224336" y="5551017"/>
            <a:ext cx="257177" cy="2329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936E2-0968-42E5-D34E-2A7E5BA32BE1}"/>
              </a:ext>
            </a:extLst>
          </p:cNvPr>
          <p:cNvSpPr txBox="1"/>
          <p:nvPr/>
        </p:nvSpPr>
        <p:spPr>
          <a:xfrm>
            <a:off x="5261574" y="52123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89365-83B2-E076-8FBC-468204615310}"/>
              </a:ext>
            </a:extLst>
          </p:cNvPr>
          <p:cNvSpPr txBox="1"/>
          <p:nvPr/>
        </p:nvSpPr>
        <p:spPr>
          <a:xfrm>
            <a:off x="4526565" y="553891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32x32x32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A2B67-F018-9125-1BBE-2F711E6BBE13}"/>
              </a:ext>
            </a:extLst>
          </p:cNvPr>
          <p:cNvSpPr txBox="1"/>
          <p:nvPr/>
        </p:nvSpPr>
        <p:spPr>
          <a:xfrm>
            <a:off x="5512401" y="174688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 grid: 60x60x60</a:t>
            </a:r>
          </a:p>
        </p:txBody>
      </p:sp>
    </p:spTree>
    <p:extLst>
      <p:ext uri="{BB962C8B-B14F-4D97-AF65-F5344CB8AC3E}">
        <p14:creationId xmlns:p14="http://schemas.microsoft.com/office/powerpoint/2010/main" val="308283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1173</Words>
  <Application>Microsoft Macintosh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Iurii TIMROV</dc:creator>
  <cp:lastModifiedBy>Iurii TIMROV</cp:lastModifiedBy>
  <cp:revision>19</cp:revision>
  <dcterms:created xsi:type="dcterms:W3CDTF">2022-10-17T12:27:26Z</dcterms:created>
  <dcterms:modified xsi:type="dcterms:W3CDTF">2022-10-24T15:02:25Z</dcterms:modified>
</cp:coreProperties>
</file>