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36576000" cy="18288000"/>
  <p:notesSz cx="6858000" cy="9144000"/>
  <p:defaultTextStyle>
    <a:defPPr>
      <a:defRPr lang="en-US"/>
    </a:defPPr>
    <a:lvl1pPr marL="0" algn="l" defTabSz="2633156" rtl="0" eaLnBrk="1" latinLnBrk="0" hangingPunct="1">
      <a:defRPr sz="5184" kern="1200">
        <a:solidFill>
          <a:schemeClr val="tx1"/>
        </a:solidFill>
        <a:latin typeface="+mn-lt"/>
        <a:ea typeface="+mn-ea"/>
        <a:cs typeface="+mn-cs"/>
      </a:defRPr>
    </a:lvl1pPr>
    <a:lvl2pPr marL="1316578" algn="l" defTabSz="2633156" rtl="0" eaLnBrk="1" latinLnBrk="0" hangingPunct="1">
      <a:defRPr sz="5184" kern="1200">
        <a:solidFill>
          <a:schemeClr val="tx1"/>
        </a:solidFill>
        <a:latin typeface="+mn-lt"/>
        <a:ea typeface="+mn-ea"/>
        <a:cs typeface="+mn-cs"/>
      </a:defRPr>
    </a:lvl2pPr>
    <a:lvl3pPr marL="2633156" algn="l" defTabSz="2633156" rtl="0" eaLnBrk="1" latinLnBrk="0" hangingPunct="1">
      <a:defRPr sz="5184" kern="1200">
        <a:solidFill>
          <a:schemeClr val="tx1"/>
        </a:solidFill>
        <a:latin typeface="+mn-lt"/>
        <a:ea typeface="+mn-ea"/>
        <a:cs typeface="+mn-cs"/>
      </a:defRPr>
    </a:lvl3pPr>
    <a:lvl4pPr marL="3949734" algn="l" defTabSz="2633156" rtl="0" eaLnBrk="1" latinLnBrk="0" hangingPunct="1">
      <a:defRPr sz="5184" kern="1200">
        <a:solidFill>
          <a:schemeClr val="tx1"/>
        </a:solidFill>
        <a:latin typeface="+mn-lt"/>
        <a:ea typeface="+mn-ea"/>
        <a:cs typeface="+mn-cs"/>
      </a:defRPr>
    </a:lvl4pPr>
    <a:lvl5pPr marL="5266312" algn="l" defTabSz="2633156" rtl="0" eaLnBrk="1" latinLnBrk="0" hangingPunct="1">
      <a:defRPr sz="5184" kern="1200">
        <a:solidFill>
          <a:schemeClr val="tx1"/>
        </a:solidFill>
        <a:latin typeface="+mn-lt"/>
        <a:ea typeface="+mn-ea"/>
        <a:cs typeface="+mn-cs"/>
      </a:defRPr>
    </a:lvl5pPr>
    <a:lvl6pPr marL="6582890" algn="l" defTabSz="2633156" rtl="0" eaLnBrk="1" latinLnBrk="0" hangingPunct="1">
      <a:defRPr sz="5184" kern="1200">
        <a:solidFill>
          <a:schemeClr val="tx1"/>
        </a:solidFill>
        <a:latin typeface="+mn-lt"/>
        <a:ea typeface="+mn-ea"/>
        <a:cs typeface="+mn-cs"/>
      </a:defRPr>
    </a:lvl6pPr>
    <a:lvl7pPr marL="7899468" algn="l" defTabSz="2633156" rtl="0" eaLnBrk="1" latinLnBrk="0" hangingPunct="1">
      <a:defRPr sz="5184" kern="1200">
        <a:solidFill>
          <a:schemeClr val="tx1"/>
        </a:solidFill>
        <a:latin typeface="+mn-lt"/>
        <a:ea typeface="+mn-ea"/>
        <a:cs typeface="+mn-cs"/>
      </a:defRPr>
    </a:lvl7pPr>
    <a:lvl8pPr marL="9216046" algn="l" defTabSz="2633156" rtl="0" eaLnBrk="1" latinLnBrk="0" hangingPunct="1">
      <a:defRPr sz="5184" kern="1200">
        <a:solidFill>
          <a:schemeClr val="tx1"/>
        </a:solidFill>
        <a:latin typeface="+mn-lt"/>
        <a:ea typeface="+mn-ea"/>
        <a:cs typeface="+mn-cs"/>
      </a:defRPr>
    </a:lvl8pPr>
    <a:lvl9pPr marL="10532624" algn="l" defTabSz="2633156"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31"/>
    <p:restoredTop sz="94580"/>
  </p:normalViewPr>
  <p:slideViewPr>
    <p:cSldViewPr snapToGrid="0" snapToObjects="1">
      <p:cViewPr>
        <p:scale>
          <a:sx n="40" d="100"/>
          <a:sy n="40" d="100"/>
        </p:scale>
        <p:origin x="824"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B73648-786A-FE42-958E-63E4AD638C09}" type="datetimeFigureOut">
              <a:rPr lang="en-US" smtClean="0"/>
              <a:t>4/11/18</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2AD70-55D2-664D-AD61-0337ECD3F5A9}" type="slidenum">
              <a:rPr lang="en-US" smtClean="0"/>
              <a:t>‹#›</a:t>
            </a:fld>
            <a:endParaRPr lang="en-US"/>
          </a:p>
        </p:txBody>
      </p:sp>
    </p:spTree>
    <p:extLst>
      <p:ext uri="{BB962C8B-B14F-4D97-AF65-F5344CB8AC3E}">
        <p14:creationId xmlns:p14="http://schemas.microsoft.com/office/powerpoint/2010/main" val="1839809980"/>
      </p:ext>
    </p:extLst>
  </p:cSld>
  <p:clrMap bg1="lt1" tx1="dk1" bg2="lt2" tx2="dk2" accent1="accent1" accent2="accent2" accent3="accent3" accent4="accent4" accent5="accent5" accent6="accent6" hlink="hlink" folHlink="folHlink"/>
  <p:notesStyle>
    <a:lvl1pPr marL="0" algn="l" defTabSz="653064" rtl="0" eaLnBrk="1" latinLnBrk="0" hangingPunct="1">
      <a:defRPr sz="857" kern="1200">
        <a:solidFill>
          <a:schemeClr val="tx1"/>
        </a:solidFill>
        <a:latin typeface="+mn-lt"/>
        <a:ea typeface="+mn-ea"/>
        <a:cs typeface="+mn-cs"/>
      </a:defRPr>
    </a:lvl1pPr>
    <a:lvl2pPr marL="326532" algn="l" defTabSz="653064" rtl="0" eaLnBrk="1" latinLnBrk="0" hangingPunct="1">
      <a:defRPr sz="857" kern="1200">
        <a:solidFill>
          <a:schemeClr val="tx1"/>
        </a:solidFill>
        <a:latin typeface="+mn-lt"/>
        <a:ea typeface="+mn-ea"/>
        <a:cs typeface="+mn-cs"/>
      </a:defRPr>
    </a:lvl2pPr>
    <a:lvl3pPr marL="653064" algn="l" defTabSz="653064" rtl="0" eaLnBrk="1" latinLnBrk="0" hangingPunct="1">
      <a:defRPr sz="857" kern="1200">
        <a:solidFill>
          <a:schemeClr val="tx1"/>
        </a:solidFill>
        <a:latin typeface="+mn-lt"/>
        <a:ea typeface="+mn-ea"/>
        <a:cs typeface="+mn-cs"/>
      </a:defRPr>
    </a:lvl3pPr>
    <a:lvl4pPr marL="979597" algn="l" defTabSz="653064" rtl="0" eaLnBrk="1" latinLnBrk="0" hangingPunct="1">
      <a:defRPr sz="857" kern="1200">
        <a:solidFill>
          <a:schemeClr val="tx1"/>
        </a:solidFill>
        <a:latin typeface="+mn-lt"/>
        <a:ea typeface="+mn-ea"/>
        <a:cs typeface="+mn-cs"/>
      </a:defRPr>
    </a:lvl4pPr>
    <a:lvl5pPr marL="1306129" algn="l" defTabSz="653064" rtl="0" eaLnBrk="1" latinLnBrk="0" hangingPunct="1">
      <a:defRPr sz="857" kern="1200">
        <a:solidFill>
          <a:schemeClr val="tx1"/>
        </a:solidFill>
        <a:latin typeface="+mn-lt"/>
        <a:ea typeface="+mn-ea"/>
        <a:cs typeface="+mn-cs"/>
      </a:defRPr>
    </a:lvl5pPr>
    <a:lvl6pPr marL="1632661" algn="l" defTabSz="653064" rtl="0" eaLnBrk="1" latinLnBrk="0" hangingPunct="1">
      <a:defRPr sz="857" kern="1200">
        <a:solidFill>
          <a:schemeClr val="tx1"/>
        </a:solidFill>
        <a:latin typeface="+mn-lt"/>
        <a:ea typeface="+mn-ea"/>
        <a:cs typeface="+mn-cs"/>
      </a:defRPr>
    </a:lvl6pPr>
    <a:lvl7pPr marL="1959193" algn="l" defTabSz="653064" rtl="0" eaLnBrk="1" latinLnBrk="0" hangingPunct="1">
      <a:defRPr sz="857" kern="1200">
        <a:solidFill>
          <a:schemeClr val="tx1"/>
        </a:solidFill>
        <a:latin typeface="+mn-lt"/>
        <a:ea typeface="+mn-ea"/>
        <a:cs typeface="+mn-cs"/>
      </a:defRPr>
    </a:lvl7pPr>
    <a:lvl8pPr marL="2285726" algn="l" defTabSz="653064" rtl="0" eaLnBrk="1" latinLnBrk="0" hangingPunct="1">
      <a:defRPr sz="857" kern="1200">
        <a:solidFill>
          <a:schemeClr val="tx1"/>
        </a:solidFill>
        <a:latin typeface="+mn-lt"/>
        <a:ea typeface="+mn-ea"/>
        <a:cs typeface="+mn-cs"/>
      </a:defRPr>
    </a:lvl8pPr>
    <a:lvl9pPr marL="2612258" algn="l" defTabSz="653064"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52AD70-55D2-664D-AD61-0337ECD3F5A9}" type="slidenum">
              <a:rPr lang="en-US" smtClean="0"/>
              <a:t>1</a:t>
            </a:fld>
            <a:endParaRPr lang="en-US"/>
          </a:p>
        </p:txBody>
      </p:sp>
    </p:spTree>
    <p:extLst>
      <p:ext uri="{BB962C8B-B14F-4D97-AF65-F5344CB8AC3E}">
        <p14:creationId xmlns:p14="http://schemas.microsoft.com/office/powerpoint/2010/main" val="40002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2992969"/>
            <a:ext cx="27432000" cy="6366933"/>
          </a:xfrm>
        </p:spPr>
        <p:txBody>
          <a:bodyPr anchor="b"/>
          <a:lstStyle>
            <a:lvl1pPr algn="ctr">
              <a:defRPr sz="16001"/>
            </a:lvl1pPr>
          </a:lstStyle>
          <a:p>
            <a:r>
              <a:rPr lang="en-US"/>
              <a:t>Click to edit Master title style</a:t>
            </a:r>
            <a:endParaRPr lang="en-US" dirty="0"/>
          </a:p>
        </p:txBody>
      </p:sp>
      <p:sp>
        <p:nvSpPr>
          <p:cNvPr id="3" name="Subtitle 2"/>
          <p:cNvSpPr>
            <a:spLocks noGrp="1"/>
          </p:cNvSpPr>
          <p:nvPr>
            <p:ph type="subTitle" idx="1"/>
          </p:nvPr>
        </p:nvSpPr>
        <p:spPr>
          <a:xfrm>
            <a:off x="4572000" y="9605437"/>
            <a:ext cx="27432000" cy="4415365"/>
          </a:xfrm>
        </p:spPr>
        <p:txBody>
          <a:bodyPr/>
          <a:lstStyle>
            <a:lvl1pPr marL="0" indent="0" algn="ctr">
              <a:buNone/>
              <a:defRPr sz="6400"/>
            </a:lvl1pPr>
            <a:lvl2pPr marL="1219249" indent="0" algn="ctr">
              <a:buNone/>
              <a:defRPr sz="5333"/>
            </a:lvl2pPr>
            <a:lvl3pPr marL="2438497" indent="0" algn="ctr">
              <a:buNone/>
              <a:defRPr sz="4800"/>
            </a:lvl3pPr>
            <a:lvl4pPr marL="3657747" indent="0" algn="ctr">
              <a:buNone/>
              <a:defRPr sz="4268"/>
            </a:lvl4pPr>
            <a:lvl5pPr marL="4876995" indent="0" algn="ctr">
              <a:buNone/>
              <a:defRPr sz="4268"/>
            </a:lvl5pPr>
            <a:lvl6pPr marL="6096245" indent="0" algn="ctr">
              <a:buNone/>
              <a:defRPr sz="4268"/>
            </a:lvl6pPr>
            <a:lvl7pPr marL="7315492" indent="0" algn="ctr">
              <a:buNone/>
              <a:defRPr sz="4268"/>
            </a:lvl7pPr>
            <a:lvl8pPr marL="8534741" indent="0" algn="ctr">
              <a:buNone/>
              <a:defRPr sz="4268"/>
            </a:lvl8pPr>
            <a:lvl9pPr marL="9753990" indent="0" algn="ctr">
              <a:buNone/>
              <a:defRPr sz="426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17878B-A049-4242-BE7C-9B1EF00E42AE}" type="datetimeFigureOut">
              <a:rPr lang="en-US" smtClean="0"/>
              <a:t>4/11/18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51700-9656-5140-82C5-BEFCCF16C8AD}" type="slidenum">
              <a:rPr lang="en-US" smtClean="0"/>
              <a:t>‹#›</a:t>
            </a:fld>
            <a:endParaRPr lang="en-US"/>
          </a:p>
        </p:txBody>
      </p:sp>
    </p:spTree>
    <p:extLst>
      <p:ext uri="{BB962C8B-B14F-4D97-AF65-F5344CB8AC3E}">
        <p14:creationId xmlns:p14="http://schemas.microsoft.com/office/powerpoint/2010/main" val="1670151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17878B-A049-4242-BE7C-9B1EF00E42AE}" type="datetimeFigureOut">
              <a:rPr lang="en-US" smtClean="0"/>
              <a:t>4/11/18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51700-9656-5140-82C5-BEFCCF16C8AD}" type="slidenum">
              <a:rPr lang="en-US" smtClean="0"/>
              <a:t>‹#›</a:t>
            </a:fld>
            <a:endParaRPr lang="en-US"/>
          </a:p>
        </p:txBody>
      </p:sp>
    </p:spTree>
    <p:extLst>
      <p:ext uri="{BB962C8B-B14F-4D97-AF65-F5344CB8AC3E}">
        <p14:creationId xmlns:p14="http://schemas.microsoft.com/office/powerpoint/2010/main" val="1099796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1" y="973671"/>
            <a:ext cx="7886701"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1" y="973671"/>
            <a:ext cx="23202901" cy="1549823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17878B-A049-4242-BE7C-9B1EF00E42AE}" type="datetimeFigureOut">
              <a:rPr lang="en-US" smtClean="0"/>
              <a:t>4/11/18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51700-9656-5140-82C5-BEFCCF16C8AD}" type="slidenum">
              <a:rPr lang="en-US" smtClean="0"/>
              <a:t>‹#›</a:t>
            </a:fld>
            <a:endParaRPr lang="en-US"/>
          </a:p>
        </p:txBody>
      </p:sp>
    </p:spTree>
    <p:extLst>
      <p:ext uri="{BB962C8B-B14F-4D97-AF65-F5344CB8AC3E}">
        <p14:creationId xmlns:p14="http://schemas.microsoft.com/office/powerpoint/2010/main" val="171821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17878B-A049-4242-BE7C-9B1EF00E42AE}" type="datetimeFigureOut">
              <a:rPr lang="en-US" smtClean="0"/>
              <a:t>4/11/18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51700-9656-5140-82C5-BEFCCF16C8AD}" type="slidenum">
              <a:rPr lang="en-US" smtClean="0"/>
              <a:t>‹#›</a:t>
            </a:fld>
            <a:endParaRPr lang="en-US"/>
          </a:p>
        </p:txBody>
      </p:sp>
    </p:spTree>
    <p:extLst>
      <p:ext uri="{BB962C8B-B14F-4D97-AF65-F5344CB8AC3E}">
        <p14:creationId xmlns:p14="http://schemas.microsoft.com/office/powerpoint/2010/main" val="332919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0" y="4559307"/>
            <a:ext cx="31546800" cy="7607299"/>
          </a:xfrm>
        </p:spPr>
        <p:txBody>
          <a:bodyPr anchor="b"/>
          <a:lstStyle>
            <a:lvl1pPr>
              <a:defRPr sz="16001"/>
            </a:lvl1pPr>
          </a:lstStyle>
          <a:p>
            <a:r>
              <a:rPr lang="en-US"/>
              <a:t>Click to edit Master title style</a:t>
            </a:r>
            <a:endParaRPr lang="en-US" dirty="0"/>
          </a:p>
        </p:txBody>
      </p:sp>
      <p:sp>
        <p:nvSpPr>
          <p:cNvPr id="3" name="Text Placeholder 2"/>
          <p:cNvSpPr>
            <a:spLocks noGrp="1"/>
          </p:cNvSpPr>
          <p:nvPr>
            <p:ph type="body" idx="1"/>
          </p:nvPr>
        </p:nvSpPr>
        <p:spPr>
          <a:xfrm>
            <a:off x="2495550" y="12238573"/>
            <a:ext cx="31546800" cy="4000499"/>
          </a:xfrm>
        </p:spPr>
        <p:txBody>
          <a:bodyPr/>
          <a:lstStyle>
            <a:lvl1pPr marL="0" indent="0">
              <a:buNone/>
              <a:defRPr sz="6400">
                <a:solidFill>
                  <a:schemeClr val="tx1">
                    <a:tint val="75000"/>
                  </a:schemeClr>
                </a:solidFill>
              </a:defRPr>
            </a:lvl1pPr>
            <a:lvl2pPr marL="1219249" indent="0">
              <a:buNone/>
              <a:defRPr sz="5333">
                <a:solidFill>
                  <a:schemeClr val="tx1">
                    <a:tint val="75000"/>
                  </a:schemeClr>
                </a:solidFill>
              </a:defRPr>
            </a:lvl2pPr>
            <a:lvl3pPr marL="2438497" indent="0">
              <a:buNone/>
              <a:defRPr sz="4800">
                <a:solidFill>
                  <a:schemeClr val="tx1">
                    <a:tint val="75000"/>
                  </a:schemeClr>
                </a:solidFill>
              </a:defRPr>
            </a:lvl3pPr>
            <a:lvl4pPr marL="3657747" indent="0">
              <a:buNone/>
              <a:defRPr sz="4268">
                <a:solidFill>
                  <a:schemeClr val="tx1">
                    <a:tint val="75000"/>
                  </a:schemeClr>
                </a:solidFill>
              </a:defRPr>
            </a:lvl4pPr>
            <a:lvl5pPr marL="4876995" indent="0">
              <a:buNone/>
              <a:defRPr sz="4268">
                <a:solidFill>
                  <a:schemeClr val="tx1">
                    <a:tint val="75000"/>
                  </a:schemeClr>
                </a:solidFill>
              </a:defRPr>
            </a:lvl5pPr>
            <a:lvl6pPr marL="6096245" indent="0">
              <a:buNone/>
              <a:defRPr sz="4268">
                <a:solidFill>
                  <a:schemeClr val="tx1">
                    <a:tint val="75000"/>
                  </a:schemeClr>
                </a:solidFill>
              </a:defRPr>
            </a:lvl6pPr>
            <a:lvl7pPr marL="7315492" indent="0">
              <a:buNone/>
              <a:defRPr sz="4268">
                <a:solidFill>
                  <a:schemeClr val="tx1">
                    <a:tint val="75000"/>
                  </a:schemeClr>
                </a:solidFill>
              </a:defRPr>
            </a:lvl7pPr>
            <a:lvl8pPr marL="8534741" indent="0">
              <a:buNone/>
              <a:defRPr sz="4268">
                <a:solidFill>
                  <a:schemeClr val="tx1">
                    <a:tint val="75000"/>
                  </a:schemeClr>
                </a:solidFill>
              </a:defRPr>
            </a:lvl8pPr>
            <a:lvl9pPr marL="9753990" indent="0">
              <a:buNone/>
              <a:defRPr sz="426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17878B-A049-4242-BE7C-9B1EF00E42AE}" type="datetimeFigureOut">
              <a:rPr lang="en-US" smtClean="0"/>
              <a:t>4/11/18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51700-9656-5140-82C5-BEFCCF16C8AD}" type="slidenum">
              <a:rPr lang="en-US" smtClean="0"/>
              <a:t>‹#›</a:t>
            </a:fld>
            <a:endParaRPr lang="en-US"/>
          </a:p>
        </p:txBody>
      </p:sp>
    </p:spTree>
    <p:extLst>
      <p:ext uri="{BB962C8B-B14F-4D97-AF65-F5344CB8AC3E}">
        <p14:creationId xmlns:p14="http://schemas.microsoft.com/office/powerpoint/2010/main" val="3183898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4868333"/>
            <a:ext cx="15544800" cy="11603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4868333"/>
            <a:ext cx="15544800" cy="11603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17878B-A049-4242-BE7C-9B1EF00E42AE}" type="datetimeFigureOut">
              <a:rPr lang="en-US" smtClean="0"/>
              <a:t>4/11/18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51700-9656-5140-82C5-BEFCCF16C8AD}" type="slidenum">
              <a:rPr lang="en-US" smtClean="0"/>
              <a:t>‹#›</a:t>
            </a:fld>
            <a:endParaRPr lang="en-US"/>
          </a:p>
        </p:txBody>
      </p:sp>
    </p:spTree>
    <p:extLst>
      <p:ext uri="{BB962C8B-B14F-4D97-AF65-F5344CB8AC3E}">
        <p14:creationId xmlns:p14="http://schemas.microsoft.com/office/powerpoint/2010/main" val="198868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3" y="973672"/>
            <a:ext cx="3154680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70" y="4483105"/>
            <a:ext cx="15473361" cy="2197099"/>
          </a:xfrm>
        </p:spPr>
        <p:txBody>
          <a:bodyPr anchor="b"/>
          <a:lstStyle>
            <a:lvl1pPr marL="0" indent="0">
              <a:buNone/>
              <a:defRPr sz="6400" b="1"/>
            </a:lvl1pPr>
            <a:lvl2pPr marL="1219249" indent="0">
              <a:buNone/>
              <a:defRPr sz="5333" b="1"/>
            </a:lvl2pPr>
            <a:lvl3pPr marL="2438497" indent="0">
              <a:buNone/>
              <a:defRPr sz="4800" b="1"/>
            </a:lvl3pPr>
            <a:lvl4pPr marL="3657747" indent="0">
              <a:buNone/>
              <a:defRPr sz="4268" b="1"/>
            </a:lvl4pPr>
            <a:lvl5pPr marL="4876995" indent="0">
              <a:buNone/>
              <a:defRPr sz="4268" b="1"/>
            </a:lvl5pPr>
            <a:lvl6pPr marL="6096245" indent="0">
              <a:buNone/>
              <a:defRPr sz="4268" b="1"/>
            </a:lvl6pPr>
            <a:lvl7pPr marL="7315492" indent="0">
              <a:buNone/>
              <a:defRPr sz="4268" b="1"/>
            </a:lvl7pPr>
            <a:lvl8pPr marL="8534741" indent="0">
              <a:buNone/>
              <a:defRPr sz="4268" b="1"/>
            </a:lvl8pPr>
            <a:lvl9pPr marL="9753990" indent="0">
              <a:buNone/>
              <a:defRPr sz="4268" b="1"/>
            </a:lvl9pPr>
          </a:lstStyle>
          <a:p>
            <a:pPr lvl="0"/>
            <a:r>
              <a:rPr lang="en-US"/>
              <a:t>Edit Master text styles</a:t>
            </a:r>
          </a:p>
        </p:txBody>
      </p:sp>
      <p:sp>
        <p:nvSpPr>
          <p:cNvPr id="4" name="Content Placeholder 3"/>
          <p:cNvSpPr>
            <a:spLocks noGrp="1"/>
          </p:cNvSpPr>
          <p:nvPr>
            <p:ph sz="half" idx="2"/>
          </p:nvPr>
        </p:nvSpPr>
        <p:spPr>
          <a:xfrm>
            <a:off x="2519370" y="6680200"/>
            <a:ext cx="15473361" cy="9825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0" y="4483105"/>
            <a:ext cx="15549566" cy="2197099"/>
          </a:xfrm>
        </p:spPr>
        <p:txBody>
          <a:bodyPr anchor="b"/>
          <a:lstStyle>
            <a:lvl1pPr marL="0" indent="0">
              <a:buNone/>
              <a:defRPr sz="6400" b="1"/>
            </a:lvl1pPr>
            <a:lvl2pPr marL="1219249" indent="0">
              <a:buNone/>
              <a:defRPr sz="5333" b="1"/>
            </a:lvl2pPr>
            <a:lvl3pPr marL="2438497" indent="0">
              <a:buNone/>
              <a:defRPr sz="4800" b="1"/>
            </a:lvl3pPr>
            <a:lvl4pPr marL="3657747" indent="0">
              <a:buNone/>
              <a:defRPr sz="4268" b="1"/>
            </a:lvl4pPr>
            <a:lvl5pPr marL="4876995" indent="0">
              <a:buNone/>
              <a:defRPr sz="4268" b="1"/>
            </a:lvl5pPr>
            <a:lvl6pPr marL="6096245" indent="0">
              <a:buNone/>
              <a:defRPr sz="4268" b="1"/>
            </a:lvl6pPr>
            <a:lvl7pPr marL="7315492" indent="0">
              <a:buNone/>
              <a:defRPr sz="4268" b="1"/>
            </a:lvl7pPr>
            <a:lvl8pPr marL="8534741" indent="0">
              <a:buNone/>
              <a:defRPr sz="4268" b="1"/>
            </a:lvl8pPr>
            <a:lvl9pPr marL="9753990" indent="0">
              <a:buNone/>
              <a:defRPr sz="4268" b="1"/>
            </a:lvl9pPr>
          </a:lstStyle>
          <a:p>
            <a:pPr lvl="0"/>
            <a:r>
              <a:rPr lang="en-US"/>
              <a:t>Edit Master text styles</a:t>
            </a:r>
          </a:p>
        </p:txBody>
      </p:sp>
      <p:sp>
        <p:nvSpPr>
          <p:cNvPr id="6" name="Content Placeholder 5"/>
          <p:cNvSpPr>
            <a:spLocks noGrp="1"/>
          </p:cNvSpPr>
          <p:nvPr>
            <p:ph sz="quarter" idx="4"/>
          </p:nvPr>
        </p:nvSpPr>
        <p:spPr>
          <a:xfrm>
            <a:off x="18516600" y="6680200"/>
            <a:ext cx="15549566" cy="98255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17878B-A049-4242-BE7C-9B1EF00E42AE}" type="datetimeFigureOut">
              <a:rPr lang="en-US" smtClean="0"/>
              <a:t>4/11/18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251700-9656-5140-82C5-BEFCCF16C8AD}" type="slidenum">
              <a:rPr lang="en-US" smtClean="0"/>
              <a:t>‹#›</a:t>
            </a:fld>
            <a:endParaRPr lang="en-US"/>
          </a:p>
        </p:txBody>
      </p:sp>
    </p:spTree>
    <p:extLst>
      <p:ext uri="{BB962C8B-B14F-4D97-AF65-F5344CB8AC3E}">
        <p14:creationId xmlns:p14="http://schemas.microsoft.com/office/powerpoint/2010/main" val="3063347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17878B-A049-4242-BE7C-9B1EF00E42AE}" type="datetimeFigureOut">
              <a:rPr lang="en-US" smtClean="0"/>
              <a:t>4/11/18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251700-9656-5140-82C5-BEFCCF16C8AD}" type="slidenum">
              <a:rPr lang="en-US" smtClean="0"/>
              <a:t>‹#›</a:t>
            </a:fld>
            <a:endParaRPr lang="en-US"/>
          </a:p>
        </p:txBody>
      </p:sp>
    </p:spTree>
    <p:extLst>
      <p:ext uri="{BB962C8B-B14F-4D97-AF65-F5344CB8AC3E}">
        <p14:creationId xmlns:p14="http://schemas.microsoft.com/office/powerpoint/2010/main" val="491477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17878B-A049-4242-BE7C-9B1EF00E42AE}" type="datetimeFigureOut">
              <a:rPr lang="en-US" smtClean="0"/>
              <a:t>4/11/18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251700-9656-5140-82C5-BEFCCF16C8AD}" type="slidenum">
              <a:rPr lang="en-US" smtClean="0"/>
              <a:t>‹#›</a:t>
            </a:fld>
            <a:endParaRPr lang="en-US"/>
          </a:p>
        </p:txBody>
      </p:sp>
    </p:spTree>
    <p:extLst>
      <p:ext uri="{BB962C8B-B14F-4D97-AF65-F5344CB8AC3E}">
        <p14:creationId xmlns:p14="http://schemas.microsoft.com/office/powerpoint/2010/main" val="296658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8" y="1219200"/>
            <a:ext cx="11796711" cy="4267200"/>
          </a:xfrm>
        </p:spPr>
        <p:txBody>
          <a:bodyPr anchor="b"/>
          <a:lstStyle>
            <a:lvl1pPr>
              <a:defRPr sz="8533"/>
            </a:lvl1pPr>
          </a:lstStyle>
          <a:p>
            <a:r>
              <a:rPr lang="en-US"/>
              <a:t>Click to edit Master title style</a:t>
            </a:r>
            <a:endParaRPr lang="en-US" dirty="0"/>
          </a:p>
        </p:txBody>
      </p:sp>
      <p:sp>
        <p:nvSpPr>
          <p:cNvPr id="3" name="Content Placeholder 2"/>
          <p:cNvSpPr>
            <a:spLocks noGrp="1"/>
          </p:cNvSpPr>
          <p:nvPr>
            <p:ph idx="1"/>
          </p:nvPr>
        </p:nvSpPr>
        <p:spPr>
          <a:xfrm>
            <a:off x="15549566" y="2633139"/>
            <a:ext cx="18516600" cy="12996333"/>
          </a:xfrm>
        </p:spPr>
        <p:txBody>
          <a:bodyPr/>
          <a:lstStyle>
            <a:lvl1pPr>
              <a:defRPr sz="8533"/>
            </a:lvl1pPr>
            <a:lvl2pPr>
              <a:defRPr sz="7468"/>
            </a:lvl2pPr>
            <a:lvl3pPr>
              <a:defRPr sz="6400"/>
            </a:lvl3pPr>
            <a:lvl4pPr>
              <a:defRPr sz="5333"/>
            </a:lvl4pPr>
            <a:lvl5pPr>
              <a:defRPr sz="5333"/>
            </a:lvl5pPr>
            <a:lvl6pPr>
              <a:defRPr sz="5333"/>
            </a:lvl6pPr>
            <a:lvl7pPr>
              <a:defRPr sz="5333"/>
            </a:lvl7pPr>
            <a:lvl8pPr>
              <a:defRPr sz="5333"/>
            </a:lvl8pPr>
            <a:lvl9pPr>
              <a:defRPr sz="53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8" y="5486404"/>
            <a:ext cx="11796711" cy="10164235"/>
          </a:xfrm>
        </p:spPr>
        <p:txBody>
          <a:bodyPr/>
          <a:lstStyle>
            <a:lvl1pPr marL="0" indent="0">
              <a:buNone/>
              <a:defRPr sz="4268"/>
            </a:lvl1pPr>
            <a:lvl2pPr marL="1219249" indent="0">
              <a:buNone/>
              <a:defRPr sz="3733"/>
            </a:lvl2pPr>
            <a:lvl3pPr marL="2438497" indent="0">
              <a:buNone/>
              <a:defRPr sz="3200"/>
            </a:lvl3pPr>
            <a:lvl4pPr marL="3657747" indent="0">
              <a:buNone/>
              <a:defRPr sz="2668"/>
            </a:lvl4pPr>
            <a:lvl5pPr marL="4876995" indent="0">
              <a:buNone/>
              <a:defRPr sz="2668"/>
            </a:lvl5pPr>
            <a:lvl6pPr marL="6096245" indent="0">
              <a:buNone/>
              <a:defRPr sz="2668"/>
            </a:lvl6pPr>
            <a:lvl7pPr marL="7315492" indent="0">
              <a:buNone/>
              <a:defRPr sz="2668"/>
            </a:lvl7pPr>
            <a:lvl8pPr marL="8534741" indent="0">
              <a:buNone/>
              <a:defRPr sz="2668"/>
            </a:lvl8pPr>
            <a:lvl9pPr marL="9753990" indent="0">
              <a:buNone/>
              <a:defRPr sz="2668"/>
            </a:lvl9pPr>
          </a:lstStyle>
          <a:p>
            <a:pPr lvl="0"/>
            <a:r>
              <a:rPr lang="en-US"/>
              <a:t>Edit Master text styles</a:t>
            </a:r>
          </a:p>
        </p:txBody>
      </p:sp>
      <p:sp>
        <p:nvSpPr>
          <p:cNvPr id="5" name="Date Placeholder 4"/>
          <p:cNvSpPr>
            <a:spLocks noGrp="1"/>
          </p:cNvSpPr>
          <p:nvPr>
            <p:ph type="dt" sz="half" idx="10"/>
          </p:nvPr>
        </p:nvSpPr>
        <p:spPr/>
        <p:txBody>
          <a:bodyPr/>
          <a:lstStyle/>
          <a:p>
            <a:fld id="{AE17878B-A049-4242-BE7C-9B1EF00E42AE}" type="datetimeFigureOut">
              <a:rPr lang="en-US" smtClean="0"/>
              <a:t>4/11/18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51700-9656-5140-82C5-BEFCCF16C8AD}" type="slidenum">
              <a:rPr lang="en-US" smtClean="0"/>
              <a:t>‹#›</a:t>
            </a:fld>
            <a:endParaRPr lang="en-US"/>
          </a:p>
        </p:txBody>
      </p:sp>
    </p:spTree>
    <p:extLst>
      <p:ext uri="{BB962C8B-B14F-4D97-AF65-F5344CB8AC3E}">
        <p14:creationId xmlns:p14="http://schemas.microsoft.com/office/powerpoint/2010/main" val="2003811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8" y="1219200"/>
            <a:ext cx="11796711" cy="4267200"/>
          </a:xfrm>
        </p:spPr>
        <p:txBody>
          <a:bodyPr anchor="b"/>
          <a:lstStyle>
            <a:lvl1pPr>
              <a:defRPr sz="8533"/>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6" y="2633139"/>
            <a:ext cx="18516600" cy="12996333"/>
          </a:xfrm>
        </p:spPr>
        <p:txBody>
          <a:bodyPr anchor="t"/>
          <a:lstStyle>
            <a:lvl1pPr marL="0" indent="0">
              <a:buNone/>
              <a:defRPr sz="8533"/>
            </a:lvl1pPr>
            <a:lvl2pPr marL="1219249" indent="0">
              <a:buNone/>
              <a:defRPr sz="7468"/>
            </a:lvl2pPr>
            <a:lvl3pPr marL="2438497" indent="0">
              <a:buNone/>
              <a:defRPr sz="6400"/>
            </a:lvl3pPr>
            <a:lvl4pPr marL="3657747" indent="0">
              <a:buNone/>
              <a:defRPr sz="5333"/>
            </a:lvl4pPr>
            <a:lvl5pPr marL="4876995" indent="0">
              <a:buNone/>
              <a:defRPr sz="5333"/>
            </a:lvl5pPr>
            <a:lvl6pPr marL="6096245" indent="0">
              <a:buNone/>
              <a:defRPr sz="5333"/>
            </a:lvl6pPr>
            <a:lvl7pPr marL="7315492" indent="0">
              <a:buNone/>
              <a:defRPr sz="5333"/>
            </a:lvl7pPr>
            <a:lvl8pPr marL="8534741" indent="0">
              <a:buNone/>
              <a:defRPr sz="5333"/>
            </a:lvl8pPr>
            <a:lvl9pPr marL="9753990" indent="0">
              <a:buNone/>
              <a:defRPr sz="5333"/>
            </a:lvl9pPr>
          </a:lstStyle>
          <a:p>
            <a:r>
              <a:rPr lang="en-US"/>
              <a:t>Click icon to add picture</a:t>
            </a:r>
            <a:endParaRPr lang="en-US" dirty="0"/>
          </a:p>
        </p:txBody>
      </p:sp>
      <p:sp>
        <p:nvSpPr>
          <p:cNvPr id="4" name="Text Placeholder 3"/>
          <p:cNvSpPr>
            <a:spLocks noGrp="1"/>
          </p:cNvSpPr>
          <p:nvPr>
            <p:ph type="body" sz="half" idx="2"/>
          </p:nvPr>
        </p:nvSpPr>
        <p:spPr>
          <a:xfrm>
            <a:off x="2519368" y="5486404"/>
            <a:ext cx="11796711" cy="10164235"/>
          </a:xfrm>
        </p:spPr>
        <p:txBody>
          <a:bodyPr/>
          <a:lstStyle>
            <a:lvl1pPr marL="0" indent="0">
              <a:buNone/>
              <a:defRPr sz="4268"/>
            </a:lvl1pPr>
            <a:lvl2pPr marL="1219249" indent="0">
              <a:buNone/>
              <a:defRPr sz="3733"/>
            </a:lvl2pPr>
            <a:lvl3pPr marL="2438497" indent="0">
              <a:buNone/>
              <a:defRPr sz="3200"/>
            </a:lvl3pPr>
            <a:lvl4pPr marL="3657747" indent="0">
              <a:buNone/>
              <a:defRPr sz="2668"/>
            </a:lvl4pPr>
            <a:lvl5pPr marL="4876995" indent="0">
              <a:buNone/>
              <a:defRPr sz="2668"/>
            </a:lvl5pPr>
            <a:lvl6pPr marL="6096245" indent="0">
              <a:buNone/>
              <a:defRPr sz="2668"/>
            </a:lvl6pPr>
            <a:lvl7pPr marL="7315492" indent="0">
              <a:buNone/>
              <a:defRPr sz="2668"/>
            </a:lvl7pPr>
            <a:lvl8pPr marL="8534741" indent="0">
              <a:buNone/>
              <a:defRPr sz="2668"/>
            </a:lvl8pPr>
            <a:lvl9pPr marL="9753990" indent="0">
              <a:buNone/>
              <a:defRPr sz="2668"/>
            </a:lvl9pPr>
          </a:lstStyle>
          <a:p>
            <a:pPr lvl="0"/>
            <a:r>
              <a:rPr lang="en-US"/>
              <a:t>Edit Master text styles</a:t>
            </a:r>
          </a:p>
        </p:txBody>
      </p:sp>
      <p:sp>
        <p:nvSpPr>
          <p:cNvPr id="5" name="Date Placeholder 4"/>
          <p:cNvSpPr>
            <a:spLocks noGrp="1"/>
          </p:cNvSpPr>
          <p:nvPr>
            <p:ph type="dt" sz="half" idx="10"/>
          </p:nvPr>
        </p:nvSpPr>
        <p:spPr/>
        <p:txBody>
          <a:bodyPr/>
          <a:lstStyle/>
          <a:p>
            <a:fld id="{AE17878B-A049-4242-BE7C-9B1EF00E42AE}" type="datetimeFigureOut">
              <a:rPr lang="en-US" smtClean="0"/>
              <a:t>4/11/18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51700-9656-5140-82C5-BEFCCF16C8AD}" type="slidenum">
              <a:rPr lang="en-US" smtClean="0"/>
              <a:t>‹#›</a:t>
            </a:fld>
            <a:endParaRPr lang="en-US"/>
          </a:p>
        </p:txBody>
      </p:sp>
    </p:spTree>
    <p:extLst>
      <p:ext uri="{BB962C8B-B14F-4D97-AF65-F5344CB8AC3E}">
        <p14:creationId xmlns:p14="http://schemas.microsoft.com/office/powerpoint/2010/main" val="408064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973672"/>
            <a:ext cx="3154680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4868333"/>
            <a:ext cx="31546800" cy="1160356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16950272"/>
            <a:ext cx="8229600" cy="973667"/>
          </a:xfrm>
          <a:prstGeom prst="rect">
            <a:avLst/>
          </a:prstGeom>
        </p:spPr>
        <p:txBody>
          <a:bodyPr vert="horz" lIns="91440" tIns="45720" rIns="91440" bIns="45720" rtlCol="0" anchor="ctr"/>
          <a:lstStyle>
            <a:lvl1pPr algn="l">
              <a:defRPr sz="3200">
                <a:solidFill>
                  <a:schemeClr val="tx1">
                    <a:tint val="75000"/>
                  </a:schemeClr>
                </a:solidFill>
              </a:defRPr>
            </a:lvl1pPr>
          </a:lstStyle>
          <a:p>
            <a:fld id="{AE17878B-A049-4242-BE7C-9B1EF00E42AE}" type="datetimeFigureOut">
              <a:rPr lang="en-US" smtClean="0"/>
              <a:t>4/11/18</a:t>
            </a:fld>
            <a:endParaRPr lang="en-US"/>
          </a:p>
        </p:txBody>
      </p:sp>
      <p:sp>
        <p:nvSpPr>
          <p:cNvPr id="5" name="Footer Placeholder 4"/>
          <p:cNvSpPr>
            <a:spLocks noGrp="1"/>
          </p:cNvSpPr>
          <p:nvPr>
            <p:ph type="ftr" sz="quarter" idx="3"/>
          </p:nvPr>
        </p:nvSpPr>
        <p:spPr>
          <a:xfrm>
            <a:off x="12115800" y="16950272"/>
            <a:ext cx="12344400" cy="973667"/>
          </a:xfrm>
          <a:prstGeom prst="rect">
            <a:avLst/>
          </a:prstGeom>
        </p:spPr>
        <p:txBody>
          <a:bodyPr vert="horz" lIns="91440" tIns="45720" rIns="91440" bIns="45720" rtlCol="0" anchor="ctr"/>
          <a:lstStyle>
            <a:lvl1pPr algn="ctr">
              <a:defRPr sz="3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16950272"/>
            <a:ext cx="8229600" cy="973667"/>
          </a:xfrm>
          <a:prstGeom prst="rect">
            <a:avLst/>
          </a:prstGeom>
        </p:spPr>
        <p:txBody>
          <a:bodyPr vert="horz" lIns="91440" tIns="45720" rIns="91440" bIns="45720" rtlCol="0" anchor="ctr"/>
          <a:lstStyle>
            <a:lvl1pPr algn="r">
              <a:defRPr sz="3200">
                <a:solidFill>
                  <a:schemeClr val="tx1">
                    <a:tint val="75000"/>
                  </a:schemeClr>
                </a:solidFill>
              </a:defRPr>
            </a:lvl1pPr>
          </a:lstStyle>
          <a:p>
            <a:fld id="{69251700-9656-5140-82C5-BEFCCF16C8AD}" type="slidenum">
              <a:rPr lang="en-US" smtClean="0"/>
              <a:t>‹#›</a:t>
            </a:fld>
            <a:endParaRPr lang="en-US"/>
          </a:p>
        </p:txBody>
      </p:sp>
    </p:spTree>
    <p:extLst>
      <p:ext uri="{BB962C8B-B14F-4D97-AF65-F5344CB8AC3E}">
        <p14:creationId xmlns:p14="http://schemas.microsoft.com/office/powerpoint/2010/main" val="615305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438497" rtl="0" eaLnBrk="1" latinLnBrk="0" hangingPunct="1">
        <a:lnSpc>
          <a:spcPct val="90000"/>
        </a:lnSpc>
        <a:spcBef>
          <a:spcPct val="0"/>
        </a:spcBef>
        <a:buNone/>
        <a:defRPr sz="11733" kern="1200">
          <a:solidFill>
            <a:schemeClr val="tx1"/>
          </a:solidFill>
          <a:latin typeface="+mj-lt"/>
          <a:ea typeface="+mj-ea"/>
          <a:cs typeface="+mj-cs"/>
        </a:defRPr>
      </a:lvl1pPr>
    </p:titleStyle>
    <p:bodyStyle>
      <a:lvl1pPr marL="609625" indent="-609625" algn="l" defTabSz="2438497" rtl="0" eaLnBrk="1" latinLnBrk="0" hangingPunct="1">
        <a:lnSpc>
          <a:spcPct val="90000"/>
        </a:lnSpc>
        <a:spcBef>
          <a:spcPts val="2668"/>
        </a:spcBef>
        <a:buFont typeface="Arial" panose="020B0604020202020204" pitchFamily="34" charset="0"/>
        <a:buChar char="•"/>
        <a:defRPr sz="7468" kern="1200">
          <a:solidFill>
            <a:schemeClr val="tx1"/>
          </a:solidFill>
          <a:latin typeface="+mn-lt"/>
          <a:ea typeface="+mn-ea"/>
          <a:cs typeface="+mn-cs"/>
        </a:defRPr>
      </a:lvl1pPr>
      <a:lvl2pPr marL="1828873" indent="-609625" algn="l" defTabSz="2438497" rtl="0" eaLnBrk="1" latinLnBrk="0" hangingPunct="1">
        <a:lnSpc>
          <a:spcPct val="90000"/>
        </a:lnSpc>
        <a:spcBef>
          <a:spcPts val="1333"/>
        </a:spcBef>
        <a:buFont typeface="Arial" panose="020B0604020202020204" pitchFamily="34" charset="0"/>
        <a:buChar char="•"/>
        <a:defRPr sz="6400" kern="1200">
          <a:solidFill>
            <a:schemeClr val="tx1"/>
          </a:solidFill>
          <a:latin typeface="+mn-lt"/>
          <a:ea typeface="+mn-ea"/>
          <a:cs typeface="+mn-cs"/>
        </a:defRPr>
      </a:lvl2pPr>
      <a:lvl3pPr marL="3048122" indent="-609625" algn="l" defTabSz="2438497" rtl="0" eaLnBrk="1" latinLnBrk="0" hangingPunct="1">
        <a:lnSpc>
          <a:spcPct val="90000"/>
        </a:lnSpc>
        <a:spcBef>
          <a:spcPts val="1333"/>
        </a:spcBef>
        <a:buFont typeface="Arial" panose="020B0604020202020204" pitchFamily="34" charset="0"/>
        <a:buChar char="•"/>
        <a:defRPr sz="5333" kern="1200">
          <a:solidFill>
            <a:schemeClr val="tx1"/>
          </a:solidFill>
          <a:latin typeface="+mn-lt"/>
          <a:ea typeface="+mn-ea"/>
          <a:cs typeface="+mn-cs"/>
        </a:defRPr>
      </a:lvl3pPr>
      <a:lvl4pPr marL="4267371" indent="-609625" algn="l" defTabSz="2438497"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4pPr>
      <a:lvl5pPr marL="5486620" indent="-609625" algn="l" defTabSz="2438497"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5pPr>
      <a:lvl6pPr marL="6705868" indent="-609625" algn="l" defTabSz="2438497"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6pPr>
      <a:lvl7pPr marL="7925117" indent="-609625" algn="l" defTabSz="2438497"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7pPr>
      <a:lvl8pPr marL="9144365" indent="-609625" algn="l" defTabSz="2438497"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8pPr>
      <a:lvl9pPr marL="10363615" indent="-609625" algn="l" defTabSz="2438497"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9pPr>
    </p:bodyStyle>
    <p:otherStyle>
      <a:defPPr>
        <a:defRPr lang="en-US"/>
      </a:defPPr>
      <a:lvl1pPr marL="0" algn="l" defTabSz="2438497" rtl="0" eaLnBrk="1" latinLnBrk="0" hangingPunct="1">
        <a:defRPr sz="4800" kern="1200">
          <a:solidFill>
            <a:schemeClr val="tx1"/>
          </a:solidFill>
          <a:latin typeface="+mn-lt"/>
          <a:ea typeface="+mn-ea"/>
          <a:cs typeface="+mn-cs"/>
        </a:defRPr>
      </a:lvl1pPr>
      <a:lvl2pPr marL="1219249" algn="l" defTabSz="2438497" rtl="0" eaLnBrk="1" latinLnBrk="0" hangingPunct="1">
        <a:defRPr sz="4800" kern="1200">
          <a:solidFill>
            <a:schemeClr val="tx1"/>
          </a:solidFill>
          <a:latin typeface="+mn-lt"/>
          <a:ea typeface="+mn-ea"/>
          <a:cs typeface="+mn-cs"/>
        </a:defRPr>
      </a:lvl2pPr>
      <a:lvl3pPr marL="2438497" algn="l" defTabSz="2438497" rtl="0" eaLnBrk="1" latinLnBrk="0" hangingPunct="1">
        <a:defRPr sz="4800" kern="1200">
          <a:solidFill>
            <a:schemeClr val="tx1"/>
          </a:solidFill>
          <a:latin typeface="+mn-lt"/>
          <a:ea typeface="+mn-ea"/>
          <a:cs typeface="+mn-cs"/>
        </a:defRPr>
      </a:lvl3pPr>
      <a:lvl4pPr marL="3657747" algn="l" defTabSz="2438497" rtl="0" eaLnBrk="1" latinLnBrk="0" hangingPunct="1">
        <a:defRPr sz="4800" kern="1200">
          <a:solidFill>
            <a:schemeClr val="tx1"/>
          </a:solidFill>
          <a:latin typeface="+mn-lt"/>
          <a:ea typeface="+mn-ea"/>
          <a:cs typeface="+mn-cs"/>
        </a:defRPr>
      </a:lvl4pPr>
      <a:lvl5pPr marL="4876995" algn="l" defTabSz="2438497" rtl="0" eaLnBrk="1" latinLnBrk="0" hangingPunct="1">
        <a:defRPr sz="4800" kern="1200">
          <a:solidFill>
            <a:schemeClr val="tx1"/>
          </a:solidFill>
          <a:latin typeface="+mn-lt"/>
          <a:ea typeface="+mn-ea"/>
          <a:cs typeface="+mn-cs"/>
        </a:defRPr>
      </a:lvl5pPr>
      <a:lvl6pPr marL="6096245" algn="l" defTabSz="2438497" rtl="0" eaLnBrk="1" latinLnBrk="0" hangingPunct="1">
        <a:defRPr sz="4800" kern="1200">
          <a:solidFill>
            <a:schemeClr val="tx1"/>
          </a:solidFill>
          <a:latin typeface="+mn-lt"/>
          <a:ea typeface="+mn-ea"/>
          <a:cs typeface="+mn-cs"/>
        </a:defRPr>
      </a:lvl6pPr>
      <a:lvl7pPr marL="7315492" algn="l" defTabSz="2438497" rtl="0" eaLnBrk="1" latinLnBrk="0" hangingPunct="1">
        <a:defRPr sz="4800" kern="1200">
          <a:solidFill>
            <a:schemeClr val="tx1"/>
          </a:solidFill>
          <a:latin typeface="+mn-lt"/>
          <a:ea typeface="+mn-ea"/>
          <a:cs typeface="+mn-cs"/>
        </a:defRPr>
      </a:lvl7pPr>
      <a:lvl8pPr marL="8534741" algn="l" defTabSz="2438497" rtl="0" eaLnBrk="1" latinLnBrk="0" hangingPunct="1">
        <a:defRPr sz="4800" kern="1200">
          <a:solidFill>
            <a:schemeClr val="tx1"/>
          </a:solidFill>
          <a:latin typeface="+mn-lt"/>
          <a:ea typeface="+mn-ea"/>
          <a:cs typeface="+mn-cs"/>
        </a:defRPr>
      </a:lvl8pPr>
      <a:lvl9pPr marL="9753990" algn="l" defTabSz="2438497"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jp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115">
            <a:extLst>
              <a:ext uri="{FF2B5EF4-FFF2-40B4-BE49-F238E27FC236}">
                <a16:creationId xmlns:a16="http://schemas.microsoft.com/office/drawing/2014/main" id="{E49DED45-4122-BF44-8F51-D8F409A00FDD}"/>
              </a:ext>
            </a:extLst>
          </p:cNvPr>
          <p:cNvSpPr>
            <a:spLocks noChangeArrowheads="1"/>
          </p:cNvSpPr>
          <p:nvPr/>
        </p:nvSpPr>
        <p:spPr bwMode="auto">
          <a:xfrm>
            <a:off x="0" y="0"/>
            <a:ext cx="36576000" cy="2298706"/>
          </a:xfrm>
          <a:prstGeom prst="rect">
            <a:avLst/>
          </a:prstGeom>
          <a:solidFill>
            <a:srgbClr val="800000"/>
          </a:solidFill>
          <a:ln w="9525">
            <a:solidFill>
              <a:schemeClr val="tx1"/>
            </a:solidFill>
            <a:miter lim="800000"/>
            <a:headEnd/>
            <a:tailEnd/>
          </a:ln>
          <a:effectLst/>
          <a:extLst/>
        </p:spPr>
        <p:txBody>
          <a:bodyPr wrap="none" lIns="97023" tIns="48512" rIns="97023" bIns="48512" anchor="ctr"/>
          <a:lstStyle/>
          <a:p>
            <a:pPr>
              <a:defRPr/>
            </a:pPr>
            <a:endParaRPr lang="en-US"/>
          </a:p>
        </p:txBody>
      </p:sp>
      <p:sp>
        <p:nvSpPr>
          <p:cNvPr id="4" name="Rounded Rectangle 3"/>
          <p:cNvSpPr/>
          <p:nvPr/>
        </p:nvSpPr>
        <p:spPr>
          <a:xfrm>
            <a:off x="1023447" y="2483555"/>
            <a:ext cx="8229600" cy="6519194"/>
          </a:xfrm>
          <a:prstGeom prst="roundRect">
            <a:avLst>
              <a:gd name="adj" fmla="val 4979"/>
            </a:avLst>
          </a:prstGeom>
          <a:ln w="825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80"/>
          </a:p>
        </p:txBody>
      </p:sp>
      <p:sp>
        <p:nvSpPr>
          <p:cNvPr id="5" name="Rounded Rectangle 4"/>
          <p:cNvSpPr/>
          <p:nvPr/>
        </p:nvSpPr>
        <p:spPr>
          <a:xfrm>
            <a:off x="1021182" y="9359084"/>
            <a:ext cx="8197031" cy="6532656"/>
          </a:xfrm>
          <a:prstGeom prst="roundRect">
            <a:avLst>
              <a:gd name="adj" fmla="val 4689"/>
            </a:avLst>
          </a:prstGeom>
          <a:ln w="825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200"/>
          </a:p>
        </p:txBody>
      </p:sp>
      <p:sp>
        <p:nvSpPr>
          <p:cNvPr id="7" name="Rounded Rectangle 6"/>
          <p:cNvSpPr/>
          <p:nvPr/>
        </p:nvSpPr>
        <p:spPr>
          <a:xfrm>
            <a:off x="18571040" y="2479132"/>
            <a:ext cx="8229600" cy="7378278"/>
          </a:xfrm>
          <a:prstGeom prst="roundRect">
            <a:avLst>
              <a:gd name="adj" fmla="val 5139"/>
            </a:avLst>
          </a:prstGeom>
          <a:ln w="825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80" dirty="0"/>
              <a:t>`</a:t>
            </a:r>
          </a:p>
        </p:txBody>
      </p:sp>
      <p:sp>
        <p:nvSpPr>
          <p:cNvPr id="8" name="Rounded Rectangle 7"/>
          <p:cNvSpPr/>
          <p:nvPr/>
        </p:nvSpPr>
        <p:spPr>
          <a:xfrm>
            <a:off x="18535264" y="10188446"/>
            <a:ext cx="8229600" cy="7781150"/>
          </a:xfrm>
          <a:prstGeom prst="roundRect">
            <a:avLst>
              <a:gd name="adj" fmla="val 4771"/>
            </a:avLst>
          </a:prstGeom>
          <a:ln w="825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80" dirty="0"/>
          </a:p>
        </p:txBody>
      </p:sp>
      <p:sp>
        <p:nvSpPr>
          <p:cNvPr id="10" name="Rounded Rectangle 9"/>
          <p:cNvSpPr/>
          <p:nvPr/>
        </p:nvSpPr>
        <p:spPr>
          <a:xfrm>
            <a:off x="27337622" y="2499567"/>
            <a:ext cx="8229600" cy="7387340"/>
          </a:xfrm>
          <a:prstGeom prst="roundRect">
            <a:avLst>
              <a:gd name="adj" fmla="val 5837"/>
            </a:avLst>
          </a:prstGeom>
          <a:ln w="825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80" dirty="0"/>
          </a:p>
        </p:txBody>
      </p:sp>
      <p:sp>
        <p:nvSpPr>
          <p:cNvPr id="12" name="Rounded Rectangle 11"/>
          <p:cNvSpPr/>
          <p:nvPr/>
        </p:nvSpPr>
        <p:spPr>
          <a:xfrm>
            <a:off x="27310094" y="10188446"/>
            <a:ext cx="8229600" cy="4403022"/>
          </a:xfrm>
          <a:prstGeom prst="roundRect">
            <a:avLst>
              <a:gd name="adj" fmla="val 12280"/>
            </a:avLst>
          </a:prstGeom>
          <a:ln w="825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80" dirty="0"/>
          </a:p>
        </p:txBody>
      </p:sp>
      <p:pic>
        <p:nvPicPr>
          <p:cNvPr id="13" name="Picture 12"/>
          <p:cNvPicPr>
            <a:picLocks noChangeAspect="1"/>
          </p:cNvPicPr>
          <p:nvPr/>
        </p:nvPicPr>
        <p:blipFill>
          <a:blip r:embed="rId3"/>
          <a:stretch>
            <a:fillRect/>
          </a:stretch>
        </p:blipFill>
        <p:spPr>
          <a:xfrm>
            <a:off x="614465" y="104179"/>
            <a:ext cx="2041497" cy="2041497"/>
          </a:xfrm>
          <a:prstGeom prst="rect">
            <a:avLst/>
          </a:prstGeom>
        </p:spPr>
      </p:pic>
      <p:sp>
        <p:nvSpPr>
          <p:cNvPr id="14" name="TextBox 13"/>
          <p:cNvSpPr txBox="1"/>
          <p:nvPr/>
        </p:nvSpPr>
        <p:spPr>
          <a:xfrm>
            <a:off x="3057520" y="201010"/>
            <a:ext cx="30389514" cy="892552"/>
          </a:xfrm>
          <a:prstGeom prst="rect">
            <a:avLst/>
          </a:prstGeom>
          <a:noFill/>
        </p:spPr>
        <p:txBody>
          <a:bodyPr wrap="square" rtlCol="0">
            <a:spAutoFit/>
          </a:bodyPr>
          <a:lstStyle/>
          <a:p>
            <a:pPr algn="ctr" defTabSz="547716">
              <a:defRPr/>
            </a:pPr>
            <a:r>
              <a:rPr lang="en-US" sz="5200" b="1" dirty="0">
                <a:solidFill>
                  <a:schemeClr val="bg1"/>
                </a:solidFill>
                <a:latin typeface="Cambria" panose="02040503050406030204" pitchFamily="18" charset="0"/>
              </a:rPr>
              <a:t>Challenges in Transitioning from Civil to Military Culture: Hyper-Selective Disclosure through ICTs</a:t>
            </a:r>
          </a:p>
        </p:txBody>
      </p:sp>
      <p:sp>
        <p:nvSpPr>
          <p:cNvPr id="15" name="TextBox 14"/>
          <p:cNvSpPr txBox="1"/>
          <p:nvPr/>
        </p:nvSpPr>
        <p:spPr>
          <a:xfrm>
            <a:off x="0" y="1224341"/>
            <a:ext cx="36576000" cy="1077218"/>
          </a:xfrm>
          <a:prstGeom prst="rect">
            <a:avLst/>
          </a:prstGeom>
          <a:noFill/>
        </p:spPr>
        <p:txBody>
          <a:bodyPr wrap="square" rtlCol="0">
            <a:spAutoFit/>
          </a:bodyPr>
          <a:lstStyle/>
          <a:p>
            <a:pPr algn="ctr"/>
            <a:r>
              <a:rPr lang="en-US" sz="3200" dirty="0">
                <a:solidFill>
                  <a:schemeClr val="bg1"/>
                </a:solidFill>
                <a:latin typeface="Cambria" charset="0"/>
                <a:ea typeface="Cambria" charset="0"/>
                <a:cs typeface="Cambria" charset="0"/>
              </a:rPr>
              <a:t>Bryan </a:t>
            </a:r>
            <a:r>
              <a:rPr lang="en-US" sz="3200" dirty="0" err="1">
                <a:solidFill>
                  <a:schemeClr val="bg1"/>
                </a:solidFill>
                <a:latin typeface="Cambria" charset="0"/>
                <a:ea typeface="Cambria" charset="0"/>
                <a:cs typeface="Cambria" charset="0"/>
              </a:rPr>
              <a:t>Dosono</a:t>
            </a:r>
            <a:r>
              <a:rPr lang="en-US" sz="3200" dirty="0">
                <a:solidFill>
                  <a:schemeClr val="bg1"/>
                </a:solidFill>
                <a:latin typeface="Cambria" charset="0"/>
                <a:ea typeface="Cambria" charset="0"/>
                <a:cs typeface="Cambria" charset="0"/>
              </a:rPr>
              <a:t>*, Yasmeen </a:t>
            </a:r>
            <a:r>
              <a:rPr lang="en-US" sz="3200" dirty="0" err="1">
                <a:solidFill>
                  <a:schemeClr val="bg1"/>
                </a:solidFill>
                <a:latin typeface="Cambria" charset="0"/>
                <a:ea typeface="Cambria" charset="0"/>
                <a:cs typeface="Cambria" charset="0"/>
              </a:rPr>
              <a:t>Rashidi</a:t>
            </a:r>
            <a:r>
              <a:rPr lang="en-US" sz="3200" dirty="0">
                <a:solidFill>
                  <a:schemeClr val="bg1"/>
                </a:solidFill>
                <a:latin typeface="Cambria" charset="0"/>
                <a:ea typeface="Cambria" charset="0"/>
                <a:cs typeface="Cambria" charset="0"/>
              </a:rPr>
              <a:t>, </a:t>
            </a:r>
            <a:r>
              <a:rPr lang="en-US" sz="3200" b="1" u="sng" dirty="0">
                <a:solidFill>
                  <a:schemeClr val="bg1"/>
                </a:solidFill>
                <a:latin typeface="Cambria" charset="0"/>
                <a:ea typeface="Cambria" charset="0"/>
                <a:cs typeface="Cambria" charset="0"/>
              </a:rPr>
              <a:t>Taslima Akter</a:t>
            </a:r>
            <a:r>
              <a:rPr lang="en-US" sz="3200" dirty="0">
                <a:solidFill>
                  <a:schemeClr val="bg1"/>
                </a:solidFill>
                <a:latin typeface="Cambria" charset="0"/>
                <a:ea typeface="Cambria" charset="0"/>
                <a:cs typeface="Cambria" charset="0"/>
              </a:rPr>
              <a:t>, Bryan </a:t>
            </a:r>
            <a:r>
              <a:rPr lang="en-US" sz="3200" dirty="0" err="1">
                <a:solidFill>
                  <a:schemeClr val="bg1"/>
                </a:solidFill>
                <a:latin typeface="Cambria" charset="0"/>
                <a:ea typeface="Cambria" charset="0"/>
                <a:cs typeface="Cambria" charset="0"/>
              </a:rPr>
              <a:t>Semaan</a:t>
            </a:r>
            <a:r>
              <a:rPr lang="en-US" sz="3200" dirty="0">
                <a:solidFill>
                  <a:schemeClr val="bg1"/>
                </a:solidFill>
                <a:latin typeface="Cambria" charset="0"/>
                <a:ea typeface="Cambria" charset="0"/>
                <a:cs typeface="Cambria" charset="0"/>
              </a:rPr>
              <a:t>*, </a:t>
            </a:r>
            <a:r>
              <a:rPr lang="en-US" sz="3200" dirty="0" err="1">
                <a:solidFill>
                  <a:schemeClr val="bg1"/>
                </a:solidFill>
                <a:latin typeface="Cambria" charset="0"/>
                <a:ea typeface="Cambria" charset="0"/>
                <a:cs typeface="Cambria" charset="0"/>
              </a:rPr>
              <a:t>Apu</a:t>
            </a:r>
            <a:r>
              <a:rPr lang="en-US" sz="3200" dirty="0">
                <a:solidFill>
                  <a:schemeClr val="bg1"/>
                </a:solidFill>
                <a:latin typeface="Cambria" charset="0"/>
                <a:ea typeface="Cambria" charset="0"/>
                <a:cs typeface="Cambria" charset="0"/>
              </a:rPr>
              <a:t> Kapadia</a:t>
            </a:r>
          </a:p>
          <a:p>
            <a:pPr algn="ctr"/>
            <a:r>
              <a:rPr lang="en-US" sz="3200" dirty="0">
                <a:solidFill>
                  <a:schemeClr val="bg1"/>
                </a:solidFill>
                <a:latin typeface="Cambria" panose="02040503050406030204" pitchFamily="18" charset="0"/>
              </a:rPr>
              <a:t>School of Informatics, Computing and Engineering, Indiana University Bloomington, *School of Information Studies, Syracuse University</a:t>
            </a:r>
          </a:p>
        </p:txBody>
      </p:sp>
      <p:sp>
        <p:nvSpPr>
          <p:cNvPr id="16" name="TextBox 15"/>
          <p:cNvSpPr txBox="1"/>
          <p:nvPr/>
        </p:nvSpPr>
        <p:spPr>
          <a:xfrm>
            <a:off x="1115070" y="2694301"/>
            <a:ext cx="8124224" cy="584775"/>
          </a:xfrm>
          <a:prstGeom prst="rect">
            <a:avLst/>
          </a:prstGeom>
          <a:noFill/>
        </p:spPr>
        <p:txBody>
          <a:bodyPr wrap="square" rtlCol="0">
            <a:spAutoFit/>
          </a:bodyPr>
          <a:lstStyle/>
          <a:p>
            <a:pPr algn="ctr"/>
            <a:r>
              <a:rPr lang="en-US" sz="3200" b="1" dirty="0">
                <a:latin typeface="Baghdad" charset="-78"/>
                <a:ea typeface="Baghdad" charset="-78"/>
                <a:cs typeface="Baghdad" charset="-78"/>
              </a:rPr>
              <a:t>Abstract</a:t>
            </a:r>
          </a:p>
        </p:txBody>
      </p:sp>
      <p:sp>
        <p:nvSpPr>
          <p:cNvPr id="17" name="TextBox 16"/>
          <p:cNvSpPr txBox="1"/>
          <p:nvPr/>
        </p:nvSpPr>
        <p:spPr>
          <a:xfrm>
            <a:off x="1105073" y="3420953"/>
            <a:ext cx="8154323" cy="2939266"/>
          </a:xfrm>
          <a:prstGeom prst="rect">
            <a:avLst/>
          </a:prstGeom>
          <a:noFill/>
        </p:spPr>
        <p:txBody>
          <a:bodyPr wrap="square" rtlCol="0">
            <a:spAutoFit/>
          </a:bodyPr>
          <a:lstStyle/>
          <a:p>
            <a:r>
              <a:rPr lang="en-US" sz="2800" dirty="0">
                <a:latin typeface="Cambria" panose="02040503050406030204" pitchFamily="18" charset="0"/>
              </a:rPr>
              <a:t>Explored transition disclosure practices of </a:t>
            </a:r>
            <a:r>
              <a:rPr lang="en-US" sz="2800" b="1" dirty="0">
                <a:latin typeface="Cambria" panose="02040503050406030204" pitchFamily="18" charset="0"/>
              </a:rPr>
              <a:t>Reserve Officers’ Training Corps (ROTC) </a:t>
            </a:r>
            <a:r>
              <a:rPr lang="en-US" sz="2800" dirty="0">
                <a:latin typeface="Cambria" panose="02040503050406030204" pitchFamily="18" charset="0"/>
              </a:rPr>
              <a:t>students</a:t>
            </a:r>
          </a:p>
          <a:p>
            <a:endParaRPr lang="en-US" sz="900" dirty="0">
              <a:latin typeface="Cambria" panose="02040503050406030204" pitchFamily="18" charset="0"/>
            </a:endParaRPr>
          </a:p>
          <a:p>
            <a:r>
              <a:rPr lang="en-US" sz="2800" b="1" dirty="0">
                <a:latin typeface="Cambria" panose="02040503050406030204" pitchFamily="18" charset="0"/>
              </a:rPr>
              <a:t>Hyper-competitive</a:t>
            </a:r>
            <a:r>
              <a:rPr lang="en-US" sz="2800" dirty="0">
                <a:latin typeface="Cambria" panose="02040503050406030204" pitchFamily="18" charset="0"/>
              </a:rPr>
              <a:t> nature and </a:t>
            </a:r>
            <a:r>
              <a:rPr lang="en-US" sz="2800" b="1" dirty="0">
                <a:latin typeface="Cambria" panose="02040503050406030204" pitchFamily="18" charset="0"/>
              </a:rPr>
              <a:t>peer assessment</a:t>
            </a:r>
            <a:r>
              <a:rPr lang="en-US" sz="2800" dirty="0">
                <a:latin typeface="Cambria" panose="02040503050406030204" pitchFamily="18" charset="0"/>
              </a:rPr>
              <a:t> system for evaluation encourage different </a:t>
            </a:r>
            <a:r>
              <a:rPr lang="en-US" sz="2800" b="1" dirty="0">
                <a:latin typeface="Cambria" panose="02040503050406030204" pitchFamily="18" charset="0"/>
              </a:rPr>
              <a:t>levels of privacy</a:t>
            </a:r>
            <a:r>
              <a:rPr lang="en-US" sz="2800" dirty="0">
                <a:latin typeface="Cambria" panose="02040503050406030204" pitchFamily="18" charset="0"/>
              </a:rPr>
              <a:t> for different audiences</a:t>
            </a:r>
          </a:p>
          <a:p>
            <a:endParaRPr lang="en-US" sz="800" dirty="0">
              <a:latin typeface="Cambria" panose="02040503050406030204" pitchFamily="18" charset="0"/>
            </a:endParaRPr>
          </a:p>
          <a:p>
            <a:r>
              <a:rPr lang="en-US" sz="2800" dirty="0">
                <a:latin typeface="Cambria" panose="02040503050406030204" pitchFamily="18" charset="0"/>
              </a:rPr>
              <a:t>Shared implications for </a:t>
            </a:r>
            <a:r>
              <a:rPr lang="en-US" sz="2800" b="1" dirty="0">
                <a:latin typeface="Cambria" panose="02040503050406030204" pitchFamily="18" charset="0"/>
              </a:rPr>
              <a:t>designing ICTs</a:t>
            </a:r>
            <a:r>
              <a:rPr lang="en-US" sz="2800" dirty="0">
                <a:latin typeface="Cambria" panose="02040503050406030204" pitchFamily="18" charset="0"/>
              </a:rPr>
              <a:t> to help them</a:t>
            </a:r>
          </a:p>
        </p:txBody>
      </p:sp>
      <p:sp>
        <p:nvSpPr>
          <p:cNvPr id="200" name="TextBox 199"/>
          <p:cNvSpPr txBox="1"/>
          <p:nvPr/>
        </p:nvSpPr>
        <p:spPr>
          <a:xfrm>
            <a:off x="18648980" y="2621664"/>
            <a:ext cx="8115883" cy="1077218"/>
          </a:xfrm>
          <a:prstGeom prst="rect">
            <a:avLst/>
          </a:prstGeom>
          <a:noFill/>
        </p:spPr>
        <p:txBody>
          <a:bodyPr wrap="square" rtlCol="0">
            <a:spAutoFit/>
          </a:bodyPr>
          <a:lstStyle/>
          <a:p>
            <a:pPr algn="ctr"/>
            <a:r>
              <a:rPr lang="en-US" sz="3200" b="1" dirty="0">
                <a:latin typeface="Baghdad" charset="-78"/>
                <a:ea typeface="Baghdad" charset="-78"/>
                <a:cs typeface="Baghdad" charset="-78"/>
              </a:rPr>
              <a:t>Social Media: From real identity to anonymity</a:t>
            </a:r>
          </a:p>
        </p:txBody>
      </p:sp>
      <p:sp>
        <p:nvSpPr>
          <p:cNvPr id="232" name="Rounded Rectangle 231"/>
          <p:cNvSpPr/>
          <p:nvPr/>
        </p:nvSpPr>
        <p:spPr>
          <a:xfrm>
            <a:off x="27317842" y="14920858"/>
            <a:ext cx="8229600" cy="3023468"/>
          </a:xfrm>
          <a:prstGeom prst="roundRect">
            <a:avLst/>
          </a:prstGeom>
          <a:ln w="825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80"/>
          </a:p>
        </p:txBody>
      </p:sp>
      <p:sp>
        <p:nvSpPr>
          <p:cNvPr id="257" name="TextBox 256"/>
          <p:cNvSpPr txBox="1"/>
          <p:nvPr/>
        </p:nvSpPr>
        <p:spPr>
          <a:xfrm>
            <a:off x="27351110" y="10349664"/>
            <a:ext cx="8188583" cy="584775"/>
          </a:xfrm>
          <a:prstGeom prst="rect">
            <a:avLst/>
          </a:prstGeom>
          <a:noFill/>
        </p:spPr>
        <p:txBody>
          <a:bodyPr wrap="square" rtlCol="0">
            <a:spAutoFit/>
          </a:bodyPr>
          <a:lstStyle/>
          <a:p>
            <a:pPr algn="ctr"/>
            <a:r>
              <a:rPr lang="en-US" sz="3200" b="1" dirty="0">
                <a:latin typeface="Baghdad" charset="-78"/>
                <a:ea typeface="Baghdad" charset="-78"/>
                <a:cs typeface="Baghdad" charset="-78"/>
              </a:rPr>
              <a:t>Conclusion &amp; Future work</a:t>
            </a:r>
          </a:p>
        </p:txBody>
      </p:sp>
      <p:sp>
        <p:nvSpPr>
          <p:cNvPr id="258" name="TextBox 257"/>
          <p:cNvSpPr txBox="1"/>
          <p:nvPr/>
        </p:nvSpPr>
        <p:spPr>
          <a:xfrm>
            <a:off x="27380153" y="11009508"/>
            <a:ext cx="8226008" cy="3108543"/>
          </a:xfrm>
          <a:prstGeom prst="rect">
            <a:avLst/>
          </a:prstGeom>
          <a:noFill/>
        </p:spPr>
        <p:txBody>
          <a:bodyPr wrap="square" rtlCol="0">
            <a:spAutoFit/>
          </a:bodyPr>
          <a:lstStyle/>
          <a:p>
            <a:r>
              <a:rPr lang="en-US" sz="2800" dirty="0">
                <a:latin typeface="Cambria" charset="0"/>
                <a:ea typeface="Cambria" charset="0"/>
                <a:cs typeface="Cambria" charset="0"/>
              </a:rPr>
              <a:t>A </a:t>
            </a:r>
            <a:r>
              <a:rPr lang="en-US" sz="2800" b="1" dirty="0">
                <a:latin typeface="Cambria" charset="0"/>
                <a:ea typeface="Cambria" charset="0"/>
                <a:cs typeface="Cambria" charset="0"/>
              </a:rPr>
              <a:t>qualitative interview</a:t>
            </a:r>
            <a:r>
              <a:rPr lang="en-US" sz="2800" dirty="0">
                <a:latin typeface="Cambria" charset="0"/>
                <a:ea typeface="Cambria" charset="0"/>
                <a:cs typeface="Cambria" charset="0"/>
              </a:rPr>
              <a:t> study of ROTC students to explore how they use ICTs to cope with personal crises.</a:t>
            </a:r>
          </a:p>
          <a:p>
            <a:endParaRPr lang="en-US" sz="2800" dirty="0">
              <a:latin typeface="Cambria" charset="0"/>
              <a:ea typeface="Cambria" charset="0"/>
              <a:cs typeface="Cambria" charset="0"/>
            </a:endParaRPr>
          </a:p>
          <a:p>
            <a:r>
              <a:rPr lang="en-US" sz="2800" dirty="0">
                <a:latin typeface="Cambria" charset="0"/>
                <a:ea typeface="Cambria" charset="0"/>
                <a:cs typeface="Cambria" charset="0"/>
              </a:rPr>
              <a:t>Other collectivist groups in transition (</a:t>
            </a:r>
            <a:r>
              <a:rPr lang="en-US" sz="2800" b="1" dirty="0">
                <a:latin typeface="Cambria" charset="0"/>
                <a:ea typeface="Cambria" charset="0"/>
                <a:cs typeface="Cambria" charset="0"/>
              </a:rPr>
              <a:t>immigrant students,</a:t>
            </a:r>
            <a:r>
              <a:rPr lang="en-US" sz="2800" dirty="0">
                <a:latin typeface="Cambria" charset="0"/>
                <a:ea typeface="Cambria" charset="0"/>
                <a:cs typeface="Cambria" charset="0"/>
              </a:rPr>
              <a:t> </a:t>
            </a:r>
            <a:r>
              <a:rPr lang="en-US" sz="2800" b="1" dirty="0">
                <a:latin typeface="Cambria" charset="0"/>
                <a:ea typeface="Cambria" charset="0"/>
                <a:cs typeface="Cambria" charset="0"/>
              </a:rPr>
              <a:t>student athletes</a:t>
            </a:r>
            <a:r>
              <a:rPr lang="en-US" sz="2800" dirty="0">
                <a:latin typeface="Cambria" charset="0"/>
                <a:ea typeface="Cambria" charset="0"/>
                <a:cs typeface="Cambria" charset="0"/>
              </a:rPr>
              <a:t>) and their willingness to disclose personal issues to others should be studied.</a:t>
            </a:r>
          </a:p>
        </p:txBody>
      </p:sp>
      <p:sp>
        <p:nvSpPr>
          <p:cNvPr id="259" name="TextBox 258"/>
          <p:cNvSpPr txBox="1"/>
          <p:nvPr/>
        </p:nvSpPr>
        <p:spPr>
          <a:xfrm>
            <a:off x="27380152" y="15032948"/>
            <a:ext cx="8054889" cy="584775"/>
          </a:xfrm>
          <a:prstGeom prst="rect">
            <a:avLst/>
          </a:prstGeom>
          <a:noFill/>
        </p:spPr>
        <p:txBody>
          <a:bodyPr wrap="square" rtlCol="0">
            <a:spAutoFit/>
          </a:bodyPr>
          <a:lstStyle/>
          <a:p>
            <a:pPr algn="ctr"/>
            <a:r>
              <a:rPr lang="en-US" sz="3200" b="1" dirty="0">
                <a:latin typeface="Baghdad" charset="-78"/>
                <a:ea typeface="Baghdad" charset="-78"/>
                <a:cs typeface="Baghdad" charset="-78"/>
              </a:rPr>
              <a:t>References</a:t>
            </a:r>
          </a:p>
        </p:txBody>
      </p:sp>
      <p:sp>
        <p:nvSpPr>
          <p:cNvPr id="260" name="TextBox 259"/>
          <p:cNvSpPr txBox="1"/>
          <p:nvPr/>
        </p:nvSpPr>
        <p:spPr>
          <a:xfrm>
            <a:off x="27451593" y="15593471"/>
            <a:ext cx="8226008" cy="2246769"/>
          </a:xfrm>
          <a:prstGeom prst="rect">
            <a:avLst/>
          </a:prstGeom>
          <a:noFill/>
        </p:spPr>
        <p:txBody>
          <a:bodyPr wrap="square" rtlCol="0">
            <a:spAutoFit/>
          </a:bodyPr>
          <a:lstStyle/>
          <a:p>
            <a:r>
              <a:rPr lang="en-US" sz="2800" dirty="0" err="1">
                <a:latin typeface="Cambria" panose="02040503050406030204" pitchFamily="18" charset="0"/>
              </a:rPr>
              <a:t>Dosono</a:t>
            </a:r>
            <a:r>
              <a:rPr lang="en-US" sz="2800" dirty="0">
                <a:latin typeface="Cambria" panose="02040503050406030204" pitchFamily="18" charset="0"/>
              </a:rPr>
              <a:t>, B., </a:t>
            </a:r>
            <a:r>
              <a:rPr lang="en-US" sz="2800" dirty="0" err="1">
                <a:latin typeface="Cambria" panose="02040503050406030204" pitchFamily="18" charset="0"/>
              </a:rPr>
              <a:t>Rashidi</a:t>
            </a:r>
            <a:r>
              <a:rPr lang="en-US" sz="2800" dirty="0">
                <a:latin typeface="Cambria" panose="02040503050406030204" pitchFamily="18" charset="0"/>
              </a:rPr>
              <a:t>, Y., Akter, T., </a:t>
            </a:r>
            <a:r>
              <a:rPr lang="en-US" sz="2800" dirty="0" err="1">
                <a:latin typeface="Cambria" panose="02040503050406030204" pitchFamily="18" charset="0"/>
              </a:rPr>
              <a:t>Semaan</a:t>
            </a:r>
            <a:r>
              <a:rPr lang="en-US" sz="2800" dirty="0">
                <a:latin typeface="Cambria" panose="02040503050406030204" pitchFamily="18" charset="0"/>
              </a:rPr>
              <a:t>, B., Kapadia, A. (2017). Challenges in transitioning from civil to military culture: Hyper-selective disclosure through ICTs. Proceedings of the ACM on Human-Computer Interaction, 1(2). ACM.</a:t>
            </a:r>
            <a:endParaRPr lang="en-US" altLang="en-US" sz="2800" dirty="0">
              <a:latin typeface="Cambria" panose="02040503050406030204" pitchFamily="18" charset="0"/>
              <a:ea typeface="Cambria" charset="0"/>
              <a:cs typeface="Cambria" charset="0"/>
            </a:endParaRPr>
          </a:p>
        </p:txBody>
      </p:sp>
      <p:sp>
        <p:nvSpPr>
          <p:cNvPr id="164" name="TextBox 163"/>
          <p:cNvSpPr txBox="1"/>
          <p:nvPr/>
        </p:nvSpPr>
        <p:spPr>
          <a:xfrm>
            <a:off x="18571041" y="10328656"/>
            <a:ext cx="8143984" cy="584775"/>
          </a:xfrm>
          <a:prstGeom prst="rect">
            <a:avLst/>
          </a:prstGeom>
          <a:noFill/>
        </p:spPr>
        <p:txBody>
          <a:bodyPr wrap="square" rtlCol="0">
            <a:spAutoFit/>
          </a:bodyPr>
          <a:lstStyle/>
          <a:p>
            <a:pPr algn="ctr"/>
            <a:r>
              <a:rPr lang="en-US" sz="3200" b="1" dirty="0">
                <a:latin typeface="Baghdad" charset="-78"/>
                <a:ea typeface="Baghdad" charset="-78"/>
                <a:cs typeface="Baghdad" charset="-78"/>
              </a:rPr>
              <a:t> Family: No fear of judgment</a:t>
            </a:r>
          </a:p>
        </p:txBody>
      </p:sp>
      <p:sp>
        <p:nvSpPr>
          <p:cNvPr id="166" name="TextBox 165"/>
          <p:cNvSpPr txBox="1"/>
          <p:nvPr/>
        </p:nvSpPr>
        <p:spPr>
          <a:xfrm>
            <a:off x="18713896" y="11106508"/>
            <a:ext cx="8086744" cy="3970318"/>
          </a:xfrm>
          <a:prstGeom prst="rect">
            <a:avLst/>
          </a:prstGeom>
          <a:noFill/>
        </p:spPr>
        <p:txBody>
          <a:bodyPr wrap="square" rtlCol="0">
            <a:spAutoFit/>
          </a:bodyPr>
          <a:lstStyle/>
          <a:p>
            <a:r>
              <a:rPr lang="en-US" sz="2800" dirty="0">
                <a:latin typeface="Cambria" panose="02040503050406030204" pitchFamily="18" charset="0"/>
              </a:rPr>
              <a:t>More </a:t>
            </a:r>
            <a:r>
              <a:rPr lang="en-US" sz="2800" b="1" dirty="0">
                <a:latin typeface="Cambria" panose="02040503050406030204" pitchFamily="18" charset="0"/>
              </a:rPr>
              <a:t>open</a:t>
            </a:r>
            <a:r>
              <a:rPr lang="en-US" sz="2800" dirty="0">
                <a:latin typeface="Cambria" panose="02040503050406030204" pitchFamily="18" charset="0"/>
              </a:rPr>
              <a:t> to sharing their personal challenges </a:t>
            </a:r>
            <a:r>
              <a:rPr lang="en-US" sz="2800" b="1" dirty="0">
                <a:latin typeface="Cambria" panose="02040503050406030204" pitchFamily="18" charset="0"/>
              </a:rPr>
              <a:t>beyond</a:t>
            </a:r>
            <a:r>
              <a:rPr lang="en-US" sz="2800" dirty="0">
                <a:latin typeface="Cambria" panose="02040503050406030204" pitchFamily="18" charset="0"/>
              </a:rPr>
              <a:t> their ROTC crowd.</a:t>
            </a:r>
          </a:p>
          <a:p>
            <a:pPr algn="ctr"/>
            <a:endParaRPr lang="en-US" sz="800" i="1" dirty="0">
              <a:latin typeface="Cambria" panose="02040503050406030204" pitchFamily="18" charset="0"/>
            </a:endParaRPr>
          </a:p>
          <a:p>
            <a:pPr algn="ctr"/>
            <a:endParaRPr lang="en-US" sz="2400" b="1" i="1" dirty="0">
              <a:latin typeface="Cambria" panose="02040503050406030204" pitchFamily="18" charset="0"/>
            </a:endParaRPr>
          </a:p>
          <a:p>
            <a:pPr algn="ctr"/>
            <a:endParaRPr lang="en-US" sz="2400" dirty="0">
              <a:latin typeface="Cambria" panose="02040503050406030204" pitchFamily="18" charset="0"/>
            </a:endParaRPr>
          </a:p>
          <a:p>
            <a:endParaRPr lang="en-US" sz="2800" dirty="0">
              <a:latin typeface="Cambria" panose="02040503050406030204" pitchFamily="18" charset="0"/>
            </a:endParaRPr>
          </a:p>
          <a:p>
            <a:endParaRPr lang="en-US" sz="2800" dirty="0">
              <a:latin typeface="Cambria" panose="02040503050406030204" pitchFamily="18" charset="0"/>
            </a:endParaRPr>
          </a:p>
          <a:p>
            <a:endParaRPr lang="en-US" sz="2800" dirty="0">
              <a:latin typeface="Cambria" panose="02040503050406030204" pitchFamily="18" charset="0"/>
            </a:endParaRPr>
          </a:p>
          <a:p>
            <a:r>
              <a:rPr lang="en-US" sz="2800" dirty="0">
                <a:latin typeface="Cambria" panose="02040503050406030204" pitchFamily="18" charset="0"/>
              </a:rPr>
              <a:t>Participant expressed concerns of the </a:t>
            </a:r>
            <a:r>
              <a:rPr lang="en-US" sz="2800" b="1" dirty="0">
                <a:latin typeface="Cambria" panose="02040503050406030204" pitchFamily="18" charset="0"/>
              </a:rPr>
              <a:t>stereotypes</a:t>
            </a:r>
            <a:r>
              <a:rPr lang="en-US" sz="2800" dirty="0">
                <a:latin typeface="Cambria" panose="02040503050406030204" pitchFamily="18" charset="0"/>
              </a:rPr>
              <a:t> about </a:t>
            </a:r>
            <a:r>
              <a:rPr lang="en-US" sz="2800" b="1" dirty="0">
                <a:latin typeface="Cambria" panose="02040503050406030204" pitchFamily="18" charset="0"/>
              </a:rPr>
              <a:t>sexual assault</a:t>
            </a:r>
            <a:r>
              <a:rPr lang="en-US" sz="2800" dirty="0">
                <a:latin typeface="Cambria" panose="02040503050406030204" pitchFamily="18" charset="0"/>
              </a:rPr>
              <a:t> victims in the military.</a:t>
            </a:r>
            <a:endParaRPr lang="en-US" sz="2800" b="1" dirty="0">
              <a:latin typeface="Cambria" panose="02040503050406030204" pitchFamily="18" charset="0"/>
            </a:endParaRPr>
          </a:p>
        </p:txBody>
      </p:sp>
      <p:sp>
        <p:nvSpPr>
          <p:cNvPr id="190" name="TextBox 189"/>
          <p:cNvSpPr txBox="1"/>
          <p:nvPr/>
        </p:nvSpPr>
        <p:spPr>
          <a:xfrm>
            <a:off x="1017100" y="9555523"/>
            <a:ext cx="8160262" cy="584775"/>
          </a:xfrm>
          <a:prstGeom prst="rect">
            <a:avLst/>
          </a:prstGeom>
          <a:noFill/>
        </p:spPr>
        <p:txBody>
          <a:bodyPr wrap="square" rtlCol="0">
            <a:spAutoFit/>
          </a:bodyPr>
          <a:lstStyle/>
          <a:p>
            <a:pPr algn="ctr"/>
            <a:r>
              <a:rPr lang="en-US" sz="3200" b="1" dirty="0">
                <a:latin typeface="Baghdad" charset="-78"/>
                <a:ea typeface="Baghdad" charset="-78"/>
                <a:cs typeface="Baghdad" charset="-78"/>
              </a:rPr>
              <a:t>Research Questions</a:t>
            </a:r>
          </a:p>
        </p:txBody>
      </p:sp>
      <p:sp>
        <p:nvSpPr>
          <p:cNvPr id="195" name="TextBox 194"/>
          <p:cNvSpPr txBox="1"/>
          <p:nvPr/>
        </p:nvSpPr>
        <p:spPr>
          <a:xfrm>
            <a:off x="1233112" y="10363697"/>
            <a:ext cx="7908212" cy="5262979"/>
          </a:xfrm>
          <a:prstGeom prst="rect">
            <a:avLst/>
          </a:prstGeom>
          <a:noFill/>
        </p:spPr>
        <p:txBody>
          <a:bodyPr wrap="square" rtlCol="0">
            <a:spAutoFit/>
          </a:bodyPr>
          <a:lstStyle/>
          <a:p>
            <a:r>
              <a:rPr lang="en-US" sz="2800" b="1" dirty="0">
                <a:latin typeface="Cambria" panose="02040503050406030204" pitchFamily="18" charset="0"/>
              </a:rPr>
              <a:t>R1:</a:t>
            </a:r>
            <a:r>
              <a:rPr lang="en-US" sz="2800" dirty="0">
                <a:latin typeface="Cambria" panose="02040503050406030204" pitchFamily="18" charset="0"/>
              </a:rPr>
              <a:t> What </a:t>
            </a:r>
            <a:r>
              <a:rPr lang="en-US" sz="2800" b="1" dirty="0">
                <a:latin typeface="Cambria" panose="02040503050406030204" pitchFamily="18" charset="0"/>
              </a:rPr>
              <a:t>emergent challenges</a:t>
            </a:r>
            <a:r>
              <a:rPr lang="en-US" sz="2800" dirty="0">
                <a:latin typeface="Cambria" panose="02040503050406030204" pitchFamily="18" charset="0"/>
              </a:rPr>
              <a:t> do ROTC students deal with? How do ROTC students </a:t>
            </a:r>
            <a:r>
              <a:rPr lang="en-US" sz="2800" b="1" dirty="0">
                <a:latin typeface="Cambria" panose="02040503050406030204" pitchFamily="18" charset="0"/>
              </a:rPr>
              <a:t>cope</a:t>
            </a:r>
            <a:r>
              <a:rPr lang="en-US" sz="2800" dirty="0">
                <a:latin typeface="Cambria" panose="02040503050406030204" pitchFamily="18" charset="0"/>
              </a:rPr>
              <a:t> with these challenges? What are their </a:t>
            </a:r>
            <a:r>
              <a:rPr lang="en-US" sz="2800" b="1" dirty="0">
                <a:latin typeface="Cambria" panose="02040503050406030204" pitchFamily="18" charset="0"/>
              </a:rPr>
              <a:t>privacy concerns</a:t>
            </a:r>
            <a:r>
              <a:rPr lang="en-US" sz="2800" dirty="0">
                <a:latin typeface="Cambria" panose="02040503050406030204" pitchFamily="18" charset="0"/>
              </a:rPr>
              <a:t> when seeking (or not seeking) support?</a:t>
            </a:r>
          </a:p>
          <a:p>
            <a:endParaRPr lang="en-US" sz="2800" dirty="0">
              <a:latin typeface="Cambria" panose="02040503050406030204" pitchFamily="18" charset="0"/>
            </a:endParaRPr>
          </a:p>
          <a:p>
            <a:r>
              <a:rPr lang="en-US" sz="2800" b="1" dirty="0">
                <a:latin typeface="Cambria" panose="02040503050406030204" pitchFamily="18" charset="0"/>
              </a:rPr>
              <a:t>R2:</a:t>
            </a:r>
            <a:r>
              <a:rPr lang="en-US" sz="2800" dirty="0">
                <a:latin typeface="Cambria" panose="02040503050406030204" pitchFamily="18" charset="0"/>
              </a:rPr>
              <a:t> What </a:t>
            </a:r>
            <a:r>
              <a:rPr lang="en-US" sz="2800" b="1" dirty="0">
                <a:latin typeface="Cambria" panose="02040503050406030204" pitchFamily="18" charset="0"/>
              </a:rPr>
              <a:t>role</a:t>
            </a:r>
            <a:r>
              <a:rPr lang="en-US" sz="2800" dirty="0">
                <a:latin typeface="Cambria" panose="02040503050406030204" pitchFamily="18" charset="0"/>
              </a:rPr>
              <a:t> do ICTs play while </a:t>
            </a:r>
            <a:r>
              <a:rPr lang="en-US" sz="2800" b="1" dirty="0">
                <a:latin typeface="Cambria" panose="02040503050406030204" pitchFamily="18" charset="0"/>
              </a:rPr>
              <a:t>seeking support</a:t>
            </a:r>
            <a:r>
              <a:rPr lang="en-US" sz="2800" dirty="0">
                <a:latin typeface="Cambria" panose="02040503050406030204" pitchFamily="18" charset="0"/>
              </a:rPr>
              <a:t>? How does the </a:t>
            </a:r>
            <a:r>
              <a:rPr lang="en-US" sz="2800" b="1" dirty="0">
                <a:latin typeface="Cambria" panose="02040503050406030204" pitchFamily="18" charset="0"/>
              </a:rPr>
              <a:t>level of privacy</a:t>
            </a:r>
            <a:r>
              <a:rPr lang="en-US" sz="2800" dirty="0">
                <a:latin typeface="Cambria" panose="02040503050406030204" pitchFamily="18" charset="0"/>
              </a:rPr>
              <a:t> afforded by the ICTs affect the student’s ability to seek support when coping with emergent challenges?</a:t>
            </a:r>
          </a:p>
          <a:p>
            <a:endParaRPr lang="en-US" sz="2800" dirty="0">
              <a:latin typeface="Cambria" panose="02040503050406030204" pitchFamily="18" charset="0"/>
            </a:endParaRPr>
          </a:p>
          <a:p>
            <a:r>
              <a:rPr lang="en-US" sz="2800" b="1" dirty="0">
                <a:latin typeface="Cambria" panose="02040503050406030204" pitchFamily="18" charset="0"/>
              </a:rPr>
              <a:t>R3:</a:t>
            </a:r>
            <a:r>
              <a:rPr lang="en-US" sz="2800" dirty="0">
                <a:latin typeface="Cambria" panose="02040503050406030204" pitchFamily="18" charset="0"/>
              </a:rPr>
              <a:t> How are ROTC students </a:t>
            </a:r>
            <a:r>
              <a:rPr lang="en-US" sz="2800" b="1" dirty="0">
                <a:latin typeface="Cambria" panose="02040503050406030204" pitchFamily="18" charset="0"/>
              </a:rPr>
              <a:t>transitioning</a:t>
            </a:r>
            <a:r>
              <a:rPr lang="en-US" sz="2800" dirty="0">
                <a:latin typeface="Cambria" panose="02040503050406030204" pitchFamily="18" charset="0"/>
              </a:rPr>
              <a:t> as they move into military culture?</a:t>
            </a:r>
          </a:p>
        </p:txBody>
      </p:sp>
      <p:sp>
        <p:nvSpPr>
          <p:cNvPr id="93" name="TextBox 92"/>
          <p:cNvSpPr txBox="1"/>
          <p:nvPr/>
        </p:nvSpPr>
        <p:spPr>
          <a:xfrm>
            <a:off x="27478124" y="2623963"/>
            <a:ext cx="8159541" cy="584775"/>
          </a:xfrm>
          <a:prstGeom prst="rect">
            <a:avLst/>
          </a:prstGeom>
          <a:noFill/>
        </p:spPr>
        <p:txBody>
          <a:bodyPr wrap="square" rtlCol="0">
            <a:spAutoFit/>
          </a:bodyPr>
          <a:lstStyle/>
          <a:p>
            <a:pPr algn="ctr"/>
            <a:r>
              <a:rPr lang="en-US" sz="3200" b="1" dirty="0">
                <a:latin typeface="Baghdad" charset="-78"/>
                <a:ea typeface="Baghdad" charset="-78"/>
                <a:cs typeface="Baghdad" charset="-78"/>
              </a:rPr>
              <a:t>Discussion</a:t>
            </a:r>
          </a:p>
        </p:txBody>
      </p:sp>
      <p:sp>
        <p:nvSpPr>
          <p:cNvPr id="94" name="TextBox 93"/>
          <p:cNvSpPr txBox="1"/>
          <p:nvPr/>
        </p:nvSpPr>
        <p:spPr>
          <a:xfrm>
            <a:off x="27603660" y="3142543"/>
            <a:ext cx="7957636" cy="954107"/>
          </a:xfrm>
          <a:prstGeom prst="rect">
            <a:avLst/>
          </a:prstGeom>
          <a:noFill/>
        </p:spPr>
        <p:txBody>
          <a:bodyPr wrap="square" rtlCol="0">
            <a:spAutoFit/>
          </a:bodyPr>
          <a:lstStyle/>
          <a:p>
            <a:r>
              <a:rPr lang="en-US" sz="2800" b="1" dirty="0">
                <a:latin typeface="Cambria" panose="02040503050406030204" pitchFamily="18" charset="0"/>
              </a:rPr>
              <a:t>Peer assessment</a:t>
            </a:r>
            <a:r>
              <a:rPr lang="en-US" sz="2800" dirty="0">
                <a:latin typeface="Cambria" panose="02040503050406030204" pitchFamily="18" charset="0"/>
              </a:rPr>
              <a:t> system encourages to </a:t>
            </a:r>
            <a:r>
              <a:rPr lang="en-US" sz="2800" b="1" dirty="0">
                <a:latin typeface="Cambria" panose="02040503050406030204" pitchFamily="18" charset="0"/>
              </a:rPr>
              <a:t>hyper-Selective disclosure</a:t>
            </a:r>
            <a:r>
              <a:rPr lang="en-US" sz="2800" dirty="0">
                <a:latin typeface="Cambria" panose="02040503050406030204" pitchFamily="18" charset="0"/>
              </a:rPr>
              <a:t> in transition</a:t>
            </a:r>
          </a:p>
        </p:txBody>
      </p:sp>
      <p:sp>
        <p:nvSpPr>
          <p:cNvPr id="128" name="Rounded Rectangle 127">
            <a:extLst>
              <a:ext uri="{FF2B5EF4-FFF2-40B4-BE49-F238E27FC236}">
                <a16:creationId xmlns:a16="http://schemas.microsoft.com/office/drawing/2014/main" id="{F5E3D764-2E02-1543-8A9D-32AF6165119D}"/>
              </a:ext>
            </a:extLst>
          </p:cNvPr>
          <p:cNvSpPr/>
          <p:nvPr/>
        </p:nvSpPr>
        <p:spPr>
          <a:xfrm>
            <a:off x="9717459" y="2478297"/>
            <a:ext cx="8316600" cy="10378084"/>
          </a:xfrm>
          <a:prstGeom prst="roundRect">
            <a:avLst>
              <a:gd name="adj" fmla="val 5139"/>
            </a:avLst>
          </a:prstGeom>
          <a:ln w="825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80" dirty="0"/>
          </a:p>
        </p:txBody>
      </p:sp>
      <p:sp>
        <p:nvSpPr>
          <p:cNvPr id="140" name="Rounded Rectangle 139">
            <a:extLst>
              <a:ext uri="{FF2B5EF4-FFF2-40B4-BE49-F238E27FC236}">
                <a16:creationId xmlns:a16="http://schemas.microsoft.com/office/drawing/2014/main" id="{E51D5277-4ADF-5447-A3D4-461D83922DD3}"/>
              </a:ext>
            </a:extLst>
          </p:cNvPr>
          <p:cNvSpPr/>
          <p:nvPr/>
        </p:nvSpPr>
        <p:spPr>
          <a:xfrm>
            <a:off x="9793974" y="13209237"/>
            <a:ext cx="8229600" cy="4735088"/>
          </a:xfrm>
          <a:prstGeom prst="roundRect">
            <a:avLst>
              <a:gd name="adj" fmla="val 4771"/>
            </a:avLst>
          </a:prstGeom>
          <a:ln w="825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80" dirty="0"/>
          </a:p>
        </p:txBody>
      </p:sp>
      <p:sp>
        <p:nvSpPr>
          <p:cNvPr id="141" name="TextBox 140">
            <a:extLst>
              <a:ext uri="{FF2B5EF4-FFF2-40B4-BE49-F238E27FC236}">
                <a16:creationId xmlns:a16="http://schemas.microsoft.com/office/drawing/2014/main" id="{88DEB8E8-B54D-ED40-8BE1-4730D0D544CE}"/>
              </a:ext>
            </a:extLst>
          </p:cNvPr>
          <p:cNvSpPr txBox="1"/>
          <p:nvPr/>
        </p:nvSpPr>
        <p:spPr>
          <a:xfrm>
            <a:off x="9888001" y="2654567"/>
            <a:ext cx="8163479" cy="584775"/>
          </a:xfrm>
          <a:prstGeom prst="rect">
            <a:avLst/>
          </a:prstGeom>
          <a:noFill/>
        </p:spPr>
        <p:txBody>
          <a:bodyPr wrap="square" rtlCol="0">
            <a:spAutoFit/>
          </a:bodyPr>
          <a:lstStyle/>
          <a:p>
            <a:pPr algn="ctr"/>
            <a:r>
              <a:rPr lang="en-US" sz="3200" b="1" dirty="0">
                <a:latin typeface="Baghdad" charset="-78"/>
                <a:ea typeface="Baghdad" charset="-78"/>
                <a:cs typeface="Baghdad" charset="-78"/>
              </a:rPr>
              <a:t> </a:t>
            </a:r>
            <a:r>
              <a:rPr lang="en-US" sz="3200" b="1" dirty="0">
                <a:latin typeface="Cambria" panose="02040503050406030204" pitchFamily="18" charset="0"/>
              </a:rPr>
              <a:t> The Hyper-Competitive Environment</a:t>
            </a:r>
            <a:endParaRPr lang="en-US" sz="3200" b="1" dirty="0">
              <a:latin typeface="Baghdad" charset="-78"/>
              <a:ea typeface="Baghdad" charset="-78"/>
              <a:cs typeface="Baghdad" charset="-78"/>
            </a:endParaRPr>
          </a:p>
        </p:txBody>
      </p:sp>
      <p:sp>
        <p:nvSpPr>
          <p:cNvPr id="142" name="TextBox 141">
            <a:extLst>
              <a:ext uri="{FF2B5EF4-FFF2-40B4-BE49-F238E27FC236}">
                <a16:creationId xmlns:a16="http://schemas.microsoft.com/office/drawing/2014/main" id="{FF29D651-ECA6-6542-9DA5-396B3F75F8E3}"/>
              </a:ext>
            </a:extLst>
          </p:cNvPr>
          <p:cNvSpPr txBox="1"/>
          <p:nvPr/>
        </p:nvSpPr>
        <p:spPr>
          <a:xfrm>
            <a:off x="9895008" y="8367455"/>
            <a:ext cx="8109011" cy="523220"/>
          </a:xfrm>
          <a:prstGeom prst="rect">
            <a:avLst/>
          </a:prstGeom>
          <a:noFill/>
        </p:spPr>
        <p:txBody>
          <a:bodyPr wrap="square" rtlCol="0">
            <a:spAutoFit/>
          </a:bodyPr>
          <a:lstStyle/>
          <a:p>
            <a:r>
              <a:rPr lang="en-US" sz="2800" b="1" dirty="0">
                <a:latin typeface="Cambria" panose="02040503050406030204" pitchFamily="18" charset="0"/>
              </a:rPr>
              <a:t>Hyper-masculine</a:t>
            </a:r>
            <a:r>
              <a:rPr lang="en-US" sz="2800" dirty="0">
                <a:latin typeface="Cambria" panose="02040503050406030204" pitchFamily="18" charset="0"/>
              </a:rPr>
              <a:t> nature of ROTC</a:t>
            </a:r>
            <a:endParaRPr lang="en-US" sz="2800" b="1" dirty="0">
              <a:latin typeface="Cambria" panose="02040503050406030204" pitchFamily="18" charset="0"/>
            </a:endParaRPr>
          </a:p>
        </p:txBody>
      </p:sp>
      <p:sp>
        <p:nvSpPr>
          <p:cNvPr id="156" name="TextBox 155">
            <a:extLst>
              <a:ext uri="{FF2B5EF4-FFF2-40B4-BE49-F238E27FC236}">
                <a16:creationId xmlns:a16="http://schemas.microsoft.com/office/drawing/2014/main" id="{7F3A0AB2-C3DC-A445-A7F0-5221724F51B5}"/>
              </a:ext>
            </a:extLst>
          </p:cNvPr>
          <p:cNvSpPr txBox="1"/>
          <p:nvPr/>
        </p:nvSpPr>
        <p:spPr>
          <a:xfrm>
            <a:off x="9895009" y="13456861"/>
            <a:ext cx="8058499" cy="584775"/>
          </a:xfrm>
          <a:prstGeom prst="rect">
            <a:avLst/>
          </a:prstGeom>
          <a:noFill/>
        </p:spPr>
        <p:txBody>
          <a:bodyPr wrap="square" rtlCol="0">
            <a:spAutoFit/>
          </a:bodyPr>
          <a:lstStyle/>
          <a:p>
            <a:pPr algn="ctr"/>
            <a:r>
              <a:rPr lang="en-US" sz="3200" b="1" dirty="0">
                <a:latin typeface="Baghdad" charset="-78"/>
                <a:ea typeface="Baghdad" charset="-78"/>
                <a:cs typeface="Baghdad" charset="-78"/>
              </a:rPr>
              <a:t> Formal support infrastructures</a:t>
            </a:r>
          </a:p>
        </p:txBody>
      </p:sp>
      <p:sp>
        <p:nvSpPr>
          <p:cNvPr id="157" name="TextBox 156">
            <a:extLst>
              <a:ext uri="{FF2B5EF4-FFF2-40B4-BE49-F238E27FC236}">
                <a16:creationId xmlns:a16="http://schemas.microsoft.com/office/drawing/2014/main" id="{47ECE83F-38B3-164A-A028-530F1EDBF800}"/>
              </a:ext>
            </a:extLst>
          </p:cNvPr>
          <p:cNvSpPr txBox="1"/>
          <p:nvPr/>
        </p:nvSpPr>
        <p:spPr>
          <a:xfrm>
            <a:off x="9954924" y="14177419"/>
            <a:ext cx="8022852" cy="954107"/>
          </a:xfrm>
          <a:prstGeom prst="rect">
            <a:avLst/>
          </a:prstGeom>
          <a:noFill/>
        </p:spPr>
        <p:txBody>
          <a:bodyPr wrap="square" rtlCol="0">
            <a:spAutoFit/>
          </a:bodyPr>
          <a:lstStyle/>
          <a:p>
            <a:r>
              <a:rPr lang="en-US" sz="2800" dirty="0">
                <a:latin typeface="Cambria" panose="02040503050406030204" pitchFamily="18" charset="0"/>
              </a:rPr>
              <a:t>Strong </a:t>
            </a:r>
            <a:r>
              <a:rPr lang="en-US" sz="2800" b="1" dirty="0">
                <a:latin typeface="Cambria" panose="02040503050406030204" pitchFamily="18" charset="0"/>
              </a:rPr>
              <a:t>infrastructural</a:t>
            </a:r>
            <a:r>
              <a:rPr lang="en-US" sz="2800" dirty="0">
                <a:latin typeface="Cambria" panose="02040503050406030204" pitchFamily="18" charset="0"/>
              </a:rPr>
              <a:t> support for injuries, mental health and academic issues.</a:t>
            </a:r>
          </a:p>
        </p:txBody>
      </p:sp>
      <p:sp>
        <p:nvSpPr>
          <p:cNvPr id="192" name="Rounded Rectangle 191">
            <a:extLst>
              <a:ext uri="{FF2B5EF4-FFF2-40B4-BE49-F238E27FC236}">
                <a16:creationId xmlns:a16="http://schemas.microsoft.com/office/drawing/2014/main" id="{5C8894DF-165D-C644-A115-8BE03E715F9D}"/>
              </a:ext>
            </a:extLst>
          </p:cNvPr>
          <p:cNvSpPr/>
          <p:nvPr/>
        </p:nvSpPr>
        <p:spPr>
          <a:xfrm>
            <a:off x="1021183" y="16211632"/>
            <a:ext cx="8229600" cy="1757964"/>
          </a:xfrm>
          <a:prstGeom prst="roundRect">
            <a:avLst>
              <a:gd name="adj" fmla="val 4771"/>
            </a:avLst>
          </a:prstGeom>
          <a:ln w="825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80" dirty="0"/>
          </a:p>
        </p:txBody>
      </p:sp>
      <p:sp>
        <p:nvSpPr>
          <p:cNvPr id="193" name="TextBox 192">
            <a:extLst>
              <a:ext uri="{FF2B5EF4-FFF2-40B4-BE49-F238E27FC236}">
                <a16:creationId xmlns:a16="http://schemas.microsoft.com/office/drawing/2014/main" id="{4D1F03B7-FE21-B649-8B31-7B5BFF717179}"/>
              </a:ext>
            </a:extLst>
          </p:cNvPr>
          <p:cNvSpPr txBox="1"/>
          <p:nvPr/>
        </p:nvSpPr>
        <p:spPr>
          <a:xfrm>
            <a:off x="1105073" y="16257246"/>
            <a:ext cx="8113141" cy="584775"/>
          </a:xfrm>
          <a:prstGeom prst="rect">
            <a:avLst/>
          </a:prstGeom>
          <a:noFill/>
        </p:spPr>
        <p:txBody>
          <a:bodyPr wrap="square" rtlCol="0">
            <a:spAutoFit/>
          </a:bodyPr>
          <a:lstStyle/>
          <a:p>
            <a:pPr algn="ctr"/>
            <a:r>
              <a:rPr lang="en-US" sz="3200" b="1" dirty="0">
                <a:latin typeface="Baghdad" charset="-78"/>
                <a:ea typeface="Baghdad" charset="-78"/>
                <a:cs typeface="Baghdad" charset="-78"/>
              </a:rPr>
              <a:t>Acknowledgement</a:t>
            </a:r>
          </a:p>
        </p:txBody>
      </p:sp>
      <p:sp>
        <p:nvSpPr>
          <p:cNvPr id="194" name="TextBox 193">
            <a:extLst>
              <a:ext uri="{FF2B5EF4-FFF2-40B4-BE49-F238E27FC236}">
                <a16:creationId xmlns:a16="http://schemas.microsoft.com/office/drawing/2014/main" id="{59B760AF-B4D8-5242-A8C0-987D11C226BB}"/>
              </a:ext>
            </a:extLst>
          </p:cNvPr>
          <p:cNvSpPr txBox="1"/>
          <p:nvPr/>
        </p:nvSpPr>
        <p:spPr>
          <a:xfrm>
            <a:off x="1213928" y="16717912"/>
            <a:ext cx="7963436" cy="1077218"/>
          </a:xfrm>
          <a:prstGeom prst="rect">
            <a:avLst/>
          </a:prstGeom>
          <a:noFill/>
        </p:spPr>
        <p:txBody>
          <a:bodyPr wrap="square" rtlCol="0">
            <a:spAutoFit/>
          </a:bodyPr>
          <a:lstStyle/>
          <a:p>
            <a:r>
              <a:rPr lang="en-US" sz="1600" dirty="0">
                <a:latin typeface="Cambria" charset="0"/>
                <a:ea typeface="Cambria" charset="0"/>
                <a:cs typeface="Cambria" charset="0"/>
              </a:rPr>
              <a:t>This material is based upon work supported by the National Science Foundation under Grant Nos. 1408730 and 1252697. Any opinions, findings, and conclusions or recommendations expressed in this material are those of the author(s) and do not necessarily reflect the views of the National Science Foundation.</a:t>
            </a:r>
          </a:p>
        </p:txBody>
      </p:sp>
      <p:pic>
        <p:nvPicPr>
          <p:cNvPr id="3" name="Picture 2">
            <a:extLst>
              <a:ext uri="{FF2B5EF4-FFF2-40B4-BE49-F238E27FC236}">
                <a16:creationId xmlns:a16="http://schemas.microsoft.com/office/drawing/2014/main" id="{4E2195D2-FDC0-4043-A4AC-B76E76A772A3}"/>
              </a:ext>
            </a:extLst>
          </p:cNvPr>
          <p:cNvPicPr>
            <a:picLocks noChangeAspect="1"/>
          </p:cNvPicPr>
          <p:nvPr/>
        </p:nvPicPr>
        <p:blipFill>
          <a:blip r:embed="rId4"/>
          <a:stretch>
            <a:fillRect/>
          </a:stretch>
        </p:blipFill>
        <p:spPr>
          <a:xfrm flipH="1">
            <a:off x="1536640" y="6593190"/>
            <a:ext cx="3291563" cy="2259521"/>
          </a:xfrm>
          <a:prstGeom prst="rect">
            <a:avLst/>
          </a:prstGeom>
          <a:ln>
            <a:solidFill>
              <a:schemeClr val="tx1">
                <a:lumMod val="50000"/>
                <a:lumOff val="50000"/>
              </a:schemeClr>
            </a:solidFill>
          </a:ln>
        </p:spPr>
      </p:pic>
      <p:pic>
        <p:nvPicPr>
          <p:cNvPr id="40" name="Picture 39">
            <a:extLst>
              <a:ext uri="{FF2B5EF4-FFF2-40B4-BE49-F238E27FC236}">
                <a16:creationId xmlns:a16="http://schemas.microsoft.com/office/drawing/2014/main" id="{5DB8164F-B69D-3E4F-ADA6-130D25F9A585}"/>
              </a:ext>
            </a:extLst>
          </p:cNvPr>
          <p:cNvPicPr>
            <a:picLocks noChangeAspect="1"/>
          </p:cNvPicPr>
          <p:nvPr/>
        </p:nvPicPr>
        <p:blipFill>
          <a:blip r:embed="rId5"/>
          <a:stretch>
            <a:fillRect/>
          </a:stretch>
        </p:blipFill>
        <p:spPr>
          <a:xfrm flipH="1">
            <a:off x="5309097" y="6585436"/>
            <a:ext cx="3346887" cy="2266906"/>
          </a:xfrm>
          <a:prstGeom prst="rect">
            <a:avLst/>
          </a:prstGeom>
          <a:ln>
            <a:solidFill>
              <a:schemeClr val="tx1">
                <a:lumMod val="50000"/>
                <a:lumOff val="50000"/>
              </a:schemeClr>
            </a:solidFill>
          </a:ln>
        </p:spPr>
      </p:pic>
      <p:pic>
        <p:nvPicPr>
          <p:cNvPr id="9" name="Picture 8">
            <a:extLst>
              <a:ext uri="{FF2B5EF4-FFF2-40B4-BE49-F238E27FC236}">
                <a16:creationId xmlns:a16="http://schemas.microsoft.com/office/drawing/2014/main" id="{713F7F04-7A17-AB40-AE2B-64E21446BEA7}"/>
              </a:ext>
            </a:extLst>
          </p:cNvPr>
          <p:cNvPicPr>
            <a:picLocks noChangeAspect="1"/>
          </p:cNvPicPr>
          <p:nvPr/>
        </p:nvPicPr>
        <p:blipFill>
          <a:blip r:embed="rId6"/>
          <a:stretch>
            <a:fillRect/>
          </a:stretch>
        </p:blipFill>
        <p:spPr>
          <a:xfrm>
            <a:off x="29855691" y="7462399"/>
            <a:ext cx="3636253" cy="1955982"/>
          </a:xfrm>
          <a:prstGeom prst="rect">
            <a:avLst/>
          </a:prstGeom>
        </p:spPr>
      </p:pic>
      <p:pic>
        <p:nvPicPr>
          <p:cNvPr id="43" name="Picture 42">
            <a:extLst>
              <a:ext uri="{FF2B5EF4-FFF2-40B4-BE49-F238E27FC236}">
                <a16:creationId xmlns:a16="http://schemas.microsoft.com/office/drawing/2014/main" id="{B80EA3D2-84BB-604E-8316-EDA6CC14EAE2}"/>
              </a:ext>
            </a:extLst>
          </p:cNvPr>
          <p:cNvPicPr>
            <a:picLocks noChangeAspect="1"/>
          </p:cNvPicPr>
          <p:nvPr/>
        </p:nvPicPr>
        <p:blipFill>
          <a:blip r:embed="rId7"/>
          <a:stretch>
            <a:fillRect/>
          </a:stretch>
        </p:blipFill>
        <p:spPr>
          <a:xfrm>
            <a:off x="28315374" y="4909251"/>
            <a:ext cx="2747697" cy="2095702"/>
          </a:xfrm>
          <a:prstGeom prst="rect">
            <a:avLst/>
          </a:prstGeom>
        </p:spPr>
      </p:pic>
      <p:pic>
        <p:nvPicPr>
          <p:cNvPr id="44" name="Picture 43">
            <a:extLst>
              <a:ext uri="{FF2B5EF4-FFF2-40B4-BE49-F238E27FC236}">
                <a16:creationId xmlns:a16="http://schemas.microsoft.com/office/drawing/2014/main" id="{65AEE7B9-52F7-D642-8467-18A9DF644524}"/>
              </a:ext>
            </a:extLst>
          </p:cNvPr>
          <p:cNvPicPr>
            <a:picLocks noChangeAspect="1"/>
          </p:cNvPicPr>
          <p:nvPr/>
        </p:nvPicPr>
        <p:blipFill>
          <a:blip r:embed="rId8"/>
          <a:stretch>
            <a:fillRect/>
          </a:stretch>
        </p:blipFill>
        <p:spPr>
          <a:xfrm>
            <a:off x="31894056" y="4812127"/>
            <a:ext cx="3226661" cy="2062613"/>
          </a:xfrm>
          <a:prstGeom prst="rect">
            <a:avLst/>
          </a:prstGeom>
        </p:spPr>
      </p:pic>
      <p:sp>
        <p:nvSpPr>
          <p:cNvPr id="20" name="Rounded Rectangular Callout 19">
            <a:extLst>
              <a:ext uri="{FF2B5EF4-FFF2-40B4-BE49-F238E27FC236}">
                <a16:creationId xmlns:a16="http://schemas.microsoft.com/office/drawing/2014/main" id="{25AA40C6-0DCB-EC4D-BC2D-ABC16210289F}"/>
              </a:ext>
            </a:extLst>
          </p:cNvPr>
          <p:cNvSpPr/>
          <p:nvPr/>
        </p:nvSpPr>
        <p:spPr>
          <a:xfrm>
            <a:off x="10095881" y="9029675"/>
            <a:ext cx="7586926" cy="1119907"/>
          </a:xfrm>
          <a:prstGeom prst="wedgeRoundRectCallout">
            <a:avLst>
              <a:gd name="adj1" fmla="val -51536"/>
              <a:gd name="adj2" fmla="val 47721"/>
              <a:gd name="adj3" fmla="val 16667"/>
            </a:avLst>
          </a:prstGeom>
          <a:solidFill>
            <a:srgbClr val="C00000">
              <a:alpha val="2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a:solidFill>
                  <a:schemeClr val="tx1"/>
                </a:solidFill>
                <a:latin typeface="Cambria" panose="02040503050406030204" pitchFamily="18" charset="0"/>
              </a:rPr>
              <a:t>You have to have a certain mental toughness … you don’t want to come across as being someone who is weak. (P2)</a:t>
            </a:r>
          </a:p>
        </p:txBody>
      </p:sp>
      <p:sp>
        <p:nvSpPr>
          <p:cNvPr id="63" name="Rounded Rectangular Callout 62">
            <a:extLst>
              <a:ext uri="{FF2B5EF4-FFF2-40B4-BE49-F238E27FC236}">
                <a16:creationId xmlns:a16="http://schemas.microsoft.com/office/drawing/2014/main" id="{28230BAB-1996-E446-8DB3-99F1DD617C7E}"/>
              </a:ext>
            </a:extLst>
          </p:cNvPr>
          <p:cNvSpPr/>
          <p:nvPr/>
        </p:nvSpPr>
        <p:spPr>
          <a:xfrm>
            <a:off x="18844286" y="4416281"/>
            <a:ext cx="7790189" cy="1109709"/>
          </a:xfrm>
          <a:prstGeom prst="wedgeRoundRectCallout">
            <a:avLst>
              <a:gd name="adj1" fmla="val -51303"/>
              <a:gd name="adj2" fmla="val 48014"/>
              <a:gd name="adj3" fmla="val 16667"/>
            </a:avLst>
          </a:prstGeom>
          <a:solidFill>
            <a:srgbClr val="C00000">
              <a:alpha val="2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a:solidFill>
                  <a:schemeClr val="tx1"/>
                </a:solidFill>
                <a:latin typeface="Cambria" panose="02040503050406030204" pitchFamily="18" charset="0"/>
              </a:rPr>
              <a:t>Through social media, a bunch of people posted on my page: ‘I’m so sorry,’ and that really helped to know I wasn’t alone because it did feel like I was kind of alone. (P1)</a:t>
            </a:r>
          </a:p>
        </p:txBody>
      </p:sp>
      <p:sp>
        <p:nvSpPr>
          <p:cNvPr id="68" name="Rounded Rectangular Callout 67">
            <a:extLst>
              <a:ext uri="{FF2B5EF4-FFF2-40B4-BE49-F238E27FC236}">
                <a16:creationId xmlns:a16="http://schemas.microsoft.com/office/drawing/2014/main" id="{D2365E41-F26C-5C4C-B5F6-017F469C38F3}"/>
              </a:ext>
            </a:extLst>
          </p:cNvPr>
          <p:cNvSpPr/>
          <p:nvPr/>
        </p:nvSpPr>
        <p:spPr>
          <a:xfrm>
            <a:off x="19158044" y="8252159"/>
            <a:ext cx="6998419" cy="1182574"/>
          </a:xfrm>
          <a:prstGeom prst="wedgeRoundRectCallout">
            <a:avLst>
              <a:gd name="adj1" fmla="val -52363"/>
              <a:gd name="adj2" fmla="val 43634"/>
              <a:gd name="adj3" fmla="val 16667"/>
            </a:avLst>
          </a:prstGeom>
          <a:solidFill>
            <a:srgbClr val="C00000">
              <a:alpha val="2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a:solidFill>
                  <a:schemeClr val="tx1"/>
                </a:solidFill>
                <a:latin typeface="Cambria" panose="02040503050406030204" pitchFamily="18" charset="0"/>
              </a:rPr>
              <a:t>If there was </a:t>
            </a:r>
            <a:r>
              <a:rPr lang="en-US" sz="2400" i="1" dirty="0" err="1">
                <a:solidFill>
                  <a:schemeClr val="tx1"/>
                </a:solidFill>
                <a:latin typeface="Cambria" panose="02040503050406030204" pitchFamily="18" charset="0"/>
              </a:rPr>
              <a:t>Yik</a:t>
            </a:r>
            <a:r>
              <a:rPr lang="en-US" sz="2400" i="1" dirty="0">
                <a:solidFill>
                  <a:schemeClr val="tx1"/>
                </a:solidFill>
                <a:latin typeface="Cambria" panose="02040503050406030204" pitchFamily="18" charset="0"/>
              </a:rPr>
              <a:t> Yak at the time, I would probably have used it, since it is anonymous nobody would have known that I’m in a relationship. (P4)</a:t>
            </a:r>
          </a:p>
        </p:txBody>
      </p:sp>
      <p:sp>
        <p:nvSpPr>
          <p:cNvPr id="71" name="Rounded Rectangular Callout 70">
            <a:extLst>
              <a:ext uri="{FF2B5EF4-FFF2-40B4-BE49-F238E27FC236}">
                <a16:creationId xmlns:a16="http://schemas.microsoft.com/office/drawing/2014/main" id="{0CF798AB-59F8-F242-B81E-5B42741C50DE}"/>
              </a:ext>
            </a:extLst>
          </p:cNvPr>
          <p:cNvSpPr/>
          <p:nvPr/>
        </p:nvSpPr>
        <p:spPr>
          <a:xfrm>
            <a:off x="20599299" y="7009248"/>
            <a:ext cx="5789850" cy="986312"/>
          </a:xfrm>
          <a:prstGeom prst="wedgeRoundRectCallout">
            <a:avLst>
              <a:gd name="adj1" fmla="val 52697"/>
              <a:gd name="adj2" fmla="val 43780"/>
              <a:gd name="adj3" fmla="val 16667"/>
            </a:avLst>
          </a:prstGeom>
          <a:solidFill>
            <a:srgbClr val="C00000">
              <a:alpha val="2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a:solidFill>
                  <a:schemeClr val="tx1"/>
                </a:solidFill>
                <a:latin typeface="Cambria" panose="02040503050406030204" pitchFamily="18" charset="0"/>
              </a:rPr>
              <a:t>I did like that it was anonymous because of my pride, I don’t want to broadcast it. (P6)</a:t>
            </a:r>
          </a:p>
        </p:txBody>
      </p:sp>
      <p:sp>
        <p:nvSpPr>
          <p:cNvPr id="34" name="TextBox 33">
            <a:extLst>
              <a:ext uri="{FF2B5EF4-FFF2-40B4-BE49-F238E27FC236}">
                <a16:creationId xmlns:a16="http://schemas.microsoft.com/office/drawing/2014/main" id="{712123DC-73E9-2D42-818C-A8E878D46B39}"/>
              </a:ext>
            </a:extLst>
          </p:cNvPr>
          <p:cNvSpPr txBox="1"/>
          <p:nvPr/>
        </p:nvSpPr>
        <p:spPr>
          <a:xfrm>
            <a:off x="27654815" y="4238861"/>
            <a:ext cx="5730862" cy="523220"/>
          </a:xfrm>
          <a:prstGeom prst="rect">
            <a:avLst/>
          </a:prstGeom>
          <a:noFill/>
        </p:spPr>
        <p:txBody>
          <a:bodyPr wrap="square" rtlCol="0">
            <a:spAutoFit/>
          </a:bodyPr>
          <a:lstStyle/>
          <a:p>
            <a:r>
              <a:rPr lang="en-US" sz="2800" b="1" dirty="0">
                <a:latin typeface="Cambria" panose="02040503050406030204" pitchFamily="18" charset="0"/>
              </a:rPr>
              <a:t>Implications for designing ICTs</a:t>
            </a:r>
          </a:p>
        </p:txBody>
      </p:sp>
      <p:sp>
        <p:nvSpPr>
          <p:cNvPr id="51" name="Rounded Rectangular Callout 50">
            <a:extLst>
              <a:ext uri="{FF2B5EF4-FFF2-40B4-BE49-F238E27FC236}">
                <a16:creationId xmlns:a16="http://schemas.microsoft.com/office/drawing/2014/main" id="{FFB2E03E-4724-4F44-9701-9AAFA942E218}"/>
              </a:ext>
            </a:extLst>
          </p:cNvPr>
          <p:cNvSpPr/>
          <p:nvPr/>
        </p:nvSpPr>
        <p:spPr>
          <a:xfrm>
            <a:off x="10464363" y="15281605"/>
            <a:ext cx="7075566" cy="971663"/>
          </a:xfrm>
          <a:prstGeom prst="wedgeRoundRectCallout">
            <a:avLst>
              <a:gd name="adj1" fmla="val -51599"/>
              <a:gd name="adj2" fmla="val 36321"/>
              <a:gd name="adj3" fmla="val 16667"/>
            </a:avLst>
          </a:prstGeom>
          <a:solidFill>
            <a:srgbClr val="C00000">
              <a:alpha val="2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a:solidFill>
                  <a:schemeClr val="tx1"/>
                </a:solidFill>
                <a:latin typeface="Cambria" panose="02040503050406030204" pitchFamily="18" charset="0"/>
              </a:rPr>
              <a:t>“Regarding injuries, we already have athletic training staffs, so they are always there to help us out.”(P2)</a:t>
            </a:r>
          </a:p>
        </p:txBody>
      </p:sp>
      <p:sp>
        <p:nvSpPr>
          <p:cNvPr id="53" name="Rounded Rectangular Callout 52">
            <a:extLst>
              <a:ext uri="{FF2B5EF4-FFF2-40B4-BE49-F238E27FC236}">
                <a16:creationId xmlns:a16="http://schemas.microsoft.com/office/drawing/2014/main" id="{E5297616-3EB5-0545-A760-08E7A76FB52D}"/>
              </a:ext>
            </a:extLst>
          </p:cNvPr>
          <p:cNvSpPr/>
          <p:nvPr/>
        </p:nvSpPr>
        <p:spPr>
          <a:xfrm>
            <a:off x="10216711" y="11428123"/>
            <a:ext cx="7596798" cy="1119907"/>
          </a:xfrm>
          <a:prstGeom prst="wedgeRoundRectCallout">
            <a:avLst>
              <a:gd name="adj1" fmla="val -51599"/>
              <a:gd name="adj2" fmla="val 36321"/>
              <a:gd name="adj3" fmla="val 16667"/>
            </a:avLst>
          </a:prstGeom>
          <a:solidFill>
            <a:srgbClr val="C00000">
              <a:alpha val="2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a:solidFill>
                  <a:schemeClr val="tx1"/>
                </a:solidFill>
                <a:latin typeface="Cambria" panose="02040503050406030204" pitchFamily="18" charset="0"/>
              </a:rPr>
              <a:t>“It depends on the situation, because if it’s a breakup I would go to girl friends first, then go to ROTC guys ” (P4)</a:t>
            </a:r>
          </a:p>
        </p:txBody>
      </p:sp>
      <p:sp>
        <p:nvSpPr>
          <p:cNvPr id="55" name="Rounded Rectangular Callout 54">
            <a:extLst>
              <a:ext uri="{FF2B5EF4-FFF2-40B4-BE49-F238E27FC236}">
                <a16:creationId xmlns:a16="http://schemas.microsoft.com/office/drawing/2014/main" id="{0F1FF319-74B2-154B-BD45-2AED41EA5609}"/>
              </a:ext>
            </a:extLst>
          </p:cNvPr>
          <p:cNvSpPr/>
          <p:nvPr/>
        </p:nvSpPr>
        <p:spPr>
          <a:xfrm>
            <a:off x="10033973" y="6148513"/>
            <a:ext cx="7784308" cy="1928817"/>
          </a:xfrm>
          <a:prstGeom prst="wedgeRoundRectCallout">
            <a:avLst>
              <a:gd name="adj1" fmla="val -51536"/>
              <a:gd name="adj2" fmla="val 47721"/>
              <a:gd name="adj3" fmla="val 16667"/>
            </a:avLst>
          </a:prstGeom>
          <a:solidFill>
            <a:srgbClr val="C00000">
              <a:alpha val="2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a:solidFill>
                  <a:schemeClr val="tx1"/>
                </a:solidFill>
                <a:latin typeface="Cambria" panose="02040503050406030204" pitchFamily="18" charset="0"/>
              </a:rPr>
              <a:t>We compete against peers. There is national ranking called the OML by which we rank every cadet in the nation. Your standing in that influences what you get, whether you go to active duty, or to the national guard, or you’re working in the kitchen in the basement. (P2)</a:t>
            </a:r>
          </a:p>
        </p:txBody>
      </p:sp>
      <p:sp>
        <p:nvSpPr>
          <p:cNvPr id="56" name="TextBox 55">
            <a:extLst>
              <a:ext uri="{FF2B5EF4-FFF2-40B4-BE49-F238E27FC236}">
                <a16:creationId xmlns:a16="http://schemas.microsoft.com/office/drawing/2014/main" id="{9D143858-6F6B-034E-8C3F-190F9CC8B523}"/>
              </a:ext>
            </a:extLst>
          </p:cNvPr>
          <p:cNvSpPr txBox="1"/>
          <p:nvPr/>
        </p:nvSpPr>
        <p:spPr>
          <a:xfrm>
            <a:off x="9958350" y="3565531"/>
            <a:ext cx="7840874" cy="523220"/>
          </a:xfrm>
          <a:prstGeom prst="rect">
            <a:avLst/>
          </a:prstGeom>
          <a:noFill/>
        </p:spPr>
        <p:txBody>
          <a:bodyPr wrap="square" rtlCol="0">
            <a:spAutoFit/>
          </a:bodyPr>
          <a:lstStyle/>
          <a:p>
            <a:r>
              <a:rPr lang="en-US" sz="2800" b="1" dirty="0">
                <a:latin typeface="Cambria" panose="02040503050406030204" pitchFamily="18" charset="0"/>
              </a:rPr>
              <a:t>Peer ranking </a:t>
            </a:r>
            <a:r>
              <a:rPr lang="en-US" sz="2800" dirty="0">
                <a:latin typeface="Cambria" panose="02040503050406030204" pitchFamily="18" charset="0"/>
              </a:rPr>
              <a:t>system for evaluations</a:t>
            </a:r>
          </a:p>
        </p:txBody>
      </p:sp>
      <p:sp>
        <p:nvSpPr>
          <p:cNvPr id="57" name="Rounded Rectangular Callout 56">
            <a:extLst>
              <a:ext uri="{FF2B5EF4-FFF2-40B4-BE49-F238E27FC236}">
                <a16:creationId xmlns:a16="http://schemas.microsoft.com/office/drawing/2014/main" id="{606DA749-A903-F740-91CD-1357B2DADA91}"/>
              </a:ext>
            </a:extLst>
          </p:cNvPr>
          <p:cNvSpPr/>
          <p:nvPr/>
        </p:nvSpPr>
        <p:spPr>
          <a:xfrm>
            <a:off x="10262573" y="4300975"/>
            <a:ext cx="7622376" cy="771761"/>
          </a:xfrm>
          <a:prstGeom prst="wedgeRoundRectCallout">
            <a:avLst>
              <a:gd name="adj1" fmla="val -51536"/>
              <a:gd name="adj2" fmla="val 47721"/>
              <a:gd name="adj3" fmla="val 16667"/>
            </a:avLst>
          </a:prstGeom>
          <a:solidFill>
            <a:srgbClr val="C00000">
              <a:alpha val="2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a:solidFill>
                  <a:schemeClr val="tx1"/>
                </a:solidFill>
                <a:latin typeface="Cambria" panose="02040503050406030204" pitchFamily="18" charset="0"/>
              </a:rPr>
              <a:t> They look at how you’re ranked in your peer evaluations, but also performance and extracurricular activities (P7)</a:t>
            </a:r>
          </a:p>
        </p:txBody>
      </p:sp>
      <p:sp>
        <p:nvSpPr>
          <p:cNvPr id="58" name="TextBox 57">
            <a:extLst>
              <a:ext uri="{FF2B5EF4-FFF2-40B4-BE49-F238E27FC236}">
                <a16:creationId xmlns:a16="http://schemas.microsoft.com/office/drawing/2014/main" id="{9021B3AE-984E-2C49-8805-21E52F0B6AE1}"/>
              </a:ext>
            </a:extLst>
          </p:cNvPr>
          <p:cNvSpPr txBox="1"/>
          <p:nvPr/>
        </p:nvSpPr>
        <p:spPr>
          <a:xfrm>
            <a:off x="9953583" y="5446734"/>
            <a:ext cx="7840874" cy="523220"/>
          </a:xfrm>
          <a:prstGeom prst="rect">
            <a:avLst/>
          </a:prstGeom>
          <a:noFill/>
        </p:spPr>
        <p:txBody>
          <a:bodyPr wrap="square" rtlCol="0">
            <a:spAutoFit/>
          </a:bodyPr>
          <a:lstStyle/>
          <a:p>
            <a:r>
              <a:rPr lang="en-US" sz="2800" dirty="0">
                <a:latin typeface="Cambria" panose="02040503050406030204" pitchFamily="18" charset="0"/>
              </a:rPr>
              <a:t>Peer ranking affects </a:t>
            </a:r>
            <a:r>
              <a:rPr lang="en-US" sz="2800" b="1" dirty="0">
                <a:latin typeface="Cambria" panose="02040503050406030204" pitchFamily="18" charset="0"/>
              </a:rPr>
              <a:t>future career</a:t>
            </a:r>
          </a:p>
        </p:txBody>
      </p:sp>
      <p:sp>
        <p:nvSpPr>
          <p:cNvPr id="6" name="TextBox 5">
            <a:extLst>
              <a:ext uri="{FF2B5EF4-FFF2-40B4-BE49-F238E27FC236}">
                <a16:creationId xmlns:a16="http://schemas.microsoft.com/office/drawing/2014/main" id="{50F0A2C9-1086-3B4A-A08D-0CC19D45D2DD}"/>
              </a:ext>
            </a:extLst>
          </p:cNvPr>
          <p:cNvSpPr txBox="1"/>
          <p:nvPr/>
        </p:nvSpPr>
        <p:spPr>
          <a:xfrm>
            <a:off x="10033972" y="10329824"/>
            <a:ext cx="7943803" cy="954107"/>
          </a:xfrm>
          <a:prstGeom prst="rect">
            <a:avLst/>
          </a:prstGeom>
          <a:noFill/>
        </p:spPr>
        <p:txBody>
          <a:bodyPr wrap="square" rtlCol="0">
            <a:spAutoFit/>
          </a:bodyPr>
          <a:lstStyle/>
          <a:p>
            <a:r>
              <a:rPr lang="en-US" sz="2800" dirty="0">
                <a:latin typeface="Cambria" panose="02040503050406030204" pitchFamily="18" charset="0"/>
              </a:rPr>
              <a:t>Leads to disclose problems with </a:t>
            </a:r>
            <a:r>
              <a:rPr lang="en-US" sz="2800" b="1" dirty="0">
                <a:latin typeface="Cambria" panose="02040503050406030204" pitchFamily="18" charset="0"/>
              </a:rPr>
              <a:t>ROTC peers</a:t>
            </a:r>
            <a:r>
              <a:rPr lang="en-US" sz="2800" dirty="0">
                <a:latin typeface="Cambria" panose="02040503050406030204" pitchFamily="18" charset="0"/>
              </a:rPr>
              <a:t> depending on the </a:t>
            </a:r>
            <a:r>
              <a:rPr lang="en-US" sz="2800" b="1" dirty="0">
                <a:latin typeface="Cambria" panose="02040503050406030204" pitchFamily="18" charset="0"/>
              </a:rPr>
              <a:t>context</a:t>
            </a:r>
            <a:r>
              <a:rPr lang="en-US" sz="2800" dirty="0">
                <a:latin typeface="Cambria" panose="02040503050406030204" pitchFamily="18" charset="0"/>
              </a:rPr>
              <a:t>.</a:t>
            </a:r>
          </a:p>
        </p:txBody>
      </p:sp>
      <p:sp>
        <p:nvSpPr>
          <p:cNvPr id="61" name="Rounded Rectangular Callout 60">
            <a:extLst>
              <a:ext uri="{FF2B5EF4-FFF2-40B4-BE49-F238E27FC236}">
                <a16:creationId xmlns:a16="http://schemas.microsoft.com/office/drawing/2014/main" id="{700389E2-B86F-DA49-99F7-1790A22EEB34}"/>
              </a:ext>
            </a:extLst>
          </p:cNvPr>
          <p:cNvSpPr/>
          <p:nvPr/>
        </p:nvSpPr>
        <p:spPr>
          <a:xfrm>
            <a:off x="10030971" y="16606124"/>
            <a:ext cx="7111020" cy="1128292"/>
          </a:xfrm>
          <a:prstGeom prst="wedgeRoundRectCallout">
            <a:avLst>
              <a:gd name="adj1" fmla="val 52277"/>
              <a:gd name="adj2" fmla="val 37587"/>
              <a:gd name="adj3" fmla="val 16667"/>
            </a:avLst>
          </a:prstGeom>
          <a:solidFill>
            <a:srgbClr val="C00000">
              <a:alpha val="2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a:solidFill>
                  <a:schemeClr val="tx1"/>
                </a:solidFill>
                <a:latin typeface="Cambria" panose="02040503050406030204" pitchFamily="18" charset="0"/>
              </a:rPr>
              <a:t>“There is an honor society called Scabbard and Blade…they have tutoring sessions where any cadet can work on homework.” (P7)</a:t>
            </a:r>
          </a:p>
        </p:txBody>
      </p:sp>
      <p:sp>
        <p:nvSpPr>
          <p:cNvPr id="11" name="TextBox 10">
            <a:extLst>
              <a:ext uri="{FF2B5EF4-FFF2-40B4-BE49-F238E27FC236}">
                <a16:creationId xmlns:a16="http://schemas.microsoft.com/office/drawing/2014/main" id="{C4B117C2-9CB8-3746-8DA3-A258745BFB9D}"/>
              </a:ext>
            </a:extLst>
          </p:cNvPr>
          <p:cNvSpPr txBox="1"/>
          <p:nvPr/>
        </p:nvSpPr>
        <p:spPr>
          <a:xfrm>
            <a:off x="18713897" y="3679401"/>
            <a:ext cx="8001129" cy="523220"/>
          </a:xfrm>
          <a:prstGeom prst="rect">
            <a:avLst/>
          </a:prstGeom>
          <a:noFill/>
        </p:spPr>
        <p:txBody>
          <a:bodyPr wrap="square" rtlCol="0">
            <a:spAutoFit/>
          </a:bodyPr>
          <a:lstStyle/>
          <a:p>
            <a:r>
              <a:rPr lang="en-US" sz="2800" dirty="0">
                <a:latin typeface="Cambria" panose="02040503050406030204" pitchFamily="18" charset="0"/>
              </a:rPr>
              <a:t>Participants share </a:t>
            </a:r>
            <a:r>
              <a:rPr lang="en-US" sz="2800" b="1" dirty="0">
                <a:latin typeface="Cambria" panose="02040503050406030204" pitchFamily="18" charset="0"/>
              </a:rPr>
              <a:t>general issues</a:t>
            </a:r>
            <a:r>
              <a:rPr lang="en-US" sz="2800" dirty="0">
                <a:latin typeface="Cambria" panose="02040503050406030204" pitchFamily="18" charset="0"/>
              </a:rPr>
              <a:t> in social media</a:t>
            </a:r>
          </a:p>
        </p:txBody>
      </p:sp>
      <p:sp>
        <p:nvSpPr>
          <p:cNvPr id="18" name="TextBox 17">
            <a:extLst>
              <a:ext uri="{FF2B5EF4-FFF2-40B4-BE49-F238E27FC236}">
                <a16:creationId xmlns:a16="http://schemas.microsoft.com/office/drawing/2014/main" id="{9DEB49BF-3330-E94D-AB3D-6BE8DB24FBB8}"/>
              </a:ext>
            </a:extLst>
          </p:cNvPr>
          <p:cNvSpPr txBox="1"/>
          <p:nvPr/>
        </p:nvSpPr>
        <p:spPr>
          <a:xfrm>
            <a:off x="18844286" y="5787894"/>
            <a:ext cx="7790189" cy="954107"/>
          </a:xfrm>
          <a:prstGeom prst="rect">
            <a:avLst/>
          </a:prstGeom>
          <a:noFill/>
        </p:spPr>
        <p:txBody>
          <a:bodyPr wrap="square" rtlCol="0">
            <a:spAutoFit/>
          </a:bodyPr>
          <a:lstStyle/>
          <a:p>
            <a:r>
              <a:rPr lang="en-US" sz="2800" dirty="0">
                <a:latin typeface="Cambria" panose="02040503050406030204" pitchFamily="18" charset="0"/>
              </a:rPr>
              <a:t>Prefer </a:t>
            </a:r>
            <a:r>
              <a:rPr lang="en-US" sz="2800" b="1" dirty="0">
                <a:latin typeface="Cambria" panose="02040503050406030204" pitchFamily="18" charset="0"/>
              </a:rPr>
              <a:t>anonymous</a:t>
            </a:r>
            <a:r>
              <a:rPr lang="en-US" sz="2800" dirty="0">
                <a:latin typeface="Cambria" panose="02040503050406030204" pitchFamily="18" charset="0"/>
              </a:rPr>
              <a:t> media for problems </a:t>
            </a:r>
            <a:r>
              <a:rPr lang="en-US" sz="2800" b="1" dirty="0">
                <a:latin typeface="Cambria" panose="02040503050406030204" pitchFamily="18" charset="0"/>
              </a:rPr>
              <a:t>related to ROTC </a:t>
            </a:r>
            <a:r>
              <a:rPr lang="en-US" sz="2800" dirty="0">
                <a:latin typeface="Cambria" panose="02040503050406030204" pitchFamily="18" charset="0"/>
              </a:rPr>
              <a:t>and</a:t>
            </a:r>
            <a:r>
              <a:rPr lang="en-US" sz="2800" b="1" dirty="0">
                <a:latin typeface="Cambria" panose="02040503050406030204" pitchFamily="18" charset="0"/>
              </a:rPr>
              <a:t> personal crises.</a:t>
            </a:r>
          </a:p>
        </p:txBody>
      </p:sp>
      <p:sp>
        <p:nvSpPr>
          <p:cNvPr id="64" name="Rounded Rectangular Callout 63">
            <a:extLst>
              <a:ext uri="{FF2B5EF4-FFF2-40B4-BE49-F238E27FC236}">
                <a16:creationId xmlns:a16="http://schemas.microsoft.com/office/drawing/2014/main" id="{21FF3DFC-0074-F042-97A2-845A9335D89C}"/>
              </a:ext>
            </a:extLst>
          </p:cNvPr>
          <p:cNvSpPr/>
          <p:nvPr/>
        </p:nvSpPr>
        <p:spPr>
          <a:xfrm>
            <a:off x="19147289" y="12279327"/>
            <a:ext cx="7287157" cy="1713486"/>
          </a:xfrm>
          <a:prstGeom prst="wedgeRoundRectCallout">
            <a:avLst>
              <a:gd name="adj1" fmla="val -51599"/>
              <a:gd name="adj2" fmla="val 36321"/>
              <a:gd name="adj3" fmla="val 16667"/>
            </a:avLst>
          </a:prstGeom>
          <a:solidFill>
            <a:srgbClr val="C00000">
              <a:alpha val="2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latin typeface="Cambria" panose="02040503050406030204" pitchFamily="18" charset="0"/>
              </a:rPr>
              <a:t>“</a:t>
            </a:r>
            <a:r>
              <a:rPr lang="en-US" sz="2400" i="1" dirty="0">
                <a:solidFill>
                  <a:schemeClr val="tx1"/>
                </a:solidFill>
                <a:latin typeface="Cambria" panose="02040503050406030204" pitchFamily="18" charset="0"/>
              </a:rPr>
              <a:t>With an ROTC friend, if he asks me ‘how are you doing?’, I would say, ‘I am fine. But I might text a friend from high school and say ‘It is awful and this is ruining my life right now.’</a:t>
            </a:r>
            <a:r>
              <a:rPr lang="en-US" sz="2400" b="1" i="1" dirty="0">
                <a:solidFill>
                  <a:schemeClr val="tx1"/>
                </a:solidFill>
                <a:latin typeface="Cambria" panose="02040503050406030204" pitchFamily="18" charset="0"/>
              </a:rPr>
              <a:t>”</a:t>
            </a:r>
            <a:r>
              <a:rPr lang="en-US" sz="2400" i="1" dirty="0">
                <a:solidFill>
                  <a:schemeClr val="tx1"/>
                </a:solidFill>
                <a:latin typeface="Cambria" panose="02040503050406030204" pitchFamily="18" charset="0"/>
              </a:rPr>
              <a:t> (P2)</a:t>
            </a:r>
          </a:p>
        </p:txBody>
      </p:sp>
      <p:sp>
        <p:nvSpPr>
          <p:cNvPr id="65" name="Rounded Rectangular Callout 64">
            <a:extLst>
              <a:ext uri="{FF2B5EF4-FFF2-40B4-BE49-F238E27FC236}">
                <a16:creationId xmlns:a16="http://schemas.microsoft.com/office/drawing/2014/main" id="{6D1C56CC-BA93-4241-A576-27586E866E2C}"/>
              </a:ext>
            </a:extLst>
          </p:cNvPr>
          <p:cNvSpPr/>
          <p:nvPr/>
        </p:nvSpPr>
        <p:spPr>
          <a:xfrm>
            <a:off x="19118713" y="15336423"/>
            <a:ext cx="7262550" cy="1778861"/>
          </a:xfrm>
          <a:prstGeom prst="wedgeRoundRectCallout">
            <a:avLst>
              <a:gd name="adj1" fmla="val 52277"/>
              <a:gd name="adj2" fmla="val 37587"/>
              <a:gd name="adj3" fmla="val 16667"/>
            </a:avLst>
          </a:prstGeom>
          <a:solidFill>
            <a:srgbClr val="C00000">
              <a:alpha val="2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a:solidFill>
                  <a:schemeClr val="tx1"/>
                </a:solidFill>
                <a:latin typeface="Cambria" panose="02040503050406030204" pitchFamily="18" charset="0"/>
              </a:rPr>
              <a:t>“With the sexual harassment, I don’t talk about that at all… My worst fear was that people are going to think I was lying or doing to get back at him. I tried to do what I could to not let that assumption happen.”  (P3)</a:t>
            </a:r>
          </a:p>
        </p:txBody>
      </p:sp>
      <p:sp>
        <p:nvSpPr>
          <p:cNvPr id="21" name="TextBox 20">
            <a:extLst>
              <a:ext uri="{FF2B5EF4-FFF2-40B4-BE49-F238E27FC236}">
                <a16:creationId xmlns:a16="http://schemas.microsoft.com/office/drawing/2014/main" id="{EA9E0A73-4DCB-064A-848B-5045B0B006C0}"/>
              </a:ext>
            </a:extLst>
          </p:cNvPr>
          <p:cNvSpPr txBox="1"/>
          <p:nvPr/>
        </p:nvSpPr>
        <p:spPr>
          <a:xfrm>
            <a:off x="27984688" y="6900480"/>
            <a:ext cx="3592731" cy="400110"/>
          </a:xfrm>
          <a:prstGeom prst="rect">
            <a:avLst/>
          </a:prstGeom>
          <a:noFill/>
        </p:spPr>
        <p:txBody>
          <a:bodyPr wrap="square" rtlCol="0">
            <a:spAutoFit/>
          </a:bodyPr>
          <a:lstStyle/>
          <a:p>
            <a:pPr algn="ctr"/>
            <a:r>
              <a:rPr lang="en-US" sz="2000" dirty="0">
                <a:latin typeface="Cambria" panose="02040503050406030204" pitchFamily="18" charset="0"/>
              </a:rPr>
              <a:t>Design for cultural translation</a:t>
            </a:r>
          </a:p>
        </p:txBody>
      </p:sp>
      <p:sp>
        <p:nvSpPr>
          <p:cNvPr id="66" name="TextBox 65">
            <a:extLst>
              <a:ext uri="{FF2B5EF4-FFF2-40B4-BE49-F238E27FC236}">
                <a16:creationId xmlns:a16="http://schemas.microsoft.com/office/drawing/2014/main" id="{BAECE9EF-EA22-E64B-AB81-43FBC86AEA45}"/>
              </a:ext>
            </a:extLst>
          </p:cNvPr>
          <p:cNvSpPr txBox="1"/>
          <p:nvPr/>
        </p:nvSpPr>
        <p:spPr>
          <a:xfrm>
            <a:off x="31608967" y="6881430"/>
            <a:ext cx="3826074" cy="400110"/>
          </a:xfrm>
          <a:prstGeom prst="rect">
            <a:avLst/>
          </a:prstGeom>
          <a:noFill/>
        </p:spPr>
        <p:txBody>
          <a:bodyPr wrap="square" rtlCol="0">
            <a:spAutoFit/>
          </a:bodyPr>
          <a:lstStyle/>
          <a:p>
            <a:pPr algn="ctr"/>
            <a:r>
              <a:rPr lang="en-US" sz="2000" dirty="0">
                <a:latin typeface="Cambria" panose="02040503050406030204" pitchFamily="18" charset="0"/>
              </a:rPr>
              <a:t>Design for supportive anonymity</a:t>
            </a:r>
          </a:p>
        </p:txBody>
      </p:sp>
      <p:sp>
        <p:nvSpPr>
          <p:cNvPr id="67" name="TextBox 66">
            <a:extLst>
              <a:ext uri="{FF2B5EF4-FFF2-40B4-BE49-F238E27FC236}">
                <a16:creationId xmlns:a16="http://schemas.microsoft.com/office/drawing/2014/main" id="{8A941DE1-682B-1B4D-A138-1A6122D2F6DE}"/>
              </a:ext>
            </a:extLst>
          </p:cNvPr>
          <p:cNvSpPr txBox="1"/>
          <p:nvPr/>
        </p:nvSpPr>
        <p:spPr>
          <a:xfrm>
            <a:off x="29118153" y="9419839"/>
            <a:ext cx="5345336" cy="400110"/>
          </a:xfrm>
          <a:prstGeom prst="rect">
            <a:avLst/>
          </a:prstGeom>
          <a:noFill/>
        </p:spPr>
        <p:txBody>
          <a:bodyPr wrap="square" rtlCol="0">
            <a:spAutoFit/>
          </a:bodyPr>
          <a:lstStyle/>
          <a:p>
            <a:pPr algn="ctr"/>
            <a:r>
              <a:rPr lang="en-US" sz="2000" dirty="0">
                <a:latin typeface="Cambria" panose="02040503050406030204" pitchFamily="18" charset="0"/>
              </a:rPr>
              <a:t>Design context collapse and audience selection</a:t>
            </a:r>
          </a:p>
        </p:txBody>
      </p:sp>
      <p:pic>
        <p:nvPicPr>
          <p:cNvPr id="72" name="Picture 71">
            <a:extLst>
              <a:ext uri="{FF2B5EF4-FFF2-40B4-BE49-F238E27FC236}">
                <a16:creationId xmlns:a16="http://schemas.microsoft.com/office/drawing/2014/main" id="{64D0FDAC-3EC2-6344-BD33-FB2781A1F28F}"/>
              </a:ext>
            </a:extLst>
          </p:cNvPr>
          <p:cNvPicPr>
            <a:picLocks noChangeAspect="1"/>
          </p:cNvPicPr>
          <p:nvPr/>
        </p:nvPicPr>
        <p:blipFill>
          <a:blip r:embed="rId9">
            <a:biLevel thresh="25000"/>
          </a:blip>
          <a:stretch>
            <a:fillRect/>
          </a:stretch>
        </p:blipFill>
        <p:spPr>
          <a:xfrm>
            <a:off x="33865548" y="194110"/>
            <a:ext cx="1926682" cy="1926682"/>
          </a:xfrm>
          <a:prstGeom prst="rect">
            <a:avLst/>
          </a:prstGeom>
          <a:noFill/>
          <a:ln>
            <a:noFill/>
          </a:ln>
        </p:spPr>
      </p:pic>
    </p:spTree>
    <p:extLst>
      <p:ext uri="{BB962C8B-B14F-4D97-AF65-F5344CB8AC3E}">
        <p14:creationId xmlns:p14="http://schemas.microsoft.com/office/powerpoint/2010/main" val="769146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25256</TotalTime>
  <Words>706</Words>
  <Application>Microsoft Macintosh PowerPoint</Application>
  <PresentationFormat>Custom</PresentationFormat>
  <Paragraphs>61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Baghdad</vt:lpstr>
      <vt:lpstr>Calibri</vt:lpstr>
      <vt:lpstr>Calibri Light</vt:lpstr>
      <vt:lpstr>Cambria</vt:lpstr>
      <vt:lpstr>Office Theme</vt:lpstr>
      <vt:lpstr>PowerPoint Presentation</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Tousif Ahmed</dc:creator>
  <cp:lastModifiedBy>Taslima Akter</cp:lastModifiedBy>
  <cp:revision>246</cp:revision>
  <cp:lastPrinted>2018-04-13T17:46:34Z</cp:lastPrinted>
  <dcterms:created xsi:type="dcterms:W3CDTF">2017-06-03T21:53:12Z</dcterms:created>
  <dcterms:modified xsi:type="dcterms:W3CDTF">2018-04-13T18:32:20Z</dcterms:modified>
</cp:coreProperties>
</file>