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rFUu9q7dDKgNDxFWzTWgfUAq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5F8C72-84EB-4AB9-9141-09645FE4B70C}">
  <a:tblStyle styleId="{A25F8C72-84EB-4AB9-9141-09645FE4B7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customschemas.google.com/relationships/presentationmetadata" Target="metadata"/><Relationship Id="rId16" Type="http://schemas.openxmlformats.org/officeDocument/2006/relationships/font" Target="fonts/LibreFranklin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board with writing on it&#10;&#10;Description automatically generated with low confidence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284"/>
          <a:stretch/>
        </p:blipFill>
        <p:spPr>
          <a:xfrm>
            <a:off x="-2285" y="10"/>
            <a:ext cx="9143999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0" y="1655701"/>
            <a:ext cx="9143999" cy="237161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16424" y="325532"/>
            <a:ext cx="7543800" cy="2211572"/>
          </a:xfrm>
          <a:prstGeom prst="rect">
            <a:avLst/>
          </a:prstGeom>
          <a:solidFill>
            <a:srgbClr val="0C0C0C">
              <a:alpha val="85882"/>
            </a:srgb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system with the fewest possible instructions such that it can perform the fundamental arithmetic and logic operations.</a:t>
            </a:r>
            <a:endParaRPr sz="3900">
              <a:solidFill>
                <a:schemeClr val="lt1"/>
              </a:solidFill>
            </a:endParaRPr>
          </a:p>
        </p:txBody>
      </p:sp>
      <p:graphicFrame>
        <p:nvGraphicFramePr>
          <p:cNvPr id="104" name="Google Shape;104;p1"/>
          <p:cNvGraphicFramePr/>
          <p:nvPr/>
        </p:nvGraphicFramePr>
        <p:xfrm>
          <a:off x="1336157" y="2733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{A25F8C72-84EB-4AB9-9141-09645FE4B70C}</a:tableStyleId>
              </a:tblPr>
              <a:tblGrid>
                <a:gridCol w="3235850"/>
                <a:gridCol w="3235850"/>
              </a:tblGrid>
              <a:tr h="83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Name: Abin Roy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ID: 2020-1-60-141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1">
                        <a:alpha val="77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Name: Eva Islam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ID: 2020-1-60-273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1">
                        <a:alpha val="77647"/>
                      </a:schemeClr>
                    </a:solidFill>
                  </a:tcPr>
                </a:tc>
              </a:tr>
              <a:tr h="83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Name: Abdullah al Tamim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ID: 2020-1-60-127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dk1">
                        <a:alpha val="77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Name: Fatema Akter</a:t>
                      </a:r>
                      <a:endParaRPr b="0" sz="1600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lt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ID: 2020-1-60-115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dk1">
                        <a:alpha val="7764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orplan on a tabl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8658" r="8657" t="0"/>
          <a:stretch/>
        </p:blipFill>
        <p:spPr>
          <a:xfrm>
            <a:off x="4133691" y="392853"/>
            <a:ext cx="5010309" cy="4272029"/>
          </a:xfrm>
          <a:custGeom>
            <a:rect b="b" l="l" r="r" t="t"/>
            <a:pathLst>
              <a:path extrusionOk="0" h="5696039" w="6680411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0" y="392853"/>
            <a:ext cx="5850331" cy="4272015"/>
          </a:xfrm>
          <a:custGeom>
            <a:rect b="b" l="l" r="r" t="t"/>
            <a:pathLst>
              <a:path extrusionOk="0" h="5696020" w="7800441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630935" y="685800"/>
            <a:ext cx="3833908" cy="821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Project Description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630935" y="1507331"/>
            <a:ext cx="3283839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>
                <a:latin typeface="Georgia"/>
                <a:ea typeface="Georgia"/>
                <a:cs typeface="Georgia"/>
                <a:sym typeface="Georgia"/>
              </a:rPr>
              <a:t>The Arithmetic and Logic Unit performs simple addition, subtraction, multiplication, division, and logic operations, such as OR and AND.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gramming data on computer monitor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177" r="15450" t="0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                 </a:t>
            </a:r>
            <a:r>
              <a:rPr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XNOR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360771" y="578990"/>
            <a:ext cx="3479868" cy="673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Logic operations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of a calculator keypad" id="128" name="Google Shape;128;p4"/>
          <p:cNvPicPr preferRelativeResize="0"/>
          <p:nvPr/>
        </p:nvPicPr>
        <p:blipFill rotWithShape="1">
          <a:blip r:embed="rId3">
            <a:alphaModFix/>
          </a:blip>
          <a:srcRect b="21965" l="0" r="9091" t="847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252663" y="240882"/>
            <a:ext cx="3249230" cy="4422557"/>
          </a:xfrm>
          <a:prstGeom prst="rect">
            <a:avLst/>
          </a:prstGeom>
          <a:solidFill>
            <a:schemeClr val="lt1">
              <a:alpha val="89803"/>
            </a:schemeClr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252663" y="423367"/>
            <a:ext cx="4130087" cy="1008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124"/>
              </a:buClr>
              <a:buSzPts val="4400"/>
              <a:buFont typeface="Calibri"/>
              <a:buNone/>
            </a:pPr>
            <a:r>
              <a:rPr lang="en-US" sz="2600"/>
              <a:t>Arithmetic Operations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34327" y="1237375"/>
            <a:ext cx="33675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124"/>
              </a:buClr>
              <a:buSzPts val="1400"/>
              <a:buChar char="•"/>
            </a:pPr>
            <a:r>
              <a:rPr lang="en-US" sz="1300"/>
              <a:t>Developed an arithmetic </a:t>
            </a:r>
            <a:r>
              <a:rPr lang="en-US" sz="1300"/>
              <a:t>simplifier</a:t>
            </a:r>
            <a:r>
              <a:rPr lang="en-US" sz="1300"/>
              <a:t>.</a:t>
            </a:r>
            <a:endParaRPr/>
          </a:p>
          <a:p>
            <a:pPr indent="-234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124"/>
              </a:buClr>
              <a:buSzPts val="1400"/>
              <a:buChar char="•"/>
            </a:pPr>
            <a:r>
              <a:rPr lang="en-US" sz="1300"/>
              <a:t>The functions are addition, subtraction, multiplication ,division, square, trigonometry, simplification, MOD, logarithm, square root and percentage </a:t>
            </a:r>
            <a:endParaRPr/>
          </a:p>
          <a:p>
            <a:pPr indent="-266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3124"/>
              </a:buClr>
              <a:buSzPts val="1561"/>
              <a:buChar char="•"/>
            </a:pPr>
            <a:r>
              <a:rPr lang="en-US" sz="1300"/>
              <a:t>Infix to the Postfix converter and vice versa</a:t>
            </a:r>
            <a:endParaRPr/>
          </a:p>
          <a:p>
            <a:pPr indent="-234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3124"/>
              </a:buClr>
              <a:buSzPts val="1400"/>
              <a:buChar char="•"/>
            </a:pPr>
            <a:r>
              <a:rPr lang="en-US" sz="1300"/>
              <a:t>Ascending and descending sort using Quick Sort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80060" y="1940245"/>
            <a:ext cx="2606040" cy="13716"/>
          </a:xfrm>
          <a:custGeom>
            <a:rect b="b" l="l" r="r" t="t"/>
            <a:pathLst>
              <a:path extrusionOk="0" fill="none" h="13716" w="260604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5838" y="5689"/>
                  <a:pt x="2605775" y="8075"/>
                  <a:pt x="2606040" y="13716"/>
                </a:cubicBezTo>
                <a:cubicBezTo>
                  <a:pt x="2260204" y="24770"/>
                  <a:pt x="2175708" y="1042"/>
                  <a:pt x="1902409" y="13716"/>
                </a:cubicBezTo>
                <a:cubicBezTo>
                  <a:pt x="1638502" y="36492"/>
                  <a:pt x="1460923" y="-20841"/>
                  <a:pt x="1276960" y="13716"/>
                </a:cubicBezTo>
                <a:cubicBezTo>
                  <a:pt x="1057717" y="9789"/>
                  <a:pt x="867956" y="-2252"/>
                  <a:pt x="677570" y="13716"/>
                </a:cubicBezTo>
                <a:cubicBezTo>
                  <a:pt x="457951" y="28801"/>
                  <a:pt x="189752" y="50816"/>
                  <a:pt x="0" y="13716"/>
                </a:cubicBezTo>
                <a:cubicBezTo>
                  <a:pt x="468" y="10483"/>
                  <a:pt x="836" y="5117"/>
                  <a:pt x="0" y="0"/>
                </a:cubicBezTo>
                <a:close/>
              </a:path>
              <a:path extrusionOk="0" h="13716" w="260604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7080" y="4836"/>
                  <a:pt x="2606317" y="7740"/>
                  <a:pt x="2606040" y="13716"/>
                </a:cubicBezTo>
                <a:cubicBezTo>
                  <a:pt x="2347059" y="-1948"/>
                  <a:pt x="2192004" y="4234"/>
                  <a:pt x="1980590" y="13716"/>
                </a:cubicBezTo>
                <a:cubicBezTo>
                  <a:pt x="1783984" y="-14317"/>
                  <a:pt x="1487673" y="41336"/>
                  <a:pt x="1276960" y="13716"/>
                </a:cubicBezTo>
                <a:cubicBezTo>
                  <a:pt x="1087111" y="-41823"/>
                  <a:pt x="879204" y="42195"/>
                  <a:pt x="651510" y="13716"/>
                </a:cubicBezTo>
                <a:cubicBezTo>
                  <a:pt x="430798" y="-32336"/>
                  <a:pt x="132889" y="-38039"/>
                  <a:pt x="0" y="13716"/>
                </a:cubicBezTo>
                <a:cubicBezTo>
                  <a:pt x="1109" y="8984"/>
                  <a:pt x="330" y="5748"/>
                  <a:pt x="0" y="0"/>
                </a:cubicBezTo>
                <a:close/>
              </a:path>
              <a:path extrusionOk="0" fill="none" h="13716" w="260604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5859" y="5467"/>
                  <a:pt x="2605677" y="7416"/>
                  <a:pt x="2606040" y="13716"/>
                </a:cubicBezTo>
                <a:cubicBezTo>
                  <a:pt x="2234648" y="22404"/>
                  <a:pt x="2180202" y="-14933"/>
                  <a:pt x="1902409" y="13716"/>
                </a:cubicBezTo>
                <a:cubicBezTo>
                  <a:pt x="1635562" y="42622"/>
                  <a:pt x="1477339" y="222"/>
                  <a:pt x="1276960" y="13716"/>
                </a:cubicBezTo>
                <a:cubicBezTo>
                  <a:pt x="1058094" y="62350"/>
                  <a:pt x="904206" y="-25208"/>
                  <a:pt x="677570" y="13716"/>
                </a:cubicBezTo>
                <a:cubicBezTo>
                  <a:pt x="485746" y="10141"/>
                  <a:pt x="195925" y="28433"/>
                  <a:pt x="0" y="13716"/>
                </a:cubicBezTo>
                <a:cubicBezTo>
                  <a:pt x="406" y="10107"/>
                  <a:pt x="891" y="45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80060" y="2175940"/>
            <a:ext cx="3182691" cy="249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300"/>
              <a:buNone/>
            </a:pPr>
            <a:r>
              <a:rPr lang="en-US" sz="4000"/>
              <a:t>Thank you</a:t>
            </a:r>
            <a:endParaRPr/>
          </a:p>
        </p:txBody>
      </p:sp>
      <p:pic>
        <p:nvPicPr>
          <p:cNvPr descr="Stock exchange numbers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15654" r="17393" t="0"/>
          <a:stretch/>
        </p:blipFill>
        <p:spPr>
          <a:xfrm>
            <a:off x="3983776" y="10"/>
            <a:ext cx="5159081" cy="51434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