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1" roundtripDataSignature="AMtx7mhY8Rxj4PDEdclXgEVL8HPPNxii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8" name="Google Shape;1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9" name="Google Shape;15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1 “Introduction”.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3" name="Google Shape;2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4" name="Google Shape;22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Have “passive attacks” which </a:t>
            </a:r>
            <a:r>
              <a:rPr lang="en-US">
                <a:latin typeface="Times"/>
                <a:ea typeface="Times"/>
                <a:cs typeface="Times"/>
                <a:sym typeface="Times"/>
              </a:rPr>
              <a:t>attempt to learn or make use of information from the system but does not affect system resources.</a:t>
            </a:r>
            <a:endParaRPr/>
          </a:p>
          <a:p>
            <a:pPr indent="0" lvl="0" marL="0" rtl="0" algn="l">
              <a:spcBef>
                <a:spcPts val="0"/>
              </a:spcBef>
              <a:spcAft>
                <a:spcPts val="0"/>
              </a:spcAft>
              <a:buSzPts val="1800"/>
              <a:buFont typeface="Times"/>
              <a:buNone/>
            </a:pPr>
            <a:r>
              <a:rPr lang="en-US">
                <a:latin typeface="Times"/>
                <a:ea typeface="Times"/>
                <a:cs typeface="Times"/>
                <a:sym typeface="Times"/>
              </a:rPr>
              <a:t>By </a:t>
            </a:r>
            <a:r>
              <a:rPr lang="en-US"/>
              <a:t>eavesdropping on, or monitoring of, transmissions to:</a:t>
            </a:r>
            <a:endParaRPr/>
          </a:p>
          <a:p>
            <a:pPr indent="0" lvl="1" marL="0" rtl="0" algn="l">
              <a:spcBef>
                <a:spcPts val="0"/>
              </a:spcBef>
              <a:spcAft>
                <a:spcPts val="0"/>
              </a:spcAft>
              <a:buSzPts val="1800"/>
              <a:buNone/>
            </a:pPr>
            <a:r>
              <a:rPr lang="en-US"/>
              <a:t>+ obtain message contents (as shown above in Stallings Figure 1.3a), or</a:t>
            </a:r>
            <a:endParaRPr/>
          </a:p>
          <a:p>
            <a:pPr indent="0" lvl="1" marL="0" rtl="0" algn="l">
              <a:spcBef>
                <a:spcPts val="0"/>
              </a:spcBef>
              <a:spcAft>
                <a:spcPts val="0"/>
              </a:spcAft>
              <a:buSzPts val="1800"/>
              <a:buNone/>
            </a:pPr>
            <a:r>
              <a:rPr lang="en-US"/>
              <a:t>+ monitor traffic flows</a:t>
            </a:r>
            <a:endParaRPr/>
          </a:p>
          <a:p>
            <a:pPr indent="0" lvl="0" marL="0" rtl="0" algn="l">
              <a:spcBef>
                <a:spcPts val="0"/>
              </a:spcBef>
              <a:spcAft>
                <a:spcPts val="0"/>
              </a:spcAft>
              <a:buSzPts val="1800"/>
              <a:buNone/>
            </a:pPr>
            <a:r>
              <a:rPr lang="en-US"/>
              <a:t>Are difficult to detect </a:t>
            </a:r>
            <a:r>
              <a:rPr lang="en-US">
                <a:latin typeface="Times"/>
                <a:ea typeface="Times"/>
                <a:cs typeface="Times"/>
                <a:sym typeface="Times"/>
              </a:rPr>
              <a:t>because they do not involve any alteration of the data.</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0" name="Google Shape;23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1" name="Google Shape;23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000"/>
              <a:buNone/>
            </a:pPr>
            <a:r>
              <a:rPr b="1" lang="en-US" sz="1000"/>
              <a:t>Also have “active attacks”</a:t>
            </a:r>
            <a:r>
              <a:rPr lang="en-US" sz="1000"/>
              <a:t> which </a:t>
            </a:r>
            <a:r>
              <a:rPr lang="en-US">
                <a:latin typeface="Times"/>
                <a:ea typeface="Times"/>
                <a:cs typeface="Times"/>
                <a:sym typeface="Times"/>
              </a:rPr>
              <a:t>attempt to alter system resources or affect their operation.</a:t>
            </a:r>
            <a:endParaRPr/>
          </a:p>
          <a:p>
            <a:pPr indent="0" lvl="0" marL="0" rtl="0" algn="l">
              <a:lnSpc>
                <a:spcPct val="90000"/>
              </a:lnSpc>
              <a:spcBef>
                <a:spcPts val="0"/>
              </a:spcBef>
              <a:spcAft>
                <a:spcPts val="0"/>
              </a:spcAft>
              <a:buSzPts val="1800"/>
              <a:buFont typeface="Times"/>
              <a:buNone/>
            </a:pPr>
            <a:r>
              <a:rPr lang="en-US">
                <a:latin typeface="Times"/>
                <a:ea typeface="Times"/>
                <a:cs typeface="Times"/>
                <a:sym typeface="Times"/>
              </a:rPr>
              <a:t>By </a:t>
            </a:r>
            <a:r>
              <a:rPr lang="en-US" sz="1000"/>
              <a:t>modification of data stream to:</a:t>
            </a:r>
            <a:endParaRPr/>
          </a:p>
          <a:p>
            <a:pPr indent="0" lvl="1" marL="0" rtl="0" algn="l">
              <a:lnSpc>
                <a:spcPct val="90000"/>
              </a:lnSpc>
              <a:spcBef>
                <a:spcPts val="0"/>
              </a:spcBef>
              <a:spcAft>
                <a:spcPts val="0"/>
              </a:spcAft>
              <a:buSzPts val="1000"/>
              <a:buNone/>
            </a:pPr>
            <a:r>
              <a:rPr lang="en-US" sz="1000"/>
              <a:t>+ masquerade of one entity as some other</a:t>
            </a:r>
            <a:endParaRPr/>
          </a:p>
          <a:p>
            <a:pPr indent="0" lvl="1" marL="0" rtl="0" algn="l">
              <a:lnSpc>
                <a:spcPct val="90000"/>
              </a:lnSpc>
              <a:spcBef>
                <a:spcPts val="0"/>
              </a:spcBef>
              <a:spcAft>
                <a:spcPts val="0"/>
              </a:spcAft>
              <a:buSzPts val="1000"/>
              <a:buNone/>
            </a:pPr>
            <a:r>
              <a:rPr lang="en-US" sz="1000"/>
              <a:t>+ replay previous messages (as shown above in </a:t>
            </a:r>
            <a:r>
              <a:rPr lang="en-US"/>
              <a:t>Stallings </a:t>
            </a:r>
            <a:r>
              <a:rPr lang="en-US" sz="1000"/>
              <a:t>Figure 1.4b)</a:t>
            </a:r>
            <a:endParaRPr/>
          </a:p>
          <a:p>
            <a:pPr indent="0" lvl="1" marL="0" rtl="0" algn="l">
              <a:lnSpc>
                <a:spcPct val="90000"/>
              </a:lnSpc>
              <a:spcBef>
                <a:spcPts val="0"/>
              </a:spcBef>
              <a:spcAft>
                <a:spcPts val="0"/>
              </a:spcAft>
              <a:buSzPts val="1000"/>
              <a:buNone/>
            </a:pPr>
            <a:r>
              <a:rPr lang="en-US" sz="1000"/>
              <a:t>+ modify messages in transit</a:t>
            </a:r>
            <a:endParaRPr/>
          </a:p>
          <a:p>
            <a:pPr indent="0" lvl="1" marL="0" rtl="0" algn="l">
              <a:lnSpc>
                <a:spcPct val="90000"/>
              </a:lnSpc>
              <a:spcBef>
                <a:spcPts val="0"/>
              </a:spcBef>
              <a:spcAft>
                <a:spcPts val="0"/>
              </a:spcAft>
              <a:buSzPts val="1000"/>
              <a:buNone/>
            </a:pPr>
            <a:r>
              <a:rPr lang="en-US" sz="1000"/>
              <a:t>+ denial of service</a:t>
            </a:r>
            <a:endParaRPr>
              <a:latin typeface="Times"/>
              <a:ea typeface="Times"/>
              <a:cs typeface="Times"/>
              <a:sym typeface="Times"/>
            </a:endParaRPr>
          </a:p>
          <a:p>
            <a:pPr indent="0" lvl="0" marL="0" rtl="0" algn="l">
              <a:lnSpc>
                <a:spcPct val="90000"/>
              </a:lnSpc>
              <a:spcBef>
                <a:spcPts val="0"/>
              </a:spcBef>
              <a:spcAft>
                <a:spcPts val="0"/>
              </a:spcAft>
              <a:buSzPts val="1800"/>
              <a:buFont typeface="Times"/>
              <a:buNone/>
            </a:pPr>
            <a:r>
              <a:rPr lang="en-US">
                <a:latin typeface="Times"/>
                <a:ea typeface="Times"/>
                <a:cs typeface="Times"/>
                <a:sym typeface="Times"/>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physical,software,and network vulnerabilities. Instead, the goal is to detect active attacks and to recover from any disruption or delays caused by them.</a:t>
            </a:r>
            <a:endParaRPr/>
          </a:p>
          <a:p>
            <a:pPr indent="0" lvl="0" marL="0" rtl="0" algn="l">
              <a:spcBef>
                <a:spcPts val="0"/>
              </a:spcBef>
              <a:spcAft>
                <a:spcPts val="0"/>
              </a:spcAft>
              <a:buNone/>
            </a:pPr>
            <a:r>
              <a:t/>
            </a:r>
            <a:endParaRPr>
              <a:latin typeface="Times"/>
              <a:ea typeface="Times"/>
              <a:cs typeface="Times"/>
              <a:sym typeface="Time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7" name="Google Shape;23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8" name="Google Shape;23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1800"/>
              <a:buFont typeface="Times"/>
              <a:buNone/>
            </a:pPr>
            <a:r>
              <a:rPr i="1" lang="en-US">
                <a:solidFill>
                  <a:srgbClr val="0000FF"/>
                </a:solidFill>
                <a:latin typeface="Times"/>
                <a:ea typeface="Times"/>
                <a:cs typeface="Times"/>
                <a:sym typeface="Times"/>
              </a:rPr>
              <a:t>Consider the role of a security service, and what may be required. </a:t>
            </a:r>
            <a:endParaRPr/>
          </a:p>
          <a:p>
            <a:pPr indent="0" lvl="0" marL="0" rtl="0" algn="l">
              <a:spcBef>
                <a:spcPts val="0"/>
              </a:spcBef>
              <a:spcAft>
                <a:spcPts val="0"/>
              </a:spcAft>
              <a:buClr>
                <a:srgbClr val="0000FF"/>
              </a:buClr>
              <a:buSzPts val="1800"/>
              <a:buFont typeface="Times"/>
              <a:buNone/>
            </a:pPr>
            <a:r>
              <a:rPr i="1" lang="en-US">
                <a:solidFill>
                  <a:srgbClr val="0000FF"/>
                </a:solidFill>
                <a:latin typeface="Times"/>
                <a:ea typeface="Times"/>
                <a:cs typeface="Times"/>
                <a:sym typeface="Times"/>
              </a:rPr>
              <a:t>Note both similarities and differences with traditional paper documents, which for example: </a:t>
            </a:r>
            <a:endParaRPr/>
          </a:p>
          <a:p>
            <a:pPr indent="0" lvl="0" marL="0" rtl="0" algn="l">
              <a:spcBef>
                <a:spcPts val="0"/>
              </a:spcBef>
              <a:spcAft>
                <a:spcPts val="0"/>
              </a:spcAft>
              <a:buClr>
                <a:srgbClr val="0000FF"/>
              </a:buClr>
              <a:buSzPts val="1800"/>
              <a:buFont typeface="Times"/>
              <a:buNone/>
            </a:pPr>
            <a:r>
              <a:rPr i="1" lang="en-US">
                <a:solidFill>
                  <a:srgbClr val="0000FF"/>
                </a:solidFill>
                <a:latin typeface="Times"/>
                <a:ea typeface="Times"/>
                <a:cs typeface="Times"/>
                <a:sym typeface="Times"/>
              </a:rPr>
              <a:t>	</a:t>
            </a:r>
            <a:r>
              <a:rPr lang="en-US">
                <a:solidFill>
                  <a:srgbClr val="800080"/>
                </a:solidFill>
                <a:latin typeface="Times"/>
                <a:ea typeface="Times"/>
                <a:cs typeface="Times"/>
                <a:sym typeface="Times"/>
              </a:rPr>
              <a:t>have signatures &amp; dates; </a:t>
            </a:r>
            <a:endParaRPr/>
          </a:p>
          <a:p>
            <a:pPr indent="0" lvl="0" marL="0" rtl="0" algn="l">
              <a:spcBef>
                <a:spcPts val="0"/>
              </a:spcBef>
              <a:spcAft>
                <a:spcPts val="0"/>
              </a:spcAft>
              <a:buClr>
                <a:srgbClr val="800080"/>
              </a:buClr>
              <a:buSzPts val="1800"/>
              <a:buFont typeface="Times"/>
              <a:buNone/>
            </a:pPr>
            <a:r>
              <a:rPr lang="en-US">
                <a:solidFill>
                  <a:srgbClr val="800080"/>
                </a:solidFill>
                <a:latin typeface="Times"/>
                <a:ea typeface="Times"/>
                <a:cs typeface="Times"/>
                <a:sym typeface="Times"/>
              </a:rPr>
              <a:t>	need protection from disclosure, tampering, or destruction; </a:t>
            </a:r>
            <a:endParaRPr/>
          </a:p>
          <a:p>
            <a:pPr indent="0" lvl="0" marL="0" rtl="0" algn="l">
              <a:spcBef>
                <a:spcPts val="0"/>
              </a:spcBef>
              <a:spcAft>
                <a:spcPts val="0"/>
              </a:spcAft>
              <a:buClr>
                <a:srgbClr val="800080"/>
              </a:buClr>
              <a:buSzPts val="1800"/>
              <a:buFont typeface="Times"/>
              <a:buNone/>
            </a:pPr>
            <a:r>
              <a:rPr lang="en-US">
                <a:solidFill>
                  <a:srgbClr val="800080"/>
                </a:solidFill>
                <a:latin typeface="Times"/>
                <a:ea typeface="Times"/>
                <a:cs typeface="Times"/>
                <a:sym typeface="Times"/>
              </a:rPr>
              <a:t>	may be notarized or witnessed; </a:t>
            </a:r>
            <a:endParaRPr/>
          </a:p>
          <a:p>
            <a:pPr indent="0" lvl="0" marL="0" rtl="0" algn="l">
              <a:spcBef>
                <a:spcPts val="0"/>
              </a:spcBef>
              <a:spcAft>
                <a:spcPts val="0"/>
              </a:spcAft>
              <a:buClr>
                <a:srgbClr val="800080"/>
              </a:buClr>
              <a:buSzPts val="1800"/>
              <a:buFont typeface="Times"/>
              <a:buNone/>
            </a:pPr>
            <a:r>
              <a:rPr lang="en-US">
                <a:solidFill>
                  <a:srgbClr val="800080"/>
                </a:solidFill>
                <a:latin typeface="Times"/>
                <a:ea typeface="Times"/>
                <a:cs typeface="Times"/>
                <a:sym typeface="Times"/>
              </a:rPr>
              <a:t>	may be recorded or licensed</a:t>
            </a:r>
            <a:endParaRPr i="1">
              <a:solidFill>
                <a:srgbClr val="0000FF"/>
              </a:solidFill>
              <a:latin typeface="Times"/>
              <a:ea typeface="Times"/>
              <a:cs typeface="Times"/>
              <a:sym typeface="Times"/>
            </a:endParaRPr>
          </a:p>
          <a:p>
            <a:pPr indent="0" lvl="0" marL="0" rtl="0" algn="l">
              <a:spcBef>
                <a:spcPts val="0"/>
              </a:spcBef>
              <a:spcAft>
                <a:spcPts val="0"/>
              </a:spcAft>
              <a:buNone/>
            </a:pPr>
            <a:r>
              <a:t/>
            </a:r>
            <a:endParaRPr i="1">
              <a:solidFill>
                <a:srgbClr val="0000FF"/>
              </a:solidFill>
              <a:latin typeface="Times"/>
              <a:ea typeface="Times"/>
              <a:cs typeface="Times"/>
              <a:sym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4" name="Google Shape;24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5" name="Google Shape;24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1800"/>
              <a:buFont typeface="Times"/>
              <a:buNone/>
            </a:pPr>
            <a:r>
              <a:rPr i="1" lang="en-US">
                <a:solidFill>
                  <a:srgbClr val="0000FF"/>
                </a:solidFill>
                <a:latin typeface="Times"/>
                <a:ea typeface="Times"/>
                <a:cs typeface="Times"/>
                <a:sym typeface="Times"/>
              </a:rPr>
              <a:t>Also have a couple of definition of “security services” from relevant standards. </a:t>
            </a:r>
            <a:r>
              <a:rPr lang="en-US">
                <a:latin typeface="Times"/>
                <a:ea typeface="Times"/>
                <a:cs typeface="Times"/>
                <a:sym typeface="Times"/>
              </a:rPr>
              <a:t>X.800 defines a security service as a service provided by a protocol layer of communicating open systems, which ensures adequate security of the systems or of data transfers. Perhaps a clearer definition is found in RFC 2828, which provides the following definition: a processing or communication service that is provided by a system to give a specific kind of protection to system resources; security services implement security policies and are implemented by security mechanisms.</a:t>
            </a:r>
            <a:r>
              <a:rPr lang="en-US">
                <a:latin typeface="Helvetica Neue"/>
                <a:ea typeface="Helvetica Neue"/>
                <a:cs typeface="Helvetica Neue"/>
                <a:sym typeface="Helvetica Neue"/>
              </a:rPr>
              <a:t> </a:t>
            </a:r>
            <a:endParaRPr i="1">
              <a:solidFill>
                <a:srgbClr val="0000FF"/>
              </a:solidFill>
              <a:latin typeface="Times"/>
              <a:ea typeface="Times"/>
              <a:cs typeface="Times"/>
              <a:sym typeface="Times"/>
            </a:endParaRPr>
          </a:p>
          <a:p>
            <a:pPr indent="0" lvl="0" marL="0" rtl="0" algn="l">
              <a:spcBef>
                <a:spcPts val="0"/>
              </a:spcBef>
              <a:spcAft>
                <a:spcPts val="0"/>
              </a:spcAft>
              <a:buNone/>
            </a:pPr>
            <a:r>
              <a:t/>
            </a:r>
            <a:endParaRPr i="1">
              <a:solidFill>
                <a:srgbClr val="0000FF"/>
              </a:solidFill>
              <a:latin typeface="Times"/>
              <a:ea typeface="Times"/>
              <a:cs typeface="Times"/>
              <a:sym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1" name="Google Shape;25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2" name="Google Shape;25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1800"/>
              <a:buFont typeface="Times"/>
              <a:buNone/>
            </a:pPr>
            <a:r>
              <a:rPr i="1" lang="en-US">
                <a:solidFill>
                  <a:srgbClr val="0000FF"/>
                </a:solidFill>
                <a:latin typeface="Times"/>
                <a:ea typeface="Times"/>
                <a:cs typeface="Times"/>
                <a:sym typeface="Times"/>
              </a:rPr>
              <a:t>This list includes the various "classic" security services which are traditionally discussed. </a:t>
            </a:r>
            <a:endParaRPr/>
          </a:p>
          <a:p>
            <a:pPr indent="0" lvl="0" marL="0" rtl="0" algn="l">
              <a:spcBef>
                <a:spcPts val="0"/>
              </a:spcBef>
              <a:spcAft>
                <a:spcPts val="0"/>
              </a:spcAft>
              <a:buClr>
                <a:srgbClr val="0000FF"/>
              </a:buClr>
              <a:buSzPts val="1800"/>
              <a:buFont typeface="Times"/>
              <a:buNone/>
            </a:pPr>
            <a:r>
              <a:rPr i="1" lang="en-US">
                <a:solidFill>
                  <a:srgbClr val="0000FF"/>
                </a:solidFill>
                <a:latin typeface="Times"/>
                <a:ea typeface="Times"/>
                <a:cs typeface="Times"/>
                <a:sym typeface="Times"/>
              </a:rPr>
              <a:t>Note there is a degree of ambiguity as to the meaning of these terms, and overlap in their use.</a:t>
            </a:r>
            <a:endParaRPr/>
          </a:p>
          <a:p>
            <a:pPr indent="0" lvl="0" marL="0" rtl="0" algn="l">
              <a:spcBef>
                <a:spcPts val="0"/>
              </a:spcBef>
              <a:spcAft>
                <a:spcPts val="0"/>
              </a:spcAft>
              <a:buSzPts val="1800"/>
              <a:buNone/>
            </a:pPr>
            <a:r>
              <a:rPr lang="en-US"/>
              <a:t>See Stallings Table 1.2 for details of the 5 Security Service categories and the 14 specific services given in X.800.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8" name="Google Shape;25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9" name="Google Shape;25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Now introduce “Security Mechanism” which are the specific means of implementing one or more security services.</a:t>
            </a:r>
            <a:endParaRPr/>
          </a:p>
          <a:p>
            <a:pPr indent="0" lvl="0" marL="0" rtl="0" algn="l">
              <a:spcBef>
                <a:spcPts val="0"/>
              </a:spcBef>
              <a:spcAft>
                <a:spcPts val="0"/>
              </a:spcAft>
              <a:buSzPts val="1800"/>
              <a:buNone/>
            </a:pPr>
            <a:r>
              <a:rPr lang="en-US"/>
              <a:t>Note these mechanisms span a wide range of technical components, but one aspect seen in many is the use of cryptographic techniques.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5" name="Google Shape;2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6" name="Google Shape;26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Some examples of mechanisms from X.800. Note that the “specific security mechanisms” are protocol layer specific, whilst the “pervasive security mechanisms” are not. We will meet some of these mechanisms in much greater detail later.</a:t>
            </a:r>
            <a:endParaRPr/>
          </a:p>
          <a:p>
            <a:pPr indent="0" lvl="0" marL="0" rtl="0" algn="l">
              <a:spcBef>
                <a:spcPts val="0"/>
              </a:spcBef>
              <a:spcAft>
                <a:spcPts val="0"/>
              </a:spcAft>
              <a:buSzPts val="1800"/>
              <a:buNone/>
            </a:pPr>
            <a:r>
              <a:rPr lang="en-US"/>
              <a:t>See Stallings Table 1.3 for details of these mechanisms in X.800, and Table 1.4 for the relationship between services and mechanisms.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2" name="Google Shape;27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3" name="Google Shape;27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considering the place of encryption, its useful to use the following two models from Stallings section 1.6.</a:t>
            </a:r>
            <a:endParaRPr/>
          </a:p>
          <a:p>
            <a:pPr indent="0" lvl="0" marL="0" rtl="0" algn="l">
              <a:spcBef>
                <a:spcPts val="0"/>
              </a:spcBef>
              <a:spcAft>
                <a:spcPts val="0"/>
              </a:spcAft>
              <a:buSzPts val="1800"/>
              <a:buNone/>
            </a:pPr>
            <a:r>
              <a:rPr lang="en-US"/>
              <a:t>The first, illustrated in Figure 1.5, models information flowing over an insecure communications channel, in the presence of possible opponents. Hence an appropriate </a:t>
            </a:r>
            <a:r>
              <a:rPr b="1" lang="en-US"/>
              <a:t>security transform (encryption algorithm)</a:t>
            </a:r>
            <a:r>
              <a:rPr lang="en-US"/>
              <a:t> can be used, with suitable </a:t>
            </a:r>
            <a:r>
              <a:rPr b="1" lang="en-US"/>
              <a:t>keys</a:t>
            </a:r>
            <a:r>
              <a:rPr lang="en-US"/>
              <a:t>, possibly negotiated using the presence of a </a:t>
            </a:r>
            <a:r>
              <a:rPr b="1" lang="en-US"/>
              <a:t>trusted third party</a:t>
            </a:r>
            <a:r>
              <a:rPr lang="en-US"/>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9" name="Google Shape;27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0" name="Google Shape;28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This general model shows that there are four basic tasks in designing a particular security service, as listed.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6" name="Google Shape;28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7" name="Google Shape;28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second, illustrated in Figure 1.6, model is concerned with controlled access to information or resources on a computer system, in the presence of possible opponents. Here appropriate controls are needed on the access and within the system, to provide suitable security. Some cryptographic techniques are useful here also.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5" name="Google Shape;16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6" name="Google Shape;16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quote from the start of Ch0 sets the scene for why we want to study these issues.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3" name="Google Shape;29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4" name="Google Shape;29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Detail here the tasks needed to use this model.</a:t>
            </a:r>
            <a:endParaRPr/>
          </a:p>
          <a:p>
            <a:pPr indent="0" lvl="0" marL="0" rtl="0" algn="l">
              <a:spcBef>
                <a:spcPts val="0"/>
              </a:spcBef>
              <a:spcAft>
                <a:spcPts val="0"/>
              </a:spcAft>
              <a:buSzPts val="1800"/>
              <a:buNone/>
            </a:pPr>
            <a:r>
              <a:rPr lang="en-US"/>
              <a:t>Note that trusted computer systems (discussed in Ch 20 can be useful here).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0" name="Google Shape;3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1" name="Google Shape;30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1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2" name="Google Shape;1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3" name="Google Shape;1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The requirements of information security within an organization have undergone two major changes in the last several decades. Before the widespread use of data processing equipment,the security of information felt to be valuable to an organization was provided primarily by physical </a:t>
            </a:r>
            <a:r>
              <a:rPr lang="en-US"/>
              <a:t>(eg. rugged filing cabinets with locks) and administrative mechanisms (eg. Personnel screening procedures during hiring process).</a:t>
            </a:r>
            <a:endParaRPr/>
          </a:p>
          <a:p>
            <a:pPr indent="0" lvl="0" marL="0" rtl="0" algn="l">
              <a:spcBef>
                <a:spcPts val="0"/>
              </a:spcBef>
              <a:spcAft>
                <a:spcPts val="0"/>
              </a:spcAft>
              <a:buSzPts val="1800"/>
              <a:buNone/>
            </a:pPr>
            <a:r>
              <a:rPr lang="en-US"/>
              <a:t>Growing computer use implies a need for automated tools for protecting files and other information stored on it. This is especially the case for a shared system, such as a time-sharing system, and even more so for systems that can be accessed over a public telephone network, data network, or the Internet.</a:t>
            </a:r>
            <a:endParaRPr/>
          </a:p>
          <a:p>
            <a:pPr indent="0" lvl="0" marL="0" rtl="0" algn="l">
              <a:spcBef>
                <a:spcPts val="0"/>
              </a:spcBef>
              <a:spcAft>
                <a:spcPts val="0"/>
              </a:spcAft>
              <a:buSzPts val="1800"/>
              <a:buFont typeface="Times"/>
              <a:buNone/>
            </a:pPr>
            <a:r>
              <a:rPr lang="en-US">
                <a:latin typeface="Times"/>
                <a:ea typeface="Times"/>
                <a:cs typeface="Times"/>
                <a:sym typeface="Times"/>
              </a:rPr>
              <a:t>The second major change that affected security is the introduction of distributed systems and the use of networks and communications facilities for carrying data between terminal user and computer and between computer and computer. Network security measures are needed to protect data during their transmission.</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9" name="Google Shape;1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0" name="Google Shape;18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Here are some key definitions, note boundaries between them are blurred.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6" name="Google Shape;1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7" name="Google Shape;18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Detail the focus of this book/course, which is on Internet Security - being measures to deter, prevent, detect, and correct security violations that involve the transmission &amp; storage of information.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4" name="Google Shape;1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5" name="Google Shape;195;p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Discuss observed security trends (Stallings section 1.1 &amp; Figure 1.2 above), noting growth in sophistication of attacks contrasting with decrease in skill &amp; knowledge needed to mount an attack.</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1" name="Google Shape;2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2" name="Google Shape;20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networks,the problems are compounded. ITU-T Recommendation X.800, Security Architecture for OSI, defines such a systematic approach. The OSI security architecture is useful to managers as a way of organizing the task of providing security.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9" name="Google Shape;20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0" name="Google Shape;21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The OSI security architecture focuses on security attacks,mechanisms,and services. These can be defined briefly as follows:</a:t>
            </a:r>
            <a:endParaRPr/>
          </a:p>
          <a:p>
            <a:pPr indent="0" lvl="0" marL="0" rtl="0" algn="l">
              <a:spcBef>
                <a:spcPts val="0"/>
              </a:spcBef>
              <a:spcAft>
                <a:spcPts val="0"/>
              </a:spcAft>
              <a:buSzPts val="1800"/>
              <a:buFont typeface="Times"/>
              <a:buNone/>
            </a:pPr>
            <a:r>
              <a:rPr lang="en-US">
                <a:latin typeface="Times"/>
                <a:ea typeface="Times"/>
                <a:cs typeface="Times"/>
                <a:sym typeface="Times"/>
              </a:rPr>
              <a:t>•</a:t>
            </a:r>
            <a:r>
              <a:rPr lang="en-US">
                <a:latin typeface="Helvetica Neue"/>
                <a:ea typeface="Helvetica Neue"/>
                <a:cs typeface="Helvetica Neue"/>
                <a:sym typeface="Helvetica Neue"/>
              </a:rPr>
              <a:t> </a:t>
            </a:r>
            <a:r>
              <a:rPr lang="en-US">
                <a:latin typeface="Times"/>
                <a:ea typeface="Times"/>
                <a:cs typeface="Times"/>
                <a:sym typeface="Times"/>
              </a:rPr>
              <a:t>Security attack:</a:t>
            </a:r>
            <a:r>
              <a:rPr lang="en-US">
                <a:latin typeface="Helvetica Neue"/>
                <a:ea typeface="Helvetica Neue"/>
                <a:cs typeface="Helvetica Neue"/>
                <a:sym typeface="Helvetica Neue"/>
              </a:rPr>
              <a:t> </a:t>
            </a:r>
            <a:r>
              <a:rPr lang="en-US">
                <a:latin typeface="Times"/>
                <a:ea typeface="Times"/>
                <a:cs typeface="Times"/>
                <a:sym typeface="Times"/>
              </a:rPr>
              <a:t>Any action that compromises the security of information owned by an organization. </a:t>
            </a:r>
            <a:endParaRPr/>
          </a:p>
          <a:p>
            <a:pPr indent="0" lvl="0" marL="0" rtl="0" algn="l">
              <a:spcBef>
                <a:spcPts val="0"/>
              </a:spcBef>
              <a:spcAft>
                <a:spcPts val="0"/>
              </a:spcAft>
              <a:buSzPts val="1800"/>
              <a:buFont typeface="Times"/>
              <a:buNone/>
            </a:pPr>
            <a:r>
              <a:rPr lang="en-US">
                <a:latin typeface="Times"/>
                <a:ea typeface="Times"/>
                <a:cs typeface="Times"/>
                <a:sym typeface="Times"/>
              </a:rPr>
              <a:t>•</a:t>
            </a:r>
            <a:r>
              <a:rPr lang="en-US">
                <a:latin typeface="Helvetica Neue"/>
                <a:ea typeface="Helvetica Neue"/>
                <a:cs typeface="Helvetica Neue"/>
                <a:sym typeface="Helvetica Neue"/>
              </a:rPr>
              <a:t> </a:t>
            </a:r>
            <a:r>
              <a:rPr lang="en-US">
                <a:latin typeface="Times"/>
                <a:ea typeface="Times"/>
                <a:cs typeface="Times"/>
                <a:sym typeface="Times"/>
              </a:rPr>
              <a:t>Security mechanism: A process (or a device incorporating such a process) that is designed to detect, prevent,or recover from a security attack. </a:t>
            </a:r>
            <a:endParaRPr/>
          </a:p>
          <a:p>
            <a:pPr indent="0" lvl="0" marL="0" rtl="0" algn="l">
              <a:spcBef>
                <a:spcPts val="0"/>
              </a:spcBef>
              <a:spcAft>
                <a:spcPts val="0"/>
              </a:spcAft>
              <a:buSzPts val="1800"/>
              <a:buFont typeface="Times"/>
              <a:buNone/>
            </a:pPr>
            <a:r>
              <a:rPr lang="en-US">
                <a:latin typeface="Times"/>
                <a:ea typeface="Times"/>
                <a:cs typeface="Times"/>
                <a:sym typeface="Times"/>
              </a:rPr>
              <a:t>•</a:t>
            </a:r>
            <a:r>
              <a:rPr lang="en-US">
                <a:latin typeface="Helvetica Neue"/>
                <a:ea typeface="Helvetica Neue"/>
                <a:cs typeface="Helvetica Neue"/>
                <a:sym typeface="Helvetica Neue"/>
              </a:rPr>
              <a:t> </a:t>
            </a:r>
            <a:r>
              <a:rPr lang="en-US">
                <a:latin typeface="Times"/>
                <a:ea typeface="Times"/>
                <a:cs typeface="Times"/>
                <a:sym typeface="Times"/>
              </a:rPr>
              <a:t>Security service:</a:t>
            </a:r>
            <a:r>
              <a:rPr lang="en-US">
                <a:latin typeface="Helvetica Neue"/>
                <a:ea typeface="Helvetica Neue"/>
                <a:cs typeface="Helvetica Neue"/>
                <a:sym typeface="Helvetica Neue"/>
              </a:rPr>
              <a:t> </a:t>
            </a:r>
            <a:r>
              <a:rPr lang="en-US">
                <a:latin typeface="Times"/>
                <a:ea typeface="Times"/>
                <a:cs typeface="Times"/>
                <a:sym typeface="Times"/>
              </a:rPr>
              <a:t>A processing or communication service that enhances the security of the data processing systems and the information transfers of an organization.The services are intended to counter security attacks, and they make use of one or more security mechanisms to provide the service.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6" name="Google Shape;2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Expand on definition and use of “security attack”, as detailed above.</a:t>
            </a:r>
            <a:endParaRPr/>
          </a:p>
          <a:p>
            <a:pPr indent="0" lvl="0" marL="0" rtl="0" algn="l">
              <a:spcBef>
                <a:spcPts val="0"/>
              </a:spcBef>
              <a:spcAft>
                <a:spcPts val="0"/>
              </a:spcAft>
              <a:buSzPts val="1800"/>
              <a:buNone/>
            </a:pPr>
            <a:r>
              <a:rPr lang="en-US"/>
              <a:t>See Stallings Table 1.1 for definitions of threat and attack.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80" name="Shape 80"/>
        <p:cNvGrpSpPr/>
        <p:nvPr/>
      </p:nvGrpSpPr>
      <p:grpSpPr>
        <a:xfrm>
          <a:off x="0" y="0"/>
          <a:ext cx="0" cy="0"/>
          <a:chOff x="0" y="0"/>
          <a:chExt cx="0" cy="0"/>
        </a:xfrm>
      </p:grpSpPr>
      <p:grpSp>
        <p:nvGrpSpPr>
          <p:cNvPr id="81" name="Google Shape;81;p23"/>
          <p:cNvGrpSpPr/>
          <p:nvPr/>
        </p:nvGrpSpPr>
        <p:grpSpPr>
          <a:xfrm>
            <a:off x="3175" y="4267200"/>
            <a:ext cx="9140825" cy="2590800"/>
            <a:chOff x="2" y="2688"/>
            <a:chExt cx="5758" cy="1632"/>
          </a:xfrm>
        </p:grpSpPr>
        <p:sp>
          <p:nvSpPr>
            <p:cNvPr id="82" name="Google Shape;82;p23"/>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3" name="Google Shape;83;p23"/>
            <p:cNvGrpSpPr/>
            <p:nvPr/>
          </p:nvGrpSpPr>
          <p:grpSpPr>
            <a:xfrm>
              <a:off x="1776" y="3024"/>
              <a:ext cx="3929" cy="1290"/>
              <a:chOff x="1776" y="3024"/>
              <a:chExt cx="3929" cy="1290"/>
            </a:xfrm>
          </p:grpSpPr>
          <p:grpSp>
            <p:nvGrpSpPr>
              <p:cNvPr id="84" name="Google Shape;84;p23"/>
              <p:cNvGrpSpPr/>
              <p:nvPr/>
            </p:nvGrpSpPr>
            <p:grpSpPr>
              <a:xfrm>
                <a:off x="2268" y="3934"/>
                <a:ext cx="638" cy="377"/>
                <a:chOff x="2268" y="3934"/>
                <a:chExt cx="638" cy="377"/>
              </a:xfrm>
            </p:grpSpPr>
            <p:sp>
              <p:nvSpPr>
                <p:cNvPr id="85" name="Google Shape;85;p23"/>
                <p:cNvSpPr/>
                <p:nvPr/>
              </p:nvSpPr>
              <p:spPr>
                <a:xfrm>
                  <a:off x="2268" y="3934"/>
                  <a:ext cx="638" cy="377"/>
                </a:xfrm>
                <a:prstGeom prst="ellipse">
                  <a:avLst/>
                </a:prstGeom>
                <a:gradFill>
                  <a:gsLst>
                    <a:gs pos="0">
                      <a:schemeClr val="accent1"/>
                    </a:gs>
                    <a:gs pos="100000">
                      <a:srgbClr val="9060F0"/>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23"/>
                <p:cNvSpPr/>
                <p:nvPr/>
              </p:nvSpPr>
              <p:spPr>
                <a:xfrm>
                  <a:off x="2314" y="3958"/>
                  <a:ext cx="543" cy="332"/>
                </a:xfrm>
                <a:prstGeom prst="ellipse">
                  <a:avLst/>
                </a:prstGeom>
                <a:gradFill>
                  <a:gsLst>
                    <a:gs pos="0">
                      <a:srgbClr val="9060F0"/>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23"/>
                <p:cNvSpPr/>
                <p:nvPr/>
              </p:nvSpPr>
              <p:spPr>
                <a:xfrm>
                  <a:off x="2341" y="3979"/>
                  <a:ext cx="501" cy="299"/>
                </a:xfrm>
                <a:prstGeom prst="ellipse">
                  <a:avLst/>
                </a:prstGeom>
                <a:gradFill>
                  <a:gsLst>
                    <a:gs pos="0">
                      <a:schemeClr val="accent1"/>
                    </a:gs>
                    <a:gs pos="100000">
                      <a:srgbClr val="9261F4"/>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23"/>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23"/>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23"/>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23"/>
                <p:cNvSpPr/>
                <p:nvPr/>
              </p:nvSpPr>
              <p:spPr>
                <a:xfrm>
                  <a:off x="2476" y="4056"/>
                  <a:ext cx="227" cy="135"/>
                </a:xfrm>
                <a:prstGeom prst="ellipse">
                  <a:avLst/>
                </a:prstGeom>
                <a:gradFill>
                  <a:gsLst>
                    <a:gs pos="0">
                      <a:srgbClr val="9261F4"/>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23"/>
                <p:cNvSpPr/>
                <p:nvPr/>
              </p:nvSpPr>
              <p:spPr>
                <a:xfrm>
                  <a:off x="2542" y="4097"/>
                  <a:ext cx="90" cy="60"/>
                </a:xfrm>
                <a:prstGeom prst="ellipse">
                  <a:avLst/>
                </a:pr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3" name="Google Shape;93;p23"/>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23"/>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23"/>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23"/>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23"/>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23"/>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23"/>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chemeClr val="accent1"/>
                  </a:gs>
                  <a:gs pos="100000">
                    <a:srgbClr val="8D5EEC"/>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23"/>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23"/>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rgbClr val="9261F4"/>
                  </a:gs>
                  <a:gs pos="100000">
                    <a:schemeClr val="accent1"/>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23"/>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9060F0"/>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23"/>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9060F0"/>
                  </a:gs>
                  <a:gs pos="100000">
                    <a:schemeClr val="accent1"/>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23"/>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23"/>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D5EEC"/>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23"/>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23"/>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23"/>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23"/>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23"/>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23"/>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23"/>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23"/>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23"/>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23"/>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23"/>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23"/>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23"/>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23"/>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23"/>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23"/>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23"/>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chemeClr val="accent1"/>
                  </a:gs>
                  <a:gs pos="100000">
                    <a:srgbClr val="9D6FFF"/>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23"/>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23"/>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23"/>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23"/>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23"/>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23"/>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23"/>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23"/>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23"/>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23"/>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33" name="Google Shape;133;p23"/>
              <p:cNvGrpSpPr/>
              <p:nvPr/>
            </p:nvGrpSpPr>
            <p:grpSpPr>
              <a:xfrm>
                <a:off x="4546" y="3608"/>
                <a:ext cx="518" cy="319"/>
                <a:chOff x="4546" y="3608"/>
                <a:chExt cx="518" cy="319"/>
              </a:xfrm>
            </p:grpSpPr>
            <p:sp>
              <p:nvSpPr>
                <p:cNvPr id="134" name="Google Shape;134;p23"/>
                <p:cNvSpPr/>
                <p:nvPr/>
              </p:nvSpPr>
              <p:spPr>
                <a:xfrm>
                  <a:off x="4546" y="3608"/>
                  <a:ext cx="518" cy="319"/>
                </a:xfrm>
                <a:prstGeom prst="ellipse">
                  <a:avLst/>
                </a:prstGeom>
                <a:gradFill>
                  <a:gsLst>
                    <a:gs pos="0">
                      <a:schemeClr val="accent1"/>
                    </a:gs>
                    <a:gs pos="100000">
                      <a:srgbClr val="9463F8"/>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23"/>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23"/>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23"/>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23"/>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23"/>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40" name="Google Shape;140;p23"/>
              <p:cNvGrpSpPr/>
              <p:nvPr/>
            </p:nvGrpSpPr>
            <p:grpSpPr>
              <a:xfrm>
                <a:off x="5381" y="3085"/>
                <a:ext cx="227" cy="132"/>
                <a:chOff x="5381" y="3085"/>
                <a:chExt cx="227" cy="132"/>
              </a:xfrm>
            </p:grpSpPr>
            <p:sp>
              <p:nvSpPr>
                <p:cNvPr id="141" name="Google Shape;141;p23"/>
                <p:cNvSpPr/>
                <p:nvPr/>
              </p:nvSpPr>
              <p:spPr>
                <a:xfrm>
                  <a:off x="5381" y="3085"/>
                  <a:ext cx="227" cy="13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23"/>
                <p:cNvSpPr/>
                <p:nvPr/>
              </p:nvSpPr>
              <p:spPr>
                <a:xfrm>
                  <a:off x="5403" y="3099"/>
                  <a:ext cx="182" cy="102"/>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23"/>
                <p:cNvSpPr/>
                <p:nvPr/>
              </p:nvSpPr>
              <p:spPr>
                <a:xfrm>
                  <a:off x="5431" y="3109"/>
                  <a:ext cx="125" cy="8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23"/>
                <p:cNvSpPr/>
                <p:nvPr/>
              </p:nvSpPr>
              <p:spPr>
                <a:xfrm>
                  <a:off x="5458" y="3125"/>
                  <a:ext cx="73" cy="47"/>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145" name="Google Shape;145;p23"/>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6" name="Google Shape;146;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40"/>
              <a:buChar char="⮚"/>
              <a:defRPr/>
            </a:lvl1pPr>
            <a:lvl2pPr lvl="1" algn="l">
              <a:lnSpc>
                <a:spcPct val="100000"/>
              </a:lnSpc>
              <a:spcBef>
                <a:spcPts val="360"/>
              </a:spcBef>
              <a:spcAft>
                <a:spcPts val="0"/>
              </a:spcAft>
              <a:buSzPts val="9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9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47" name="Google Shape;147;p2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50" name="Shape 150"/>
        <p:cNvGrpSpPr/>
        <p:nvPr/>
      </p:nvGrpSpPr>
      <p:grpSpPr>
        <a:xfrm>
          <a:off x="0" y="0"/>
          <a:ext cx="0" cy="0"/>
          <a:chOff x="0" y="0"/>
          <a:chExt cx="0" cy="0"/>
        </a:xfrm>
      </p:grpSpPr>
      <p:sp>
        <p:nvSpPr>
          <p:cNvPr id="151" name="Google Shape;151;p2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2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53" name="Google Shape;153;p2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vl1pPr>
            <a:lvl2pPr indent="0" lvl="1" marL="0" algn="r">
              <a:lnSpc>
                <a:spcPct val="100000"/>
              </a:lnSpc>
              <a:spcBef>
                <a:spcPts val="0"/>
              </a:spcBef>
              <a:spcAft>
                <a:spcPts val="0"/>
              </a:spcAft>
              <a:buNone/>
              <a:defRPr sz="1000"/>
            </a:lvl2pPr>
            <a:lvl3pPr indent="0" lvl="2" marL="0" algn="r">
              <a:lnSpc>
                <a:spcPct val="100000"/>
              </a:lnSpc>
              <a:spcBef>
                <a:spcPts val="0"/>
              </a:spcBef>
              <a:spcAft>
                <a:spcPts val="0"/>
              </a:spcAft>
              <a:buNone/>
              <a:defRPr sz="1000"/>
            </a:lvl3pPr>
            <a:lvl4pPr indent="0" lvl="3" marL="0" algn="r">
              <a:lnSpc>
                <a:spcPct val="100000"/>
              </a:lnSpc>
              <a:spcBef>
                <a:spcPts val="0"/>
              </a:spcBef>
              <a:spcAft>
                <a:spcPts val="0"/>
              </a:spcAft>
              <a:buNone/>
              <a:defRPr sz="1000"/>
            </a:lvl4pPr>
            <a:lvl5pPr indent="0" lvl="4" marL="0" algn="r">
              <a:lnSpc>
                <a:spcPct val="100000"/>
              </a:lnSpc>
              <a:spcBef>
                <a:spcPts val="0"/>
              </a:spcBef>
              <a:spcAft>
                <a:spcPts val="0"/>
              </a:spcAft>
              <a:buNone/>
              <a:defRPr sz="1000"/>
            </a:lvl5pPr>
            <a:lvl6pPr indent="0" lvl="5" marL="0" algn="r">
              <a:lnSpc>
                <a:spcPct val="100000"/>
              </a:lnSpc>
              <a:spcBef>
                <a:spcPts val="0"/>
              </a:spcBef>
              <a:spcAft>
                <a:spcPts val="0"/>
              </a:spcAft>
              <a:buNone/>
              <a:defRPr sz="1000"/>
            </a:lvl6pPr>
            <a:lvl7pPr indent="0" lvl="6" marL="0" algn="r">
              <a:lnSpc>
                <a:spcPct val="100000"/>
              </a:lnSpc>
              <a:spcBef>
                <a:spcPts val="0"/>
              </a:spcBef>
              <a:spcAft>
                <a:spcPts val="0"/>
              </a:spcAft>
              <a:buNone/>
              <a:defRPr sz="1000"/>
            </a:lvl7pPr>
            <a:lvl8pPr indent="0" lvl="7" marL="0" algn="r">
              <a:lnSpc>
                <a:spcPct val="100000"/>
              </a:lnSpc>
              <a:spcBef>
                <a:spcPts val="0"/>
              </a:spcBef>
              <a:spcAft>
                <a:spcPts val="0"/>
              </a:spcAft>
              <a:buNone/>
              <a:defRPr sz="1000"/>
            </a:lvl8pPr>
            <a:lvl9pPr indent="0" lvl="8" marL="0" algn="r">
              <a:lnSpc>
                <a:spcPct val="100000"/>
              </a:lnSpc>
              <a:spcBef>
                <a:spcPts val="0"/>
              </a:spcBef>
              <a:spcAft>
                <a:spcPts val="0"/>
              </a:spcAft>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grpSp>
        <p:nvGrpSpPr>
          <p:cNvPr id="11" name="Google Shape;11;p22"/>
          <p:cNvGrpSpPr/>
          <p:nvPr/>
        </p:nvGrpSpPr>
        <p:grpSpPr>
          <a:xfrm>
            <a:off x="3175" y="4267200"/>
            <a:ext cx="9140825" cy="2590800"/>
            <a:chOff x="2" y="2688"/>
            <a:chExt cx="5758" cy="1632"/>
          </a:xfrm>
        </p:grpSpPr>
        <p:sp>
          <p:nvSpPr>
            <p:cNvPr id="12" name="Google Shape;12;p22"/>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3" name="Google Shape;13;p22"/>
            <p:cNvGrpSpPr/>
            <p:nvPr/>
          </p:nvGrpSpPr>
          <p:grpSpPr>
            <a:xfrm>
              <a:off x="1776" y="3024"/>
              <a:ext cx="3929" cy="1290"/>
              <a:chOff x="1776" y="3024"/>
              <a:chExt cx="3929" cy="1290"/>
            </a:xfrm>
          </p:grpSpPr>
          <p:grpSp>
            <p:nvGrpSpPr>
              <p:cNvPr id="14" name="Google Shape;14;p22"/>
              <p:cNvGrpSpPr/>
              <p:nvPr/>
            </p:nvGrpSpPr>
            <p:grpSpPr>
              <a:xfrm>
                <a:off x="2268" y="3934"/>
                <a:ext cx="638" cy="377"/>
                <a:chOff x="2268" y="3934"/>
                <a:chExt cx="638" cy="377"/>
              </a:xfrm>
            </p:grpSpPr>
            <p:sp>
              <p:nvSpPr>
                <p:cNvPr id="15" name="Google Shape;15;p22"/>
                <p:cNvSpPr/>
                <p:nvPr/>
              </p:nvSpPr>
              <p:spPr>
                <a:xfrm>
                  <a:off x="2268" y="3934"/>
                  <a:ext cx="638" cy="377"/>
                </a:xfrm>
                <a:prstGeom prst="ellipse">
                  <a:avLst/>
                </a:prstGeom>
                <a:gradFill>
                  <a:gsLst>
                    <a:gs pos="0">
                      <a:schemeClr val="accent1"/>
                    </a:gs>
                    <a:gs pos="100000">
                      <a:srgbClr val="9060F0"/>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22"/>
                <p:cNvSpPr/>
                <p:nvPr/>
              </p:nvSpPr>
              <p:spPr>
                <a:xfrm>
                  <a:off x="2314" y="3958"/>
                  <a:ext cx="543" cy="332"/>
                </a:xfrm>
                <a:prstGeom prst="ellipse">
                  <a:avLst/>
                </a:prstGeom>
                <a:gradFill>
                  <a:gsLst>
                    <a:gs pos="0">
                      <a:srgbClr val="9060F0"/>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22"/>
                <p:cNvSpPr/>
                <p:nvPr/>
              </p:nvSpPr>
              <p:spPr>
                <a:xfrm>
                  <a:off x="2341" y="3979"/>
                  <a:ext cx="501" cy="299"/>
                </a:xfrm>
                <a:prstGeom prst="ellipse">
                  <a:avLst/>
                </a:prstGeom>
                <a:gradFill>
                  <a:gsLst>
                    <a:gs pos="0">
                      <a:schemeClr val="accent1"/>
                    </a:gs>
                    <a:gs pos="100000">
                      <a:srgbClr val="9261F4"/>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22"/>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22"/>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22"/>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22"/>
                <p:cNvSpPr/>
                <p:nvPr/>
              </p:nvSpPr>
              <p:spPr>
                <a:xfrm>
                  <a:off x="2476" y="4056"/>
                  <a:ext cx="227" cy="135"/>
                </a:xfrm>
                <a:prstGeom prst="ellipse">
                  <a:avLst/>
                </a:prstGeom>
                <a:gradFill>
                  <a:gsLst>
                    <a:gs pos="0">
                      <a:srgbClr val="9261F4"/>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22"/>
                <p:cNvSpPr/>
                <p:nvPr/>
              </p:nvSpPr>
              <p:spPr>
                <a:xfrm>
                  <a:off x="2542" y="4097"/>
                  <a:ext cx="90" cy="60"/>
                </a:xfrm>
                <a:prstGeom prst="ellipse">
                  <a:avLst/>
                </a:pr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3" name="Google Shape;23;p22"/>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22"/>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22"/>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22"/>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22"/>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22"/>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2"/>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chemeClr val="accent1"/>
                  </a:gs>
                  <a:gs pos="100000">
                    <a:srgbClr val="8D5EEC"/>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22"/>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22"/>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rgbClr val="9261F4"/>
                  </a:gs>
                  <a:gs pos="100000">
                    <a:schemeClr val="accent1"/>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22"/>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9060F0"/>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22"/>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9060F0"/>
                  </a:gs>
                  <a:gs pos="100000">
                    <a:schemeClr val="accent1"/>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22"/>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22"/>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D5EEC"/>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22"/>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22"/>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22"/>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22"/>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22"/>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22"/>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22"/>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22"/>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22"/>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22"/>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22"/>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22"/>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 name="Google Shape;48;p22"/>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 name="Google Shape;49;p22"/>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 name="Google Shape;50;p22"/>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 name="Google Shape;51;p22"/>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22"/>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chemeClr val="accent1"/>
                  </a:gs>
                  <a:gs pos="100000">
                    <a:srgbClr val="9D6FFF"/>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 name="Google Shape;53;p22"/>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 name="Google Shape;54;p22"/>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 name="Google Shape;55;p22"/>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 name="Google Shape;56;p22"/>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22"/>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 name="Google Shape;58;p22"/>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22"/>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22"/>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22"/>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 name="Google Shape;62;p22"/>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3" name="Google Shape;63;p22"/>
              <p:cNvGrpSpPr/>
              <p:nvPr/>
            </p:nvGrpSpPr>
            <p:grpSpPr>
              <a:xfrm>
                <a:off x="4546" y="3608"/>
                <a:ext cx="518" cy="319"/>
                <a:chOff x="4546" y="3608"/>
                <a:chExt cx="518" cy="319"/>
              </a:xfrm>
            </p:grpSpPr>
            <p:sp>
              <p:nvSpPr>
                <p:cNvPr id="64" name="Google Shape;64;p22"/>
                <p:cNvSpPr/>
                <p:nvPr/>
              </p:nvSpPr>
              <p:spPr>
                <a:xfrm>
                  <a:off x="4546" y="3608"/>
                  <a:ext cx="518" cy="319"/>
                </a:xfrm>
                <a:prstGeom prst="ellipse">
                  <a:avLst/>
                </a:prstGeom>
                <a:gradFill>
                  <a:gsLst>
                    <a:gs pos="0">
                      <a:schemeClr val="accent1"/>
                    </a:gs>
                    <a:gs pos="100000">
                      <a:srgbClr val="9463F8"/>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22"/>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22"/>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22"/>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22"/>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22"/>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0" name="Google Shape;70;p22"/>
              <p:cNvGrpSpPr/>
              <p:nvPr/>
            </p:nvGrpSpPr>
            <p:grpSpPr>
              <a:xfrm>
                <a:off x="5381" y="3085"/>
                <a:ext cx="227" cy="132"/>
                <a:chOff x="5381" y="3085"/>
                <a:chExt cx="227" cy="132"/>
              </a:xfrm>
            </p:grpSpPr>
            <p:sp>
              <p:nvSpPr>
                <p:cNvPr id="71" name="Google Shape;71;p22"/>
                <p:cNvSpPr/>
                <p:nvPr/>
              </p:nvSpPr>
              <p:spPr>
                <a:xfrm>
                  <a:off x="5381" y="3085"/>
                  <a:ext cx="227" cy="13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22"/>
                <p:cNvSpPr/>
                <p:nvPr/>
              </p:nvSpPr>
              <p:spPr>
                <a:xfrm>
                  <a:off x="5403" y="3099"/>
                  <a:ext cx="182" cy="102"/>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22"/>
                <p:cNvSpPr/>
                <p:nvPr/>
              </p:nvSpPr>
              <p:spPr>
                <a:xfrm>
                  <a:off x="5431" y="3109"/>
                  <a:ext cx="125" cy="8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22"/>
                <p:cNvSpPr/>
                <p:nvPr/>
              </p:nvSpPr>
              <p:spPr>
                <a:xfrm>
                  <a:off x="5458" y="3125"/>
                  <a:ext cx="73" cy="47"/>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75" name="Google Shape;75;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9pPr>
          </a:lstStyle>
          <a:p/>
        </p:txBody>
      </p:sp>
      <p:sp>
        <p:nvSpPr>
          <p:cNvPr id="76" name="Google Shape;76;p2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79" name="Google Shape;79;p2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560"/>
              </a:spcBef>
              <a:spcAft>
                <a:spcPts val="0"/>
              </a:spcAft>
              <a:buClr>
                <a:schemeClr val="dk2"/>
              </a:buClr>
              <a:buSzPts val="14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1"/>
          <p:cNvSpPr txBox="1"/>
          <p:nvPr>
            <p:ph type="ctrTitle"/>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Arial"/>
              <a:buNone/>
            </a:pPr>
            <a:r>
              <a:rPr b="1" i="0" lang="en-US" sz="5400" u="none">
                <a:solidFill>
                  <a:schemeClr val="dk2"/>
                </a:solidFill>
                <a:latin typeface="Arial"/>
                <a:ea typeface="Arial"/>
                <a:cs typeface="Arial"/>
                <a:sym typeface="Arial"/>
              </a:rPr>
              <a:t>Cryptography and Network Security</a:t>
            </a:r>
            <a:br>
              <a:rPr b="1" i="0" lang="en-US" sz="5400" u="none">
                <a:solidFill>
                  <a:schemeClr val="dk2"/>
                </a:solidFill>
                <a:latin typeface="Arial"/>
                <a:ea typeface="Arial"/>
                <a:cs typeface="Arial"/>
                <a:sym typeface="Arial"/>
              </a:rPr>
            </a:br>
            <a:r>
              <a:rPr b="1" i="0" lang="en-US" sz="5400" u="none">
                <a:solidFill>
                  <a:schemeClr val="dk2"/>
                </a:solidFill>
                <a:latin typeface="Arial"/>
                <a:ea typeface="Arial"/>
                <a:cs typeface="Arial"/>
                <a:sym typeface="Arial"/>
              </a:rPr>
              <a:t>Chapter 1</a:t>
            </a:r>
            <a:endParaRPr/>
          </a:p>
        </p:txBody>
      </p:sp>
      <p:sp>
        <p:nvSpPr>
          <p:cNvPr id="162" name="Google Shape;162;p1"/>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0" i="0" lang="en-US" sz="3200" u="none">
                <a:solidFill>
                  <a:schemeClr val="dk1"/>
                </a:solidFill>
                <a:latin typeface="Arial"/>
                <a:ea typeface="Arial"/>
                <a:cs typeface="Arial"/>
                <a:sym typeface="Arial"/>
              </a:rPr>
              <a:t>Fourth Edition</a:t>
            </a:r>
            <a:endParaRPr/>
          </a:p>
          <a:p>
            <a:pPr indent="0" lvl="0" marL="0" rtl="0" algn="ctr">
              <a:lnSpc>
                <a:spcPct val="100000"/>
              </a:lnSpc>
              <a:spcBef>
                <a:spcPts val="640"/>
              </a:spcBef>
              <a:spcAft>
                <a:spcPts val="0"/>
              </a:spcAft>
              <a:buSzPts val="2560"/>
              <a:buNone/>
            </a:pPr>
            <a:r>
              <a:rPr b="0" i="0" lang="en-US" sz="3200" u="none">
                <a:solidFill>
                  <a:schemeClr val="dk1"/>
                </a:solidFill>
                <a:latin typeface="Arial"/>
                <a:ea typeface="Arial"/>
                <a:cs typeface="Arial"/>
                <a:sym typeface="Arial"/>
              </a:rPr>
              <a:t>by William Stallings	</a:t>
            </a:r>
            <a:endParaRPr/>
          </a:p>
          <a:p>
            <a:pPr indent="0" lvl="0" marL="0" rtl="0" algn="ctr">
              <a:lnSpc>
                <a:spcPct val="100000"/>
              </a:lnSpc>
              <a:spcBef>
                <a:spcPts val="640"/>
              </a:spcBef>
              <a:spcAft>
                <a:spcPts val="0"/>
              </a:spcAft>
              <a:buSzPts val="2560"/>
              <a:buNone/>
            </a:pPr>
            <a:r>
              <a:t/>
            </a:r>
            <a:endParaRPr b="0" i="0" sz="3200" u="none">
              <a:solidFill>
                <a:schemeClr val="dk1"/>
              </a:solidFill>
              <a:latin typeface="Arial"/>
              <a:ea typeface="Arial"/>
              <a:cs typeface="Arial"/>
              <a:sym typeface="Arial"/>
            </a:endParaRPr>
          </a:p>
          <a:p>
            <a:pPr indent="0" lvl="0" marL="0" rtl="0" algn="ctr">
              <a:lnSpc>
                <a:spcPct val="100000"/>
              </a:lnSpc>
              <a:spcBef>
                <a:spcPts val="640"/>
              </a:spcBef>
              <a:spcAft>
                <a:spcPts val="0"/>
              </a:spcAft>
              <a:buSzPts val="2560"/>
              <a:buNone/>
            </a:pPr>
            <a:r>
              <a:rPr b="0" i="0" lang="en-US" sz="3200" u="none">
                <a:solidFill>
                  <a:schemeClr val="dk1"/>
                </a:solidFill>
                <a:latin typeface="Arial"/>
                <a:ea typeface="Arial"/>
                <a:cs typeface="Arial"/>
                <a:sym typeface="Arial"/>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Passive Attacks</a:t>
            </a:r>
            <a:endParaRPr/>
          </a:p>
        </p:txBody>
      </p:sp>
      <p:pic>
        <p:nvPicPr>
          <p:cNvPr id="227" name="Google Shape;227;p10"/>
          <p:cNvPicPr preferRelativeResize="0"/>
          <p:nvPr/>
        </p:nvPicPr>
        <p:blipFill rotWithShape="1">
          <a:blip r:embed="rId3">
            <a:alphaModFix amt="69999"/>
          </a:blip>
          <a:srcRect b="0" l="0" r="0" t="0"/>
          <a:stretch/>
        </p:blipFill>
        <p:spPr>
          <a:xfrm>
            <a:off x="457200" y="1828800"/>
            <a:ext cx="8177212" cy="432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1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Active Attacks</a:t>
            </a:r>
            <a:endParaRPr/>
          </a:p>
        </p:txBody>
      </p:sp>
      <p:pic>
        <p:nvPicPr>
          <p:cNvPr id="234" name="Google Shape;234;p11"/>
          <p:cNvPicPr preferRelativeResize="0"/>
          <p:nvPr/>
        </p:nvPicPr>
        <p:blipFill rotWithShape="1">
          <a:blip r:embed="rId3">
            <a:alphaModFix amt="69999"/>
          </a:blip>
          <a:srcRect b="0" l="0" r="0" t="0"/>
          <a:stretch/>
        </p:blipFill>
        <p:spPr>
          <a:xfrm>
            <a:off x="457200" y="1828800"/>
            <a:ext cx="8205787" cy="42275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Security Service</a:t>
            </a:r>
            <a:endParaRPr/>
          </a:p>
        </p:txBody>
      </p:sp>
      <p:sp>
        <p:nvSpPr>
          <p:cNvPr id="241" name="Google Shape;241;p12"/>
          <p:cNvSpPr txBox="1"/>
          <p:nvPr>
            <p:ph idx="1" type="body"/>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enhance security of data processing systems and information transfers of an organization</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intended to counter security attacks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using one or more security mechanisms </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often replicates functions normally associated with physical documents</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Arial"/>
                <a:ea typeface="Arial"/>
                <a:cs typeface="Arial"/>
                <a:sym typeface="Arial"/>
              </a:rPr>
              <a:t>which, for example, have signatures, dates; need protection from disclosure, tampering, or destruction; be notarized or witnessed; be recorded or licensed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1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Security Services</a:t>
            </a:r>
            <a:endParaRPr/>
          </a:p>
        </p:txBody>
      </p:sp>
      <p:sp>
        <p:nvSpPr>
          <p:cNvPr id="248" name="Google Shape;248;p13"/>
          <p:cNvSpPr txBox="1"/>
          <p:nvPr>
            <p:ph idx="1" type="body"/>
          </p:nvPr>
        </p:nvSpPr>
        <p:spPr>
          <a:xfrm>
            <a:off x="457200" y="1676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X.800:</a:t>
            </a:r>
            <a:endParaRPr/>
          </a:p>
          <a:p>
            <a:pPr indent="-285750" lvl="1" marL="742950" marR="0" rtl="0" algn="l">
              <a:lnSpc>
                <a:spcPct val="9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Arial"/>
                <a:ea typeface="Arial"/>
                <a:cs typeface="Arial"/>
                <a:sym typeface="Arial"/>
              </a:rPr>
              <a:t>“a service provided by a protocol layer of communicating open systems, which ensures adequate security of the systems or of data transfers”</a:t>
            </a:r>
            <a:endParaRPr/>
          </a:p>
          <a:p>
            <a:pPr indent="-285750" lvl="1" marL="742950" marR="0" rtl="0" algn="l">
              <a:lnSpc>
                <a:spcPct val="90000"/>
              </a:lnSpc>
              <a:spcBef>
                <a:spcPts val="560"/>
              </a:spcBef>
              <a:spcAft>
                <a:spcPts val="0"/>
              </a:spcAft>
              <a:buClr>
                <a:schemeClr val="dk2"/>
              </a:buClr>
              <a:buSzPts val="1400"/>
              <a:buFont typeface="Noto Sans Symbols"/>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RFC 2828:</a:t>
            </a:r>
            <a:endParaRPr/>
          </a:p>
          <a:p>
            <a:pPr indent="-285750" lvl="1" marL="742950" marR="0" rtl="0" algn="l">
              <a:lnSpc>
                <a:spcPct val="9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Arial"/>
                <a:ea typeface="Arial"/>
                <a:cs typeface="Arial"/>
                <a:sym typeface="Arial"/>
              </a:rPr>
              <a:t>“a processing or communication service provided by a system to give a specific kind of protection to system resources”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1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Security Services (X.800)</a:t>
            </a:r>
            <a:endParaRPr/>
          </a:p>
        </p:txBody>
      </p:sp>
      <p:sp>
        <p:nvSpPr>
          <p:cNvPr id="255" name="Google Shape;255;p1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b="1" i="0" lang="en-US" sz="2800" u="none">
                <a:solidFill>
                  <a:schemeClr val="dk1"/>
                </a:solidFill>
                <a:latin typeface="Arial"/>
                <a:ea typeface="Arial"/>
                <a:cs typeface="Arial"/>
                <a:sym typeface="Arial"/>
              </a:rPr>
              <a:t>Authentication</a:t>
            </a:r>
            <a:r>
              <a:rPr b="0" i="0" lang="en-US" sz="2800" u="none">
                <a:solidFill>
                  <a:schemeClr val="dk1"/>
                </a:solidFill>
                <a:latin typeface="Arial"/>
                <a:ea typeface="Arial"/>
                <a:cs typeface="Arial"/>
                <a:sym typeface="Arial"/>
              </a:rPr>
              <a:t> - assurance that the communicating entity is the one claimed</a:t>
            </a:r>
            <a:endParaRPr/>
          </a:p>
          <a:p>
            <a:pPr indent="-342900" lvl="0" marL="342900" marR="0" rtl="0" algn="l">
              <a:lnSpc>
                <a:spcPct val="90000"/>
              </a:lnSpc>
              <a:spcBef>
                <a:spcPts val="560"/>
              </a:spcBef>
              <a:spcAft>
                <a:spcPts val="0"/>
              </a:spcAft>
              <a:buClr>
                <a:schemeClr val="hlink"/>
              </a:buClr>
              <a:buSzPts val="2240"/>
              <a:buFont typeface="Noto Sans Symbols"/>
              <a:buChar char="⮚"/>
            </a:pPr>
            <a:r>
              <a:rPr b="1" i="0" lang="en-US" sz="2800" u="none">
                <a:solidFill>
                  <a:schemeClr val="dk1"/>
                </a:solidFill>
                <a:latin typeface="Arial"/>
                <a:ea typeface="Arial"/>
                <a:cs typeface="Arial"/>
                <a:sym typeface="Arial"/>
              </a:rPr>
              <a:t>Access Control</a:t>
            </a:r>
            <a:r>
              <a:rPr b="0" i="0" lang="en-US" sz="2800" u="none">
                <a:solidFill>
                  <a:schemeClr val="dk1"/>
                </a:solidFill>
                <a:latin typeface="Arial"/>
                <a:ea typeface="Arial"/>
                <a:cs typeface="Arial"/>
                <a:sym typeface="Arial"/>
              </a:rPr>
              <a:t> - prevention of the unauthorized use of a resource</a:t>
            </a:r>
            <a:endParaRPr/>
          </a:p>
          <a:p>
            <a:pPr indent="-342900" lvl="0" marL="342900" marR="0" rtl="0" algn="l">
              <a:lnSpc>
                <a:spcPct val="90000"/>
              </a:lnSpc>
              <a:spcBef>
                <a:spcPts val="560"/>
              </a:spcBef>
              <a:spcAft>
                <a:spcPts val="0"/>
              </a:spcAft>
              <a:buClr>
                <a:schemeClr val="hlink"/>
              </a:buClr>
              <a:buSzPts val="2240"/>
              <a:buFont typeface="Noto Sans Symbols"/>
              <a:buChar char="⮚"/>
            </a:pPr>
            <a:r>
              <a:rPr b="1" i="0" lang="en-US" sz="2800" u="none">
                <a:solidFill>
                  <a:schemeClr val="dk1"/>
                </a:solidFill>
                <a:latin typeface="Arial"/>
                <a:ea typeface="Arial"/>
                <a:cs typeface="Arial"/>
                <a:sym typeface="Arial"/>
              </a:rPr>
              <a:t>Data Confidentiality</a:t>
            </a:r>
            <a:r>
              <a:rPr b="0" i="0" lang="en-US" sz="2800" u="none">
                <a:solidFill>
                  <a:schemeClr val="dk1"/>
                </a:solidFill>
                <a:latin typeface="Arial"/>
                <a:ea typeface="Arial"/>
                <a:cs typeface="Arial"/>
                <a:sym typeface="Arial"/>
              </a:rPr>
              <a:t> –protection of data from unauthorized disclosure</a:t>
            </a:r>
            <a:endParaRPr/>
          </a:p>
          <a:p>
            <a:pPr indent="-342900" lvl="0" marL="342900" marR="0" rtl="0" algn="l">
              <a:lnSpc>
                <a:spcPct val="90000"/>
              </a:lnSpc>
              <a:spcBef>
                <a:spcPts val="560"/>
              </a:spcBef>
              <a:spcAft>
                <a:spcPts val="0"/>
              </a:spcAft>
              <a:buClr>
                <a:schemeClr val="hlink"/>
              </a:buClr>
              <a:buSzPts val="2240"/>
              <a:buFont typeface="Noto Sans Symbols"/>
              <a:buChar char="⮚"/>
            </a:pPr>
            <a:r>
              <a:rPr b="1" i="0" lang="en-US" sz="2800" u="none">
                <a:solidFill>
                  <a:schemeClr val="dk1"/>
                </a:solidFill>
                <a:latin typeface="Arial"/>
                <a:ea typeface="Arial"/>
                <a:cs typeface="Arial"/>
                <a:sym typeface="Arial"/>
              </a:rPr>
              <a:t>Data Integrity</a:t>
            </a:r>
            <a:r>
              <a:rPr b="0" i="0" lang="en-US" sz="2800" u="none">
                <a:solidFill>
                  <a:schemeClr val="dk1"/>
                </a:solidFill>
                <a:latin typeface="Arial"/>
                <a:ea typeface="Arial"/>
                <a:cs typeface="Arial"/>
                <a:sym typeface="Arial"/>
              </a:rPr>
              <a:t> - assurance that data received is as sent by an authorized entity</a:t>
            </a:r>
            <a:endParaRPr/>
          </a:p>
          <a:p>
            <a:pPr indent="-342900" lvl="0" marL="342900" marR="0" rtl="0" algn="l">
              <a:lnSpc>
                <a:spcPct val="90000"/>
              </a:lnSpc>
              <a:spcBef>
                <a:spcPts val="560"/>
              </a:spcBef>
              <a:spcAft>
                <a:spcPts val="0"/>
              </a:spcAft>
              <a:buClr>
                <a:schemeClr val="hlink"/>
              </a:buClr>
              <a:buSzPts val="2240"/>
              <a:buFont typeface="Noto Sans Symbols"/>
              <a:buChar char="⮚"/>
            </a:pPr>
            <a:r>
              <a:rPr b="1" i="0" lang="en-US" sz="2800" u="none">
                <a:solidFill>
                  <a:schemeClr val="dk1"/>
                </a:solidFill>
                <a:latin typeface="Arial"/>
                <a:ea typeface="Arial"/>
                <a:cs typeface="Arial"/>
                <a:sym typeface="Arial"/>
              </a:rPr>
              <a:t>Non-Repudiation</a:t>
            </a:r>
            <a:r>
              <a:rPr b="0" i="0" lang="en-US" sz="2800" u="none">
                <a:solidFill>
                  <a:schemeClr val="dk1"/>
                </a:solidFill>
                <a:latin typeface="Arial"/>
                <a:ea typeface="Arial"/>
                <a:cs typeface="Arial"/>
                <a:sym typeface="Arial"/>
              </a:rPr>
              <a:t> - protection against denial by one of the parties in a communication</a:t>
            </a:r>
            <a:endParaRPr/>
          </a:p>
          <a:p>
            <a:pPr indent="-200660" lvl="0" marL="342900" marR="0" rtl="0" algn="l">
              <a:lnSpc>
                <a:spcPct val="9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marR="0" rtl="0" algn="l">
              <a:lnSpc>
                <a:spcPct val="9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marR="0" rtl="0" algn="l">
              <a:lnSpc>
                <a:spcPct val="9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1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Security Mechanism</a:t>
            </a:r>
            <a:endParaRPr/>
          </a:p>
        </p:txBody>
      </p:sp>
      <p:sp>
        <p:nvSpPr>
          <p:cNvPr id="262" name="Google Shape;262;p1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feature designed to detect, prevent, or recover from a security attack</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no single mechanism that will support all services required</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however one particular element underlies many of the security mechanisms in use:</a:t>
            </a:r>
            <a:endParaRPr/>
          </a:p>
          <a:p>
            <a:pPr indent="-285750" lvl="1" marL="742950" marR="0" rtl="0" algn="l">
              <a:lnSpc>
                <a:spcPct val="90000"/>
              </a:lnSpc>
              <a:spcBef>
                <a:spcPts val="560"/>
              </a:spcBef>
              <a:spcAft>
                <a:spcPts val="0"/>
              </a:spcAft>
              <a:buClr>
                <a:schemeClr val="dk2"/>
              </a:buClr>
              <a:buSzPts val="1400"/>
              <a:buFont typeface="Noto Sans Symbols"/>
              <a:buChar char="●"/>
            </a:pPr>
            <a:r>
              <a:rPr b="1" i="0" lang="en-US" sz="2800" u="none" cap="none" strike="noStrike">
                <a:solidFill>
                  <a:schemeClr val="dk1"/>
                </a:solidFill>
                <a:latin typeface="Arial"/>
                <a:ea typeface="Arial"/>
                <a:cs typeface="Arial"/>
                <a:sym typeface="Arial"/>
              </a:rPr>
              <a:t>cryptographic techniques</a:t>
            </a:r>
            <a:endParaRPr b="0" i="0" sz="2800" u="none" cap="none" strike="noStrike">
              <a:solidFill>
                <a:schemeClr val="dk1"/>
              </a:solidFill>
              <a:latin typeface="Arial"/>
              <a:ea typeface="Arial"/>
              <a:cs typeface="Arial"/>
              <a:sym typeface="Arial"/>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hence our focus on this topic</a:t>
            </a:r>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Security Mechanisms (X.800)</a:t>
            </a:r>
            <a:endParaRPr/>
          </a:p>
        </p:txBody>
      </p:sp>
      <p:sp>
        <p:nvSpPr>
          <p:cNvPr id="269" name="Google Shape;269;p16"/>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880"/>
              <a:buFont typeface="Noto Sans Symbols"/>
              <a:buChar char="⮚"/>
            </a:pPr>
            <a:r>
              <a:rPr b="0" i="0" lang="en-US" sz="3600" u="none">
                <a:solidFill>
                  <a:schemeClr val="dk1"/>
                </a:solidFill>
                <a:latin typeface="Arial"/>
                <a:ea typeface="Arial"/>
                <a:cs typeface="Arial"/>
                <a:sym typeface="Arial"/>
              </a:rPr>
              <a:t>specific security mechanisms:</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encipherment, digital signatures, access controls, data integrity, authentication exchange, traffic padding, routing control, notarization</a:t>
            </a:r>
            <a:endParaRPr/>
          </a:p>
          <a:p>
            <a:pPr indent="-342900" lvl="0" marL="342900" marR="0" rtl="0" algn="l">
              <a:lnSpc>
                <a:spcPct val="90000"/>
              </a:lnSpc>
              <a:spcBef>
                <a:spcPts val="720"/>
              </a:spcBef>
              <a:spcAft>
                <a:spcPts val="0"/>
              </a:spcAft>
              <a:buClr>
                <a:schemeClr val="hlink"/>
              </a:buClr>
              <a:buSzPts val="2880"/>
              <a:buFont typeface="Noto Sans Symbols"/>
              <a:buChar char="⮚"/>
            </a:pPr>
            <a:r>
              <a:rPr b="0" i="0" lang="en-US" sz="3600" u="none">
                <a:solidFill>
                  <a:schemeClr val="dk1"/>
                </a:solidFill>
                <a:latin typeface="Arial"/>
                <a:ea typeface="Arial"/>
                <a:cs typeface="Arial"/>
                <a:sym typeface="Arial"/>
              </a:rPr>
              <a:t>pervasive security mechanisms:</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trusted functionality, security labels, event detection, security audit trails, security recovery</a:t>
            </a:r>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Model for Network Security</a:t>
            </a:r>
            <a:endParaRPr/>
          </a:p>
        </p:txBody>
      </p:sp>
      <p:pic>
        <p:nvPicPr>
          <p:cNvPr id="276" name="Google Shape;276;p17"/>
          <p:cNvPicPr preferRelativeResize="0"/>
          <p:nvPr>
            <p:ph idx="1" type="body"/>
          </p:nvPr>
        </p:nvPicPr>
        <p:blipFill rotWithShape="1">
          <a:blip r:embed="rId3">
            <a:alphaModFix amt="69999"/>
          </a:blip>
          <a:srcRect b="0" l="0" r="0" t="0"/>
          <a:stretch/>
        </p:blipFill>
        <p:spPr>
          <a:xfrm>
            <a:off x="457200" y="1676400"/>
            <a:ext cx="8229600" cy="445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Model for Network Security</a:t>
            </a:r>
            <a:endParaRPr/>
          </a:p>
        </p:txBody>
      </p:sp>
      <p:sp>
        <p:nvSpPr>
          <p:cNvPr id="283" name="Google Shape;283;p1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using this model requires us to: </a:t>
            </a:r>
            <a:endParaRPr/>
          </a:p>
          <a:p>
            <a:pPr indent="-285750" lvl="1" marL="742950" marR="0" rtl="0" algn="l">
              <a:lnSpc>
                <a:spcPct val="90000"/>
              </a:lnSpc>
              <a:spcBef>
                <a:spcPts val="560"/>
              </a:spcBef>
              <a:spcAft>
                <a:spcPts val="0"/>
              </a:spcAft>
              <a:buClr>
                <a:schemeClr val="dk2"/>
              </a:buClr>
              <a:buSzPts val="1400"/>
              <a:buFont typeface="Times"/>
              <a:buAutoNum type="arabicPeriod"/>
            </a:pPr>
            <a:r>
              <a:rPr b="0" i="0" lang="en-US" sz="2800" u="none" cap="none" strike="noStrike">
                <a:solidFill>
                  <a:schemeClr val="dk1"/>
                </a:solidFill>
                <a:latin typeface="Arial"/>
                <a:ea typeface="Arial"/>
                <a:cs typeface="Arial"/>
                <a:sym typeface="Arial"/>
              </a:rPr>
              <a:t>design a suitable algorithm for the security transformation </a:t>
            </a:r>
            <a:endParaRPr/>
          </a:p>
          <a:p>
            <a:pPr indent="-285750" lvl="1" marL="742950" marR="0" rtl="0" algn="l">
              <a:lnSpc>
                <a:spcPct val="90000"/>
              </a:lnSpc>
              <a:spcBef>
                <a:spcPts val="560"/>
              </a:spcBef>
              <a:spcAft>
                <a:spcPts val="0"/>
              </a:spcAft>
              <a:buClr>
                <a:schemeClr val="dk2"/>
              </a:buClr>
              <a:buSzPts val="1400"/>
              <a:buFont typeface="Times"/>
              <a:buAutoNum type="arabicPeriod"/>
            </a:pPr>
            <a:r>
              <a:rPr b="0" i="0" lang="en-US" sz="2800" u="none" cap="none" strike="noStrike">
                <a:solidFill>
                  <a:schemeClr val="dk1"/>
                </a:solidFill>
                <a:latin typeface="Arial"/>
                <a:ea typeface="Arial"/>
                <a:cs typeface="Arial"/>
                <a:sym typeface="Arial"/>
              </a:rPr>
              <a:t>generate the secret information (keys) used by the algorithm </a:t>
            </a:r>
            <a:endParaRPr/>
          </a:p>
          <a:p>
            <a:pPr indent="-285750" lvl="1" marL="742950" marR="0" rtl="0" algn="l">
              <a:lnSpc>
                <a:spcPct val="90000"/>
              </a:lnSpc>
              <a:spcBef>
                <a:spcPts val="560"/>
              </a:spcBef>
              <a:spcAft>
                <a:spcPts val="0"/>
              </a:spcAft>
              <a:buClr>
                <a:schemeClr val="dk2"/>
              </a:buClr>
              <a:buSzPts val="1400"/>
              <a:buFont typeface="Times"/>
              <a:buAutoNum type="arabicPeriod"/>
            </a:pPr>
            <a:r>
              <a:rPr b="0" i="0" lang="en-US" sz="2800" u="none" cap="none" strike="noStrike">
                <a:solidFill>
                  <a:schemeClr val="dk1"/>
                </a:solidFill>
                <a:latin typeface="Arial"/>
                <a:ea typeface="Arial"/>
                <a:cs typeface="Arial"/>
                <a:sym typeface="Arial"/>
              </a:rPr>
              <a:t>develop methods to distribute and share the secret information </a:t>
            </a:r>
            <a:endParaRPr/>
          </a:p>
          <a:p>
            <a:pPr indent="-285750" lvl="1" marL="742950" marR="0" rtl="0" algn="l">
              <a:lnSpc>
                <a:spcPct val="90000"/>
              </a:lnSpc>
              <a:spcBef>
                <a:spcPts val="560"/>
              </a:spcBef>
              <a:spcAft>
                <a:spcPts val="0"/>
              </a:spcAft>
              <a:buClr>
                <a:schemeClr val="dk2"/>
              </a:buClr>
              <a:buSzPts val="1400"/>
              <a:buFont typeface="Times"/>
              <a:buAutoNum type="arabicPeriod"/>
            </a:pPr>
            <a:r>
              <a:rPr b="0" i="0" lang="en-US" sz="2800" u="none" cap="none" strike="noStrike">
                <a:solidFill>
                  <a:schemeClr val="dk1"/>
                </a:solidFill>
                <a:latin typeface="Arial"/>
                <a:ea typeface="Arial"/>
                <a:cs typeface="Arial"/>
                <a:sym typeface="Arial"/>
              </a:rPr>
              <a:t>specify a protocol enabling the principals to use the transformation and secret information for a security service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Model for Network Access Security</a:t>
            </a:r>
            <a:endParaRPr/>
          </a:p>
        </p:txBody>
      </p:sp>
      <p:pic>
        <p:nvPicPr>
          <p:cNvPr id="290" name="Google Shape;290;p19"/>
          <p:cNvPicPr preferRelativeResize="0"/>
          <p:nvPr>
            <p:ph idx="1" type="body"/>
          </p:nvPr>
        </p:nvPicPr>
        <p:blipFill rotWithShape="1">
          <a:blip r:embed="rId3">
            <a:alphaModFix amt="69999"/>
          </a:blip>
          <a:srcRect b="0" l="0" r="0" t="0"/>
          <a:stretch/>
        </p:blipFill>
        <p:spPr>
          <a:xfrm>
            <a:off x="468312" y="1844675"/>
            <a:ext cx="8229600" cy="4525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1 – Introduction</a:t>
            </a:r>
            <a:endParaRPr/>
          </a:p>
        </p:txBody>
      </p:sp>
      <p:sp>
        <p:nvSpPr>
          <p:cNvPr id="169" name="Google Shape;169;p2"/>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None/>
            </a:pPr>
            <a:r>
              <a:rPr b="0" i="1" lang="en-US" sz="3200" u="none" cap="none" strike="noStrike">
                <a:solidFill>
                  <a:schemeClr val="dk1"/>
                </a:solidFill>
                <a:latin typeface="Arial"/>
                <a:ea typeface="Arial"/>
                <a:cs typeface="Arial"/>
                <a:sym typeface="Arial"/>
              </a:rPr>
              <a:t>The art of war teaches us to rely not on the likelihood of the enemy's not coming, but on our own readiness to receive him; not on the chance of his not attacking, but rather on the fact that we have made our position unassailable. </a:t>
            </a:r>
            <a:endParaRPr/>
          </a:p>
          <a:p>
            <a:pPr indent="-342900" lvl="0" marL="342900" marR="0" rtl="0" algn="l">
              <a:lnSpc>
                <a:spcPct val="90000"/>
              </a:lnSpc>
              <a:spcBef>
                <a:spcPts val="640"/>
              </a:spcBef>
              <a:spcAft>
                <a:spcPts val="0"/>
              </a:spcAft>
              <a:buClr>
                <a:schemeClr val="hlink"/>
              </a:buClr>
              <a:buSzPts val="2560"/>
              <a:buFont typeface="Noto Sans Symbols"/>
              <a:buNone/>
            </a:pPr>
            <a:r>
              <a:rPr b="1" i="0" lang="en-US" sz="3200" u="none" cap="none" strike="noStrike">
                <a:solidFill>
                  <a:schemeClr val="dk1"/>
                </a:solidFill>
                <a:latin typeface="Arial"/>
                <a:ea typeface="Arial"/>
                <a:cs typeface="Arial"/>
                <a:sym typeface="Arial"/>
              </a:rPr>
              <a:t>	—</a:t>
            </a:r>
            <a:r>
              <a:rPr b="1" i="1" lang="en-US" sz="3200" u="none" cap="none" strike="noStrike">
                <a:solidFill>
                  <a:schemeClr val="dk1"/>
                </a:solidFill>
                <a:latin typeface="Arial"/>
                <a:ea typeface="Arial"/>
                <a:cs typeface="Arial"/>
                <a:sym typeface="Arial"/>
              </a:rPr>
              <a:t>The Art of War, </a:t>
            </a:r>
            <a:r>
              <a:rPr b="1" i="0" lang="en-US" sz="3200" u="none" cap="none" strike="noStrike">
                <a:solidFill>
                  <a:schemeClr val="dk1"/>
                </a:solidFill>
                <a:latin typeface="Arial"/>
                <a:ea typeface="Arial"/>
                <a:cs typeface="Arial"/>
                <a:sym typeface="Arial"/>
              </a:rPr>
              <a:t>Sun Tzu</a:t>
            </a:r>
            <a:endParaRPr b="0" i="0" sz="3200" u="none" cap="none" strike="noStrike">
              <a:solidFill>
                <a:schemeClr val="dk1"/>
              </a:solidFill>
              <a:latin typeface="Arial"/>
              <a:ea typeface="Arial"/>
              <a:cs typeface="Arial"/>
              <a:sym typeface="Arial"/>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2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Model for Network Access Security</a:t>
            </a:r>
            <a:endParaRPr/>
          </a:p>
        </p:txBody>
      </p:sp>
      <p:sp>
        <p:nvSpPr>
          <p:cNvPr id="297" name="Google Shape;297;p2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using this model requires us to: </a:t>
            </a:r>
            <a:endParaRPr/>
          </a:p>
          <a:p>
            <a:pPr indent="-285750" lvl="1" marL="742950" marR="0" rtl="0" algn="l">
              <a:lnSpc>
                <a:spcPct val="90000"/>
              </a:lnSpc>
              <a:spcBef>
                <a:spcPts val="560"/>
              </a:spcBef>
              <a:spcAft>
                <a:spcPts val="0"/>
              </a:spcAft>
              <a:buClr>
                <a:schemeClr val="dk2"/>
              </a:buClr>
              <a:buSzPts val="1400"/>
              <a:buFont typeface="Times"/>
              <a:buAutoNum type="arabicPeriod"/>
            </a:pPr>
            <a:r>
              <a:rPr b="0" i="0" lang="en-US" sz="2800" u="none" cap="none" strike="noStrike">
                <a:solidFill>
                  <a:schemeClr val="dk1"/>
                </a:solidFill>
                <a:latin typeface="Arial"/>
                <a:ea typeface="Arial"/>
                <a:cs typeface="Arial"/>
                <a:sym typeface="Arial"/>
              </a:rPr>
              <a:t>select appropriate gatekeeper functions to identify users </a:t>
            </a:r>
            <a:endParaRPr/>
          </a:p>
          <a:p>
            <a:pPr indent="-285750" lvl="1" marL="742950" marR="0" rtl="0" algn="l">
              <a:lnSpc>
                <a:spcPct val="90000"/>
              </a:lnSpc>
              <a:spcBef>
                <a:spcPts val="560"/>
              </a:spcBef>
              <a:spcAft>
                <a:spcPts val="0"/>
              </a:spcAft>
              <a:buClr>
                <a:schemeClr val="dk2"/>
              </a:buClr>
              <a:buSzPts val="1400"/>
              <a:buFont typeface="Times"/>
              <a:buAutoNum type="arabicPeriod"/>
            </a:pPr>
            <a:r>
              <a:rPr b="0" i="0" lang="en-US" sz="2800" u="none" cap="none" strike="noStrike">
                <a:solidFill>
                  <a:schemeClr val="dk1"/>
                </a:solidFill>
                <a:latin typeface="Arial"/>
                <a:ea typeface="Arial"/>
                <a:cs typeface="Arial"/>
                <a:sym typeface="Arial"/>
              </a:rPr>
              <a:t>implement security controls to ensure only authorised users access designated information or resources </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trusted computer systems may be useful to help implement this model </a:t>
            </a:r>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Summary</a:t>
            </a:r>
            <a:endParaRPr/>
          </a:p>
        </p:txBody>
      </p:sp>
      <p:sp>
        <p:nvSpPr>
          <p:cNvPr id="304" name="Google Shape;304;p2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considered:</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definitions for: </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Arial"/>
                <a:ea typeface="Arial"/>
                <a:cs typeface="Arial"/>
                <a:sym typeface="Arial"/>
              </a:rPr>
              <a:t>computer, network, internet security</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X.800 standard</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security attacks, services, mechanisms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models for network (access) 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Background</a:t>
            </a:r>
            <a:endParaRPr/>
          </a:p>
        </p:txBody>
      </p:sp>
      <p:sp>
        <p:nvSpPr>
          <p:cNvPr id="176" name="Google Shape;176;p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Information Security requirements have changed in recent times</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traditionally provided by physical and administrative mechanisms</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computer use requires automated tools to protect files and other stored information</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use of networks and communications links requires measures to protect data during transmission</a:t>
            </a:r>
            <a:endParaRPr/>
          </a:p>
          <a:p>
            <a:pPr indent="-342900" lvl="0" marL="342900" marR="0" rtl="0" algn="l">
              <a:lnSpc>
                <a:spcPct val="9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marR="0" rtl="0" algn="l">
              <a:lnSpc>
                <a:spcPct val="9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marR="0" rtl="0" algn="l">
              <a:lnSpc>
                <a:spcPct val="9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Definitions</a:t>
            </a:r>
            <a:endParaRPr/>
          </a:p>
        </p:txBody>
      </p:sp>
      <p:sp>
        <p:nvSpPr>
          <p:cNvPr id="183" name="Google Shape;183;p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b="1" i="0" lang="en-US" sz="2800" u="none">
                <a:solidFill>
                  <a:schemeClr val="dk1"/>
                </a:solidFill>
                <a:latin typeface="Arial"/>
                <a:ea typeface="Arial"/>
                <a:cs typeface="Arial"/>
                <a:sym typeface="Arial"/>
              </a:rPr>
              <a:t>Computer Security</a:t>
            </a:r>
            <a:r>
              <a:rPr b="0" i="0" lang="en-US" sz="2800" u="none">
                <a:solidFill>
                  <a:schemeClr val="dk1"/>
                </a:solidFill>
                <a:latin typeface="Arial"/>
                <a:ea typeface="Arial"/>
                <a:cs typeface="Arial"/>
                <a:sym typeface="Arial"/>
              </a:rPr>
              <a:t> - generic name for the collection of tools designed to protect data and to thwart hackers</a:t>
            </a:r>
            <a:endParaRPr/>
          </a:p>
          <a:p>
            <a:pPr indent="-342900" lvl="0" marL="342900" marR="0" rtl="0" algn="l">
              <a:lnSpc>
                <a:spcPct val="90000"/>
              </a:lnSpc>
              <a:spcBef>
                <a:spcPts val="560"/>
              </a:spcBef>
              <a:spcAft>
                <a:spcPts val="0"/>
              </a:spcAft>
              <a:buClr>
                <a:schemeClr val="hlink"/>
              </a:buClr>
              <a:buSzPts val="2240"/>
              <a:buFont typeface="Noto Sans Symbols"/>
              <a:buChar char="⮚"/>
            </a:pPr>
            <a:r>
              <a:rPr b="1" i="0" lang="en-US" sz="2800" u="none">
                <a:solidFill>
                  <a:schemeClr val="dk1"/>
                </a:solidFill>
                <a:latin typeface="Arial"/>
                <a:ea typeface="Arial"/>
                <a:cs typeface="Arial"/>
                <a:sym typeface="Arial"/>
              </a:rPr>
              <a:t>Network Security</a:t>
            </a:r>
            <a:r>
              <a:rPr b="0" i="0" lang="en-US" sz="2800" u="none">
                <a:solidFill>
                  <a:schemeClr val="dk1"/>
                </a:solidFill>
                <a:latin typeface="Arial"/>
                <a:ea typeface="Arial"/>
                <a:cs typeface="Arial"/>
                <a:sym typeface="Arial"/>
              </a:rPr>
              <a:t> - measures to protect data during their transmission</a:t>
            </a:r>
            <a:endParaRPr/>
          </a:p>
          <a:p>
            <a:pPr indent="-342900" lvl="0" marL="342900" marR="0" rtl="0" algn="l">
              <a:lnSpc>
                <a:spcPct val="90000"/>
              </a:lnSpc>
              <a:spcBef>
                <a:spcPts val="560"/>
              </a:spcBef>
              <a:spcAft>
                <a:spcPts val="0"/>
              </a:spcAft>
              <a:buClr>
                <a:schemeClr val="hlink"/>
              </a:buClr>
              <a:buSzPts val="2240"/>
              <a:buFont typeface="Noto Sans Symbols"/>
              <a:buChar char="⮚"/>
            </a:pPr>
            <a:r>
              <a:rPr b="1" i="0" lang="en-US" sz="2800" u="none">
                <a:solidFill>
                  <a:schemeClr val="dk1"/>
                </a:solidFill>
                <a:latin typeface="Arial"/>
                <a:ea typeface="Arial"/>
                <a:cs typeface="Arial"/>
                <a:sym typeface="Arial"/>
              </a:rPr>
              <a:t>Internet Security</a:t>
            </a:r>
            <a:r>
              <a:rPr b="0" i="0" lang="en-US" sz="2800" u="none">
                <a:solidFill>
                  <a:schemeClr val="dk1"/>
                </a:solidFill>
                <a:latin typeface="Arial"/>
                <a:ea typeface="Arial"/>
                <a:cs typeface="Arial"/>
                <a:sym typeface="Arial"/>
              </a:rPr>
              <a:t> - measures to protect data during their transmission over a collection of interconnected networks</a:t>
            </a:r>
            <a:endParaRPr/>
          </a:p>
          <a:p>
            <a:pPr indent="-200660" lvl="0" marL="342900" marR="0" rtl="0" algn="l">
              <a:lnSpc>
                <a:spcPct val="9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Aim of Course</a:t>
            </a:r>
            <a:endParaRPr/>
          </a:p>
        </p:txBody>
      </p:sp>
      <p:sp>
        <p:nvSpPr>
          <p:cNvPr id="190" name="Google Shape;190;p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our focus is on </a:t>
            </a:r>
            <a:r>
              <a:rPr b="1" i="0" lang="en-US" sz="3200" u="none">
                <a:solidFill>
                  <a:schemeClr val="dk1"/>
                </a:solidFill>
                <a:latin typeface="Arial"/>
                <a:ea typeface="Arial"/>
                <a:cs typeface="Arial"/>
                <a:sym typeface="Arial"/>
              </a:rPr>
              <a:t>Internet Security</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which consists of measures to deter, prevent, detect, and correct security violations that involve the transmission &amp; storage of information</a:t>
            </a:r>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a:solidFill>
                <a:schemeClr val="dk1"/>
              </a:solidFill>
              <a:latin typeface="Arial"/>
              <a:ea typeface="Arial"/>
              <a:cs typeface="Arial"/>
              <a:sym typeface="Arial"/>
            </a:endParaRPr>
          </a:p>
        </p:txBody>
      </p:sp>
      <p:pic>
        <p:nvPicPr>
          <p:cNvPr id="191" name="Google Shape;191;p5"/>
          <p:cNvPicPr preferRelativeResize="0"/>
          <p:nvPr/>
        </p:nvPicPr>
        <p:blipFill rotWithShape="1">
          <a:blip r:embed="rId3">
            <a:alphaModFix/>
          </a:blip>
          <a:srcRect b="0" l="0" r="0" t="0"/>
          <a:stretch/>
        </p:blipFill>
        <p:spPr>
          <a:xfrm>
            <a:off x="3505200" y="4267200"/>
            <a:ext cx="2239962" cy="20240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Security Trends</a:t>
            </a:r>
            <a:endParaRPr/>
          </a:p>
        </p:txBody>
      </p:sp>
      <p:pic>
        <p:nvPicPr>
          <p:cNvPr id="198" name="Google Shape;198;p6"/>
          <p:cNvPicPr preferRelativeResize="0"/>
          <p:nvPr/>
        </p:nvPicPr>
        <p:blipFill rotWithShape="1">
          <a:blip r:embed="rId3">
            <a:alphaModFix amt="69999"/>
          </a:blip>
          <a:srcRect b="0" l="0" r="0" t="0"/>
          <a:stretch/>
        </p:blipFill>
        <p:spPr>
          <a:xfrm>
            <a:off x="990600" y="1524000"/>
            <a:ext cx="7146925" cy="494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OSI Security Architecture</a:t>
            </a:r>
            <a:endParaRPr/>
          </a:p>
        </p:txBody>
      </p:sp>
      <p:sp>
        <p:nvSpPr>
          <p:cNvPr id="205" name="Google Shape;205;p7"/>
          <p:cNvSpPr txBox="1"/>
          <p:nvPr>
            <p:ph idx="1" type="body"/>
          </p:nvPr>
        </p:nvSpPr>
        <p:spPr>
          <a:xfrm>
            <a:off x="457200" y="1676400"/>
            <a:ext cx="83820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ITU-T X.800 “Security Architecture for OSI”</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defines a systematic way of defining and providing security requirements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for us it provides a useful, if abstract, overview of concepts we will study</a:t>
            </a:r>
            <a:endParaRPr/>
          </a:p>
        </p:txBody>
      </p:sp>
      <p:pic>
        <p:nvPicPr>
          <p:cNvPr id="206" name="Google Shape;206;p7"/>
          <p:cNvPicPr preferRelativeResize="0"/>
          <p:nvPr/>
        </p:nvPicPr>
        <p:blipFill rotWithShape="1">
          <a:blip r:embed="rId3">
            <a:alphaModFix amt="69999"/>
          </a:blip>
          <a:srcRect b="0" l="0" r="0" t="0"/>
          <a:stretch/>
        </p:blipFill>
        <p:spPr>
          <a:xfrm>
            <a:off x="2743200" y="4648200"/>
            <a:ext cx="3446462" cy="192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Aspects of Security</a:t>
            </a:r>
            <a:endParaRPr/>
          </a:p>
        </p:txBody>
      </p:sp>
      <p:sp>
        <p:nvSpPr>
          <p:cNvPr id="213" name="Google Shape;213;p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consider 3 aspects of information security:</a:t>
            </a:r>
            <a:endParaRPr/>
          </a:p>
          <a:p>
            <a:pPr indent="-285750" lvl="1" marL="742950" marR="0" rtl="0" algn="l">
              <a:lnSpc>
                <a:spcPct val="100000"/>
              </a:lnSpc>
              <a:spcBef>
                <a:spcPts val="560"/>
              </a:spcBef>
              <a:spcAft>
                <a:spcPts val="0"/>
              </a:spcAft>
              <a:buClr>
                <a:schemeClr val="dk2"/>
              </a:buClr>
              <a:buSzPts val="1400"/>
              <a:buFont typeface="Noto Sans Symbols"/>
              <a:buChar char="●"/>
            </a:pPr>
            <a:r>
              <a:rPr b="1" i="0" lang="en-US" sz="2800" u="none" cap="none" strike="noStrike">
                <a:solidFill>
                  <a:schemeClr val="dk1"/>
                </a:solidFill>
                <a:latin typeface="Arial"/>
                <a:ea typeface="Arial"/>
                <a:cs typeface="Arial"/>
                <a:sym typeface="Arial"/>
              </a:rPr>
              <a:t>security attack</a:t>
            </a:r>
            <a:endParaRPr/>
          </a:p>
          <a:p>
            <a:pPr indent="-285750" lvl="1" marL="742950" marR="0" rtl="0" algn="l">
              <a:lnSpc>
                <a:spcPct val="100000"/>
              </a:lnSpc>
              <a:spcBef>
                <a:spcPts val="560"/>
              </a:spcBef>
              <a:spcAft>
                <a:spcPts val="0"/>
              </a:spcAft>
              <a:buClr>
                <a:schemeClr val="dk2"/>
              </a:buClr>
              <a:buSzPts val="1400"/>
              <a:buFont typeface="Noto Sans Symbols"/>
              <a:buChar char="●"/>
            </a:pPr>
            <a:r>
              <a:rPr b="1" i="0" lang="en-US" sz="2800" u="none" cap="none" strike="noStrike">
                <a:solidFill>
                  <a:schemeClr val="dk1"/>
                </a:solidFill>
                <a:latin typeface="Arial"/>
                <a:ea typeface="Arial"/>
                <a:cs typeface="Arial"/>
                <a:sym typeface="Arial"/>
              </a:rPr>
              <a:t>security mechanism</a:t>
            </a:r>
            <a:endParaRPr/>
          </a:p>
          <a:p>
            <a:pPr indent="-285750" lvl="1" marL="742950" marR="0" rtl="0" algn="l">
              <a:lnSpc>
                <a:spcPct val="100000"/>
              </a:lnSpc>
              <a:spcBef>
                <a:spcPts val="560"/>
              </a:spcBef>
              <a:spcAft>
                <a:spcPts val="0"/>
              </a:spcAft>
              <a:buClr>
                <a:schemeClr val="dk2"/>
              </a:buClr>
              <a:buSzPts val="1400"/>
              <a:buFont typeface="Noto Sans Symbols"/>
              <a:buChar char="●"/>
            </a:pPr>
            <a:r>
              <a:rPr b="1" i="0" lang="en-US" sz="2800" u="none" cap="none" strike="noStrike">
                <a:solidFill>
                  <a:schemeClr val="dk1"/>
                </a:solidFill>
                <a:latin typeface="Arial"/>
                <a:ea typeface="Arial"/>
                <a:cs typeface="Arial"/>
                <a:sym typeface="Arial"/>
              </a:rPr>
              <a:t>security service</a:t>
            </a:r>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Security Attack</a:t>
            </a:r>
            <a:endParaRPr/>
          </a:p>
        </p:txBody>
      </p:sp>
      <p:sp>
        <p:nvSpPr>
          <p:cNvPr id="220" name="Google Shape;220;p9"/>
          <p:cNvSpPr txBox="1"/>
          <p:nvPr>
            <p:ph idx="1" type="body"/>
          </p:nvPr>
        </p:nvSpPr>
        <p:spPr>
          <a:xfrm>
            <a:off x="457200" y="15240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any action that compromises the security of information owned by an organization</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information security is about how to prevent attacks, or failing that, to detect attacks on information-based systems</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often </a:t>
            </a:r>
            <a:r>
              <a:rPr b="0" i="1" lang="en-US" sz="2800" u="none">
                <a:solidFill>
                  <a:schemeClr val="dk1"/>
                </a:solidFill>
                <a:latin typeface="Arial"/>
                <a:ea typeface="Arial"/>
                <a:cs typeface="Arial"/>
                <a:sym typeface="Arial"/>
              </a:rPr>
              <a:t>threat</a:t>
            </a:r>
            <a:r>
              <a:rPr b="0" i="0" lang="en-US" sz="2800" u="none">
                <a:solidFill>
                  <a:schemeClr val="dk1"/>
                </a:solidFill>
                <a:latin typeface="Arial"/>
                <a:ea typeface="Arial"/>
                <a:cs typeface="Arial"/>
                <a:sym typeface="Arial"/>
              </a:rPr>
              <a:t> &amp; </a:t>
            </a:r>
            <a:r>
              <a:rPr b="0" i="1" lang="en-US" sz="2800" u="none">
                <a:solidFill>
                  <a:schemeClr val="dk1"/>
                </a:solidFill>
                <a:latin typeface="Arial"/>
                <a:ea typeface="Arial"/>
                <a:cs typeface="Arial"/>
                <a:sym typeface="Arial"/>
              </a:rPr>
              <a:t>attack</a:t>
            </a:r>
            <a:r>
              <a:rPr b="0" i="0" lang="en-US" sz="2800" u="none">
                <a:solidFill>
                  <a:schemeClr val="dk1"/>
                </a:solidFill>
                <a:latin typeface="Arial"/>
                <a:ea typeface="Arial"/>
                <a:cs typeface="Arial"/>
                <a:sym typeface="Arial"/>
              </a:rPr>
              <a:t> used to mean same thing</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have a wide range of attacks</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can focus of generic types of attacks</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passive</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active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
  <a:themeElements>
    <a:clrScheme name="default">
      <a:dk1>
        <a:srgbClr val="FFFFFF"/>
      </a:dk1>
      <a:lt1>
        <a:srgbClr val="666699"/>
      </a:lt1>
      <a:dk2>
        <a:srgbClr val="D9D9FF"/>
      </a:dk2>
      <a:lt2>
        <a:srgbClr val="9B69FF"/>
      </a:lt2>
      <a:accent1>
        <a:srgbClr val="9966FF"/>
      </a:accent1>
      <a:accent2>
        <a:srgbClr val="00FFFF"/>
      </a:accent2>
      <a:accent3>
        <a:srgbClr val="666699"/>
      </a:accent3>
      <a:accent4>
        <a:srgbClr val="9966FF"/>
      </a:accent4>
      <a:accent5>
        <a:srgbClr val="00FFFF"/>
      </a:accent5>
      <a:accent6>
        <a:srgbClr val="666699"/>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2002-03-28T02:06:54Z</dcterms:created>
  <dc:creator>Dr Lawrie Brown</dc:creator>
</cp:coreProperties>
</file>

<file path=docProps/custom.xml><?xml version="1.0" encoding="utf-8"?>
<Properties xmlns="http://schemas.openxmlformats.org/officeDocument/2006/custom-properties" xmlns:vt="http://schemas.openxmlformats.org/officeDocument/2006/docPropsVTypes"/>
</file>