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
  </p:notesMasterIdLst>
  <p:handoutMasterIdLst>
    <p:handoutMasterId r:id="rId4"/>
  </p:handoutMasterIdLst>
  <p:sldIdLst>
    <p:sldId id="256" r:id="rId2"/>
  </p:sldIdLst>
  <p:sldSz cx="21383625" cy="1511935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6735"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6062A-6EDA-463B-B7B0-DC4549B1FBBC}" v="113" dt="2022-05-06T14:49:06.468"/>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66" d="100"/>
          <a:sy n="66" d="100"/>
        </p:scale>
        <p:origin x="2172" y="-942"/>
      </p:cViewPr>
      <p:guideLst>
        <p:guide orient="horz" pos="4762"/>
        <p:guide pos="673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bik Alam Rahat" userId="1dc1274169995514" providerId="LiveId" clId="{0B86062A-6EDA-463B-B7B0-DC4549B1FBBC}"/>
    <pc:docChg chg="undo redo custSel modSld">
      <pc:chgData name="Md. Sabik Alam Rahat" userId="1dc1274169995514" providerId="LiveId" clId="{0B86062A-6EDA-463B-B7B0-DC4549B1FBBC}" dt="2022-05-06T14:50:01.859" v="1411" actId="20577"/>
      <pc:docMkLst>
        <pc:docMk/>
      </pc:docMkLst>
      <pc:sldChg chg="addSp delSp modSp mod modClrScheme chgLayout">
        <pc:chgData name="Md. Sabik Alam Rahat" userId="1dc1274169995514" providerId="LiveId" clId="{0B86062A-6EDA-463B-B7B0-DC4549B1FBBC}" dt="2022-05-06T14:50:01.859" v="1411" actId="20577"/>
        <pc:sldMkLst>
          <pc:docMk/>
          <pc:sldMk cId="2251251862" sldId="256"/>
        </pc:sldMkLst>
        <pc:spChg chg="mod">
          <ac:chgData name="Md. Sabik Alam Rahat" userId="1dc1274169995514" providerId="LiveId" clId="{0B86062A-6EDA-463B-B7B0-DC4549B1FBBC}" dt="2022-05-06T14:32:27.881" v="1162" actId="1036"/>
          <ac:spMkLst>
            <pc:docMk/>
            <pc:sldMk cId="2251251862" sldId="256"/>
            <ac:spMk id="4" creationId="{00000000-0000-0000-0000-000000000000}"/>
          </ac:spMkLst>
        </pc:spChg>
        <pc:spChg chg="mod">
          <ac:chgData name="Md. Sabik Alam Rahat" userId="1dc1274169995514" providerId="LiveId" clId="{0B86062A-6EDA-463B-B7B0-DC4549B1FBBC}" dt="2022-05-06T14:32:20.109" v="1159" actId="1035"/>
          <ac:spMkLst>
            <pc:docMk/>
            <pc:sldMk cId="2251251862" sldId="256"/>
            <ac:spMk id="5" creationId="{00000000-0000-0000-0000-000000000000}"/>
          </ac:spMkLst>
        </pc:spChg>
        <pc:spChg chg="mod">
          <ac:chgData name="Md. Sabik Alam Rahat" userId="1dc1274169995514" providerId="LiveId" clId="{0B86062A-6EDA-463B-B7B0-DC4549B1FBBC}" dt="2022-05-06T14:40:07.449" v="1194" actId="20577"/>
          <ac:spMkLst>
            <pc:docMk/>
            <pc:sldMk cId="2251251862" sldId="256"/>
            <ac:spMk id="10" creationId="{00000000-0000-0000-0000-000000000000}"/>
          </ac:spMkLst>
        </pc:spChg>
        <pc:spChg chg="del">
          <ac:chgData name="Md. Sabik Alam Rahat" userId="1dc1274169995514" providerId="LiveId" clId="{0B86062A-6EDA-463B-B7B0-DC4549B1FBBC}" dt="2022-05-06T12:54:10.444" v="604" actId="478"/>
          <ac:spMkLst>
            <pc:docMk/>
            <pc:sldMk cId="2251251862" sldId="256"/>
            <ac:spMk id="11" creationId="{00000000-0000-0000-0000-000000000000}"/>
          </ac:spMkLst>
        </pc:spChg>
        <pc:spChg chg="del">
          <ac:chgData name="Md. Sabik Alam Rahat" userId="1dc1274169995514" providerId="LiveId" clId="{0B86062A-6EDA-463B-B7B0-DC4549B1FBBC}" dt="2022-05-06T14:23:42.890" v="1038" actId="478"/>
          <ac:spMkLst>
            <pc:docMk/>
            <pc:sldMk cId="2251251862" sldId="256"/>
            <ac:spMk id="12" creationId="{00000000-0000-0000-0000-000000000000}"/>
          </ac:spMkLst>
        </pc:spChg>
        <pc:spChg chg="mod">
          <ac:chgData name="Md. Sabik Alam Rahat" userId="1dc1274169995514" providerId="LiveId" clId="{0B86062A-6EDA-463B-B7B0-DC4549B1FBBC}" dt="2022-05-06T14:30:47.429" v="1142" actId="1035"/>
          <ac:spMkLst>
            <pc:docMk/>
            <pc:sldMk cId="2251251862" sldId="256"/>
            <ac:spMk id="13" creationId="{00000000-0000-0000-0000-000000000000}"/>
          </ac:spMkLst>
        </pc:spChg>
        <pc:spChg chg="mod">
          <ac:chgData name="Md. Sabik Alam Rahat" userId="1dc1274169995514" providerId="LiveId" clId="{0B86062A-6EDA-463B-B7B0-DC4549B1FBBC}" dt="2022-05-06T14:47:36.884" v="1351" actId="1076"/>
          <ac:spMkLst>
            <pc:docMk/>
            <pc:sldMk cId="2251251862" sldId="256"/>
            <ac:spMk id="14" creationId="{00000000-0000-0000-0000-000000000000}"/>
          </ac:spMkLst>
        </pc:spChg>
        <pc:spChg chg="mod">
          <ac:chgData name="Md. Sabik Alam Rahat" userId="1dc1274169995514" providerId="LiveId" clId="{0B86062A-6EDA-463B-B7B0-DC4549B1FBBC}" dt="2022-05-06T14:40:17.069" v="1199" actId="20577"/>
          <ac:spMkLst>
            <pc:docMk/>
            <pc:sldMk cId="2251251862" sldId="256"/>
            <ac:spMk id="15" creationId="{00000000-0000-0000-0000-000000000000}"/>
          </ac:spMkLst>
        </pc:spChg>
        <pc:spChg chg="mod">
          <ac:chgData name="Md. Sabik Alam Rahat" userId="1dc1274169995514" providerId="LiveId" clId="{0B86062A-6EDA-463B-B7B0-DC4549B1FBBC}" dt="2022-05-06T14:18:22.434" v="1036" actId="14100"/>
          <ac:spMkLst>
            <pc:docMk/>
            <pc:sldMk cId="2251251862" sldId="256"/>
            <ac:spMk id="24" creationId="{00000000-0000-0000-0000-000000000000}"/>
          </ac:spMkLst>
        </pc:spChg>
        <pc:spChg chg="mod">
          <ac:chgData name="Md. Sabik Alam Rahat" userId="1dc1274169995514" providerId="LiveId" clId="{0B86062A-6EDA-463B-B7B0-DC4549B1FBBC}" dt="2022-05-06T12:47:48.582" v="449" actId="20577"/>
          <ac:spMkLst>
            <pc:docMk/>
            <pc:sldMk cId="2251251862" sldId="256"/>
            <ac:spMk id="25" creationId="{00000000-0000-0000-0000-000000000000}"/>
          </ac:spMkLst>
        </pc:spChg>
        <pc:spChg chg="del">
          <ac:chgData name="Md. Sabik Alam Rahat" userId="1dc1274169995514" providerId="LiveId" clId="{0B86062A-6EDA-463B-B7B0-DC4549B1FBBC}" dt="2022-05-06T12:37:03.202" v="410" actId="478"/>
          <ac:spMkLst>
            <pc:docMk/>
            <pc:sldMk cId="2251251862" sldId="256"/>
            <ac:spMk id="30" creationId="{00000000-0000-0000-0000-000000000000}"/>
          </ac:spMkLst>
        </pc:spChg>
        <pc:spChg chg="del mod">
          <ac:chgData name="Md. Sabik Alam Rahat" userId="1dc1274169995514" providerId="LiveId" clId="{0B86062A-6EDA-463B-B7B0-DC4549B1FBBC}" dt="2022-05-06T12:35:42.858" v="408" actId="478"/>
          <ac:spMkLst>
            <pc:docMk/>
            <pc:sldMk cId="2251251862" sldId="256"/>
            <ac:spMk id="31" creationId="{00000000-0000-0000-0000-000000000000}"/>
          </ac:spMkLst>
        </pc:spChg>
        <pc:spChg chg="mod">
          <ac:chgData name="Md. Sabik Alam Rahat" userId="1dc1274169995514" providerId="LiveId" clId="{0B86062A-6EDA-463B-B7B0-DC4549B1FBBC}" dt="2022-05-06T14:30:26.759" v="1121" actId="1035"/>
          <ac:spMkLst>
            <pc:docMk/>
            <pc:sldMk cId="2251251862" sldId="256"/>
            <ac:spMk id="32" creationId="{00000000-0000-0000-0000-000000000000}"/>
          </ac:spMkLst>
        </pc:spChg>
        <pc:spChg chg="del">
          <ac:chgData name="Md. Sabik Alam Rahat" userId="1dc1274169995514" providerId="LiveId" clId="{0B86062A-6EDA-463B-B7B0-DC4549B1FBBC}" dt="2022-05-06T12:54:08.444" v="603" actId="478"/>
          <ac:spMkLst>
            <pc:docMk/>
            <pc:sldMk cId="2251251862" sldId="256"/>
            <ac:spMk id="33" creationId="{00000000-0000-0000-0000-000000000000}"/>
          </ac:spMkLst>
        </pc:spChg>
        <pc:spChg chg="mod">
          <ac:chgData name="Md. Sabik Alam Rahat" userId="1dc1274169995514" providerId="LiveId" clId="{0B86062A-6EDA-463B-B7B0-DC4549B1FBBC}" dt="2022-05-06T14:36:47.669" v="1167" actId="14100"/>
          <ac:spMkLst>
            <pc:docMk/>
            <pc:sldMk cId="2251251862" sldId="256"/>
            <ac:spMk id="34" creationId="{00000000-0000-0000-0000-000000000000}"/>
          </ac:spMkLst>
        </pc:spChg>
        <pc:spChg chg="del">
          <ac:chgData name="Md. Sabik Alam Rahat" userId="1dc1274169995514" providerId="LiveId" clId="{0B86062A-6EDA-463B-B7B0-DC4549B1FBBC}" dt="2022-05-06T14:23:40.429" v="1037" actId="478"/>
          <ac:spMkLst>
            <pc:docMk/>
            <pc:sldMk cId="2251251862" sldId="256"/>
            <ac:spMk id="35" creationId="{00000000-0000-0000-0000-000000000000}"/>
          </ac:spMkLst>
        </pc:spChg>
        <pc:spChg chg="mod">
          <ac:chgData name="Md. Sabik Alam Rahat" userId="1dc1274169995514" providerId="LiveId" clId="{0B86062A-6EDA-463B-B7B0-DC4549B1FBBC}" dt="2022-05-06T14:47:40.179" v="1352" actId="1076"/>
          <ac:spMkLst>
            <pc:docMk/>
            <pc:sldMk cId="2251251862" sldId="256"/>
            <ac:spMk id="36" creationId="{00000000-0000-0000-0000-000000000000}"/>
          </ac:spMkLst>
        </pc:spChg>
        <pc:spChg chg="del mod">
          <ac:chgData name="Md. Sabik Alam Rahat" userId="1dc1274169995514" providerId="LiveId" clId="{0B86062A-6EDA-463B-B7B0-DC4549B1FBBC}" dt="2022-05-06T14:23:52.150" v="1041" actId="478"/>
          <ac:spMkLst>
            <pc:docMk/>
            <pc:sldMk cId="2251251862" sldId="256"/>
            <ac:spMk id="37" creationId="{00000000-0000-0000-0000-000000000000}"/>
          </ac:spMkLst>
        </pc:spChg>
        <pc:spChg chg="add mod">
          <ac:chgData name="Md. Sabik Alam Rahat" userId="1dc1274169995514" providerId="LiveId" clId="{0B86062A-6EDA-463B-B7B0-DC4549B1FBBC}" dt="2022-05-06T14:32:15.229" v="1158" actId="1035"/>
          <ac:spMkLst>
            <pc:docMk/>
            <pc:sldMk cId="2251251862" sldId="256"/>
            <ac:spMk id="38" creationId="{DBADBFDC-B3DD-5C21-6326-105BD7CBB37D}"/>
          </ac:spMkLst>
        </pc:spChg>
        <pc:spChg chg="mod">
          <ac:chgData name="Md. Sabik Alam Rahat" userId="1dc1274169995514" providerId="LiveId" clId="{0B86062A-6EDA-463B-B7B0-DC4549B1FBBC}" dt="2022-05-06T14:32:01.449" v="1156" actId="1076"/>
          <ac:spMkLst>
            <pc:docMk/>
            <pc:sldMk cId="2251251862" sldId="256"/>
            <ac:spMk id="45" creationId="{00000000-0000-0000-0000-000000000000}"/>
          </ac:spMkLst>
        </pc:spChg>
        <pc:spChg chg="add del mod ord">
          <ac:chgData name="Md. Sabik Alam Rahat" userId="1dc1274169995514" providerId="LiveId" clId="{0B86062A-6EDA-463B-B7B0-DC4549B1FBBC}" dt="2022-05-06T14:29:18.639" v="1115" actId="700"/>
          <ac:spMkLst>
            <pc:docMk/>
            <pc:sldMk cId="2251251862" sldId="256"/>
            <ac:spMk id="48" creationId="{587ED84F-7038-AB64-A045-43652A3DAE25}"/>
          </ac:spMkLst>
        </pc:spChg>
        <pc:spChg chg="mod">
          <ac:chgData name="Md. Sabik Alam Rahat" userId="1dc1274169995514" providerId="LiveId" clId="{0B86062A-6EDA-463B-B7B0-DC4549B1FBBC}" dt="2022-05-06T14:03:53.081" v="992" actId="1036"/>
          <ac:spMkLst>
            <pc:docMk/>
            <pc:sldMk cId="2251251862" sldId="256"/>
            <ac:spMk id="51" creationId="{00000000-0000-0000-0000-000000000000}"/>
          </ac:spMkLst>
        </pc:spChg>
        <pc:spChg chg="del">
          <ac:chgData name="Md. Sabik Alam Rahat" userId="1dc1274169995514" providerId="LiveId" clId="{0B86062A-6EDA-463B-B7B0-DC4549B1FBBC}" dt="2022-05-06T13:10:41.923" v="756" actId="478"/>
          <ac:spMkLst>
            <pc:docMk/>
            <pc:sldMk cId="2251251862" sldId="256"/>
            <ac:spMk id="52" creationId="{00000000-0000-0000-0000-000000000000}"/>
          </ac:spMkLst>
        </pc:spChg>
        <pc:spChg chg="del mod">
          <ac:chgData name="Md. Sabik Alam Rahat" userId="1dc1274169995514" providerId="LiveId" clId="{0B86062A-6EDA-463B-B7B0-DC4549B1FBBC}" dt="2022-05-06T12:23:36.470" v="5" actId="478"/>
          <ac:spMkLst>
            <pc:docMk/>
            <pc:sldMk cId="2251251862" sldId="256"/>
            <ac:spMk id="53" creationId="{00000000-0000-0000-0000-000000000000}"/>
          </ac:spMkLst>
        </pc:spChg>
        <pc:spChg chg="add mod">
          <ac:chgData name="Md. Sabik Alam Rahat" userId="1dc1274169995514" providerId="LiveId" clId="{0B86062A-6EDA-463B-B7B0-DC4549B1FBBC}" dt="2022-05-06T14:30:41.989" v="1136" actId="1035"/>
          <ac:spMkLst>
            <pc:docMk/>
            <pc:sldMk cId="2251251862" sldId="256"/>
            <ac:spMk id="54" creationId="{174FBE1A-A073-F391-2212-5C8CA9790A44}"/>
          </ac:spMkLst>
        </pc:spChg>
        <pc:spChg chg="add mod">
          <ac:chgData name="Md. Sabik Alam Rahat" userId="1dc1274169995514" providerId="LiveId" clId="{0B86062A-6EDA-463B-B7B0-DC4549B1FBBC}" dt="2022-05-06T14:50:01.859" v="1411" actId="20577"/>
          <ac:spMkLst>
            <pc:docMk/>
            <pc:sldMk cId="2251251862" sldId="256"/>
            <ac:spMk id="55" creationId="{1712093D-4F9E-3471-BEC3-CEAC9E2F691E}"/>
          </ac:spMkLst>
        </pc:spChg>
        <pc:spChg chg="add del mod ord">
          <ac:chgData name="Md. Sabik Alam Rahat" userId="1dc1274169995514" providerId="LiveId" clId="{0B86062A-6EDA-463B-B7B0-DC4549B1FBBC}" dt="2022-05-06T14:29:18.639" v="1115" actId="700"/>
          <ac:spMkLst>
            <pc:docMk/>
            <pc:sldMk cId="2251251862" sldId="256"/>
            <ac:spMk id="56" creationId="{A3D4A604-08B8-2418-F74B-A1E926B7DDFE}"/>
          </ac:spMkLst>
        </pc:spChg>
        <pc:spChg chg="add mod">
          <ac:chgData name="Md. Sabik Alam Rahat" userId="1dc1274169995514" providerId="LiveId" clId="{0B86062A-6EDA-463B-B7B0-DC4549B1FBBC}" dt="2022-05-06T14:32:58.189" v="1166" actId="1035"/>
          <ac:spMkLst>
            <pc:docMk/>
            <pc:sldMk cId="2251251862" sldId="256"/>
            <ac:spMk id="57" creationId="{E93E5F2B-1AA2-5046-592C-04631E87E30E}"/>
          </ac:spMkLst>
        </pc:spChg>
        <pc:graphicFrameChg chg="del">
          <ac:chgData name="Md. Sabik Alam Rahat" userId="1dc1274169995514" providerId="LiveId" clId="{0B86062A-6EDA-463B-B7B0-DC4549B1FBBC}" dt="2022-05-06T14:23:48.549" v="1039" actId="478"/>
          <ac:graphicFrameMkLst>
            <pc:docMk/>
            <pc:sldMk cId="2251251862" sldId="256"/>
            <ac:graphicFrameMk id="3" creationId="{00000000-0000-0000-0000-000000000000}"/>
          </ac:graphicFrameMkLst>
        </pc:graphicFrameChg>
        <pc:graphicFrameChg chg="del">
          <ac:chgData name="Md. Sabik Alam Rahat" userId="1dc1274169995514" providerId="LiveId" clId="{0B86062A-6EDA-463B-B7B0-DC4549B1FBBC}" dt="2022-05-06T12:23:31.383" v="2" actId="478"/>
          <ac:graphicFrameMkLst>
            <pc:docMk/>
            <pc:sldMk cId="2251251862" sldId="256"/>
            <ac:graphicFrameMk id="44" creationId="{00000000-0000-0000-0000-000000000000}"/>
          </ac:graphicFrameMkLst>
        </pc:graphicFrameChg>
        <pc:picChg chg="add mod">
          <ac:chgData name="Md. Sabik Alam Rahat" userId="1dc1274169995514" providerId="LiveId" clId="{0B86062A-6EDA-463B-B7B0-DC4549B1FBBC}" dt="2022-05-06T12:35:46.074" v="409" actId="1076"/>
          <ac:picMkLst>
            <pc:docMk/>
            <pc:sldMk cId="2251251862" sldId="256"/>
            <ac:picMk id="6" creationId="{45A983A1-B875-6EDB-9790-E71E5D474D80}"/>
          </ac:picMkLst>
        </pc:picChg>
        <pc:picChg chg="add del mod modCrop">
          <ac:chgData name="Md. Sabik Alam Rahat" userId="1dc1274169995514" providerId="LiveId" clId="{0B86062A-6EDA-463B-B7B0-DC4549B1FBBC}" dt="2022-05-06T12:37:40.582" v="419" actId="478"/>
          <ac:picMkLst>
            <pc:docMk/>
            <pc:sldMk cId="2251251862" sldId="256"/>
            <ac:picMk id="8" creationId="{95E5EDC7-52CC-D560-1102-263C6864F616}"/>
          </ac:picMkLst>
        </pc:picChg>
        <pc:picChg chg="add mod modCrop">
          <ac:chgData name="Md. Sabik Alam Rahat" userId="1dc1274169995514" providerId="LiveId" clId="{0B86062A-6EDA-463B-B7B0-DC4549B1FBBC}" dt="2022-05-06T12:39:08.554" v="429" actId="732"/>
          <ac:picMkLst>
            <pc:docMk/>
            <pc:sldMk cId="2251251862" sldId="256"/>
            <ac:picMk id="16" creationId="{A1E9F933-CF8B-5E0E-E4A5-3E2FA8238A58}"/>
          </ac:picMkLst>
        </pc:picChg>
        <pc:picChg chg="add del mod">
          <ac:chgData name="Md. Sabik Alam Rahat" userId="1dc1274169995514" providerId="LiveId" clId="{0B86062A-6EDA-463B-B7B0-DC4549B1FBBC}" dt="2022-05-06T13:07:32.076" v="719" actId="478"/>
          <ac:picMkLst>
            <pc:docMk/>
            <pc:sldMk cId="2251251862" sldId="256"/>
            <ac:picMk id="18" creationId="{4DA4A99C-33B8-F958-C540-E4D6662676F4}"/>
          </ac:picMkLst>
        </pc:picChg>
        <pc:picChg chg="add mod">
          <ac:chgData name="Md. Sabik Alam Rahat" userId="1dc1274169995514" providerId="LiveId" clId="{0B86062A-6EDA-463B-B7B0-DC4549B1FBBC}" dt="2022-05-06T14:30:32.561" v="1125" actId="1035"/>
          <ac:picMkLst>
            <pc:docMk/>
            <pc:sldMk cId="2251251862" sldId="256"/>
            <ac:picMk id="20" creationId="{389A258E-6598-E647-81CF-D0226DF9027D}"/>
          </ac:picMkLst>
        </pc:picChg>
        <pc:picChg chg="add del mod">
          <ac:chgData name="Md. Sabik Alam Rahat" userId="1dc1274169995514" providerId="LiveId" clId="{0B86062A-6EDA-463B-B7B0-DC4549B1FBBC}" dt="2022-05-06T13:27:47.898" v="789" actId="478"/>
          <ac:picMkLst>
            <pc:docMk/>
            <pc:sldMk cId="2251251862" sldId="256"/>
            <ac:picMk id="22" creationId="{F1CB8C60-03A8-A957-4A99-ADC3A45D5C64}"/>
          </ac:picMkLst>
        </pc:picChg>
        <pc:picChg chg="add del mod">
          <ac:chgData name="Md. Sabik Alam Rahat" userId="1dc1274169995514" providerId="LiveId" clId="{0B86062A-6EDA-463B-B7B0-DC4549B1FBBC}" dt="2022-05-06T13:25:46.418" v="786" actId="478"/>
          <ac:picMkLst>
            <pc:docMk/>
            <pc:sldMk cId="2251251862" sldId="256"/>
            <ac:picMk id="28" creationId="{99679E19-259B-3364-1DA1-97854BCC7930}"/>
          </ac:picMkLst>
        </pc:picChg>
        <pc:picChg chg="add del mod">
          <ac:chgData name="Md. Sabik Alam Rahat" userId="1dc1274169995514" providerId="LiveId" clId="{0B86062A-6EDA-463B-B7B0-DC4549B1FBBC}" dt="2022-05-06T13:25:48.515" v="787" actId="478"/>
          <ac:picMkLst>
            <pc:docMk/>
            <pc:sldMk cId="2251251862" sldId="256"/>
            <ac:picMk id="39" creationId="{D29619FB-F096-68AC-C717-12BF01C4BDB9}"/>
          </ac:picMkLst>
        </pc:picChg>
        <pc:picChg chg="add del mod">
          <ac:chgData name="Md. Sabik Alam Rahat" userId="1dc1274169995514" providerId="LiveId" clId="{0B86062A-6EDA-463B-B7B0-DC4549B1FBBC}" dt="2022-05-06T14:16:51.008" v="1025" actId="478"/>
          <ac:picMkLst>
            <pc:docMk/>
            <pc:sldMk cId="2251251862" sldId="256"/>
            <ac:picMk id="41" creationId="{563D7900-472B-523B-05BA-A97B3151901A}"/>
          </ac:picMkLst>
        </pc:picChg>
        <pc:picChg chg="add mod">
          <ac:chgData name="Md. Sabik Alam Rahat" userId="1dc1274169995514" providerId="LiveId" clId="{0B86062A-6EDA-463B-B7B0-DC4549B1FBBC}" dt="2022-05-06T14:17:34.071" v="1034" actId="1076"/>
          <ac:picMkLst>
            <pc:docMk/>
            <pc:sldMk cId="2251251862" sldId="256"/>
            <ac:picMk id="43" creationId="{6B8B215A-5195-4173-94E0-2896F8C24487}"/>
          </ac:picMkLst>
        </pc:picChg>
        <pc:picChg chg="add mod">
          <ac:chgData name="Md. Sabik Alam Rahat" userId="1dc1274169995514" providerId="LiveId" clId="{0B86062A-6EDA-463B-B7B0-DC4549B1FBBC}" dt="2022-05-06T14:30:56.777" v="1149" actId="1440"/>
          <ac:picMkLst>
            <pc:docMk/>
            <pc:sldMk cId="2251251862" sldId="256"/>
            <ac:picMk id="47" creationId="{8BFA35D7-825E-38A5-6DC3-0AD4670FCEFC}"/>
          </ac:picMkLst>
        </pc:picChg>
        <pc:picChg chg="del">
          <ac:chgData name="Md. Sabik Alam Rahat" userId="1dc1274169995514" providerId="LiveId" clId="{0B86062A-6EDA-463B-B7B0-DC4549B1FBBC}" dt="2022-05-06T13:09:50.342" v="746" actId="478"/>
          <ac:picMkLst>
            <pc:docMk/>
            <pc:sldMk cId="2251251862" sldId="256"/>
            <ac:picMk id="49" creationId="{00000000-0000-0000-0000-000000000000}"/>
          </ac:picMkLst>
        </pc:picChg>
        <pc:picChg chg="del">
          <ac:chgData name="Md. Sabik Alam Rahat" userId="1dc1274169995514" providerId="LiveId" clId="{0B86062A-6EDA-463B-B7B0-DC4549B1FBBC}" dt="2022-05-06T13:09:51.294" v="747" actId="478"/>
          <ac:picMkLst>
            <pc:docMk/>
            <pc:sldMk cId="2251251862" sldId="256"/>
            <ac:picMk id="5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28-Aug-22</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20C5FE65-0769-4811-8EA1-EB764C08DF1B}" type="datetimeFigureOut">
              <a:rPr lang="en-US" smtClean="0"/>
              <a:t>28-Aug-22</a:t>
            </a:fld>
            <a:endParaRPr lang="en-US"/>
          </a:p>
        </p:txBody>
      </p:sp>
      <p:sp>
        <p:nvSpPr>
          <p:cNvPr id="4" name="Slide Image Placeholder 3"/>
          <p:cNvSpPr>
            <a:spLocks noGrp="1" noRot="1" noChangeAspect="1"/>
          </p:cNvSpPr>
          <p:nvPr>
            <p:ph type="sldImg" idx="2"/>
          </p:nvPr>
        </p:nvSpPr>
        <p:spPr>
          <a:xfrm>
            <a:off x="1284288" y="1162050"/>
            <a:ext cx="44354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38FF5D57-2875-4550-AE81-C2CC52BF475F}" type="slidenum">
              <a:rPr lang="en-US" smtClean="0"/>
              <a:t>‹#›</a:t>
            </a:fld>
            <a:endParaRPr lang="en-US"/>
          </a:p>
        </p:txBody>
      </p:sp>
    </p:spTree>
    <p:extLst>
      <p:ext uri="{BB962C8B-B14F-4D97-AF65-F5344CB8AC3E}">
        <p14:creationId xmlns:p14="http://schemas.microsoft.com/office/powerpoint/2010/main" val="1310652190"/>
      </p:ext>
    </p:extLst>
  </p:cSld>
  <p:clrMap bg1="lt1" tx1="dk1" bg2="lt2" tx2="dk2" accent1="accent1" accent2="accent2" accent3="accent3" accent4="accent4" accent5="accent5" accent6="accent6" hlink="hlink" folHlink="folHlink"/>
  <p:notesStyle>
    <a:lvl1pPr marL="0" algn="l" defTabSz="608350" rtl="0" eaLnBrk="1" latinLnBrk="0" hangingPunct="1">
      <a:defRPr sz="798" kern="1200">
        <a:solidFill>
          <a:schemeClr val="tx1"/>
        </a:solidFill>
        <a:latin typeface="+mn-lt"/>
        <a:ea typeface="+mn-ea"/>
        <a:cs typeface="+mn-cs"/>
      </a:defRPr>
    </a:lvl1pPr>
    <a:lvl2pPr marL="304175" algn="l" defTabSz="608350" rtl="0" eaLnBrk="1" latinLnBrk="0" hangingPunct="1">
      <a:defRPr sz="798" kern="1200">
        <a:solidFill>
          <a:schemeClr val="tx1"/>
        </a:solidFill>
        <a:latin typeface="+mn-lt"/>
        <a:ea typeface="+mn-ea"/>
        <a:cs typeface="+mn-cs"/>
      </a:defRPr>
    </a:lvl2pPr>
    <a:lvl3pPr marL="608350" algn="l" defTabSz="608350" rtl="0" eaLnBrk="1" latinLnBrk="0" hangingPunct="1">
      <a:defRPr sz="798" kern="1200">
        <a:solidFill>
          <a:schemeClr val="tx1"/>
        </a:solidFill>
        <a:latin typeface="+mn-lt"/>
        <a:ea typeface="+mn-ea"/>
        <a:cs typeface="+mn-cs"/>
      </a:defRPr>
    </a:lvl3pPr>
    <a:lvl4pPr marL="912525" algn="l" defTabSz="608350" rtl="0" eaLnBrk="1" latinLnBrk="0" hangingPunct="1">
      <a:defRPr sz="798" kern="1200">
        <a:solidFill>
          <a:schemeClr val="tx1"/>
        </a:solidFill>
        <a:latin typeface="+mn-lt"/>
        <a:ea typeface="+mn-ea"/>
        <a:cs typeface="+mn-cs"/>
      </a:defRPr>
    </a:lvl4pPr>
    <a:lvl5pPr marL="1216701" algn="l" defTabSz="608350" rtl="0" eaLnBrk="1" latinLnBrk="0" hangingPunct="1">
      <a:defRPr sz="798" kern="1200">
        <a:solidFill>
          <a:schemeClr val="tx1"/>
        </a:solidFill>
        <a:latin typeface="+mn-lt"/>
        <a:ea typeface="+mn-ea"/>
        <a:cs typeface="+mn-cs"/>
      </a:defRPr>
    </a:lvl5pPr>
    <a:lvl6pPr marL="1520876" algn="l" defTabSz="608350" rtl="0" eaLnBrk="1" latinLnBrk="0" hangingPunct="1">
      <a:defRPr sz="798" kern="1200">
        <a:solidFill>
          <a:schemeClr val="tx1"/>
        </a:solidFill>
        <a:latin typeface="+mn-lt"/>
        <a:ea typeface="+mn-ea"/>
        <a:cs typeface="+mn-cs"/>
      </a:defRPr>
    </a:lvl6pPr>
    <a:lvl7pPr marL="1825051" algn="l" defTabSz="608350" rtl="0" eaLnBrk="1" latinLnBrk="0" hangingPunct="1">
      <a:defRPr sz="798" kern="1200">
        <a:solidFill>
          <a:schemeClr val="tx1"/>
        </a:solidFill>
        <a:latin typeface="+mn-lt"/>
        <a:ea typeface="+mn-ea"/>
        <a:cs typeface="+mn-cs"/>
      </a:defRPr>
    </a:lvl7pPr>
    <a:lvl8pPr marL="2129226" algn="l" defTabSz="608350" rtl="0" eaLnBrk="1" latinLnBrk="0" hangingPunct="1">
      <a:defRPr sz="798" kern="1200">
        <a:solidFill>
          <a:schemeClr val="tx1"/>
        </a:solidFill>
        <a:latin typeface="+mn-lt"/>
        <a:ea typeface="+mn-ea"/>
        <a:cs typeface="+mn-cs"/>
      </a:defRPr>
    </a:lvl8pPr>
    <a:lvl9pPr marL="2433401" algn="l" defTabSz="608350" rtl="0" eaLnBrk="1" latinLnBrk="0" hangingPunct="1">
      <a:defRPr sz="7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4877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490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25227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21027231" y="0"/>
            <a:ext cx="356394" cy="1511935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811" tIns="15906" rIns="31811" bIns="15906" rtlCol="0" anchor="ctr"/>
          <a:lstStyle/>
          <a:p>
            <a:pPr algn="ctr"/>
            <a:endParaRPr lang="en-US" sz="778" dirty="0"/>
          </a:p>
        </p:txBody>
      </p:sp>
      <p:sp>
        <p:nvSpPr>
          <p:cNvPr id="16" name="Rectangle 15"/>
          <p:cNvSpPr/>
          <p:nvPr userDrawn="1"/>
        </p:nvSpPr>
        <p:spPr>
          <a:xfrm>
            <a:off x="-1" y="0"/>
            <a:ext cx="356394" cy="1511935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811" tIns="15906" rIns="31811" bIns="15906" rtlCol="0" anchor="ctr"/>
          <a:lstStyle/>
          <a:p>
            <a:pPr algn="ctr"/>
            <a:endParaRPr lang="en-US" sz="778" dirty="0"/>
          </a:p>
        </p:txBody>
      </p:sp>
      <p:sp>
        <p:nvSpPr>
          <p:cNvPr id="17" name="Rectangle 16"/>
          <p:cNvSpPr/>
          <p:nvPr userDrawn="1"/>
        </p:nvSpPr>
        <p:spPr>
          <a:xfrm>
            <a:off x="0" y="0"/>
            <a:ext cx="21383625" cy="18899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811" tIns="15906" rIns="31811" bIns="15906" rtlCol="0" anchor="ctr"/>
          <a:lstStyle/>
          <a:p>
            <a:pPr algn="ctr"/>
            <a:endParaRPr lang="en-US" sz="778" dirty="0"/>
          </a:p>
        </p:txBody>
      </p:sp>
      <p:sp>
        <p:nvSpPr>
          <p:cNvPr id="18" name="Rectangle 17"/>
          <p:cNvSpPr/>
          <p:nvPr userDrawn="1"/>
        </p:nvSpPr>
        <p:spPr>
          <a:xfrm>
            <a:off x="0" y="13229431"/>
            <a:ext cx="21383625" cy="18899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1811" tIns="15906" rIns="31811" bIns="15906" rtlCol="0" anchor="ctr"/>
          <a:lstStyle/>
          <a:p>
            <a:pPr algn="ctr"/>
            <a:endParaRPr lang="en-US" sz="778" dirty="0"/>
          </a:p>
        </p:txBody>
      </p:sp>
      <p:sp>
        <p:nvSpPr>
          <p:cNvPr id="11" name="Instructions"/>
          <p:cNvSpPr/>
          <p:nvPr userDrawn="1"/>
        </p:nvSpPr>
        <p:spPr>
          <a:xfrm>
            <a:off x="-4989513" y="0"/>
            <a:ext cx="4633119" cy="15119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529" tIns="79529" rIns="79529" bIns="79529"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835"/>
              </a:spcAft>
            </a:pPr>
            <a:r>
              <a:rPr lang="en-US" sz="3053" dirty="0">
                <a:solidFill>
                  <a:srgbClr val="7F7F7F"/>
                </a:solidFill>
                <a:latin typeface="Calibri" pitchFamily="34" charset="0"/>
                <a:cs typeface="Calibri" panose="020F0502020204030204" pitchFamily="34" charset="0"/>
              </a:rPr>
              <a:t>Poster Print Size:</a:t>
            </a:r>
            <a:endParaRPr sz="3053" dirty="0">
              <a:solidFill>
                <a:srgbClr val="7F7F7F"/>
              </a:solidFill>
              <a:latin typeface="Calibri" pitchFamily="34" charset="0"/>
              <a:cs typeface="Calibri" panose="020F0502020204030204" pitchFamily="34" charset="0"/>
            </a:endParaRPr>
          </a:p>
          <a:p>
            <a:pPr lvl="0">
              <a:spcBef>
                <a:spcPts val="0"/>
              </a:spcBef>
              <a:spcAft>
                <a:spcPts val="835"/>
              </a:spcAft>
            </a:pPr>
            <a:r>
              <a:rPr lang="en-US" sz="2144"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835"/>
              </a:spcAft>
            </a:pPr>
            <a:r>
              <a:rPr lang="en-US" sz="3053" dirty="0">
                <a:solidFill>
                  <a:srgbClr val="7F7F7F"/>
                </a:solidFill>
                <a:latin typeface="Calibri" pitchFamily="34" charset="0"/>
                <a:cs typeface="Calibri" panose="020F0502020204030204" pitchFamily="34" charset="0"/>
              </a:rPr>
              <a:t>Placeholders</a:t>
            </a:r>
            <a:r>
              <a:rPr sz="3053" dirty="0">
                <a:solidFill>
                  <a:srgbClr val="7F7F7F"/>
                </a:solidFill>
                <a:latin typeface="Calibri" pitchFamily="34" charset="0"/>
                <a:cs typeface="Calibri" panose="020F0502020204030204" pitchFamily="34" charset="0"/>
              </a:rPr>
              <a:t>:</a:t>
            </a:r>
          </a:p>
          <a:p>
            <a:pPr lvl="0">
              <a:spcBef>
                <a:spcPts val="0"/>
              </a:spcBef>
              <a:spcAft>
                <a:spcPts val="835"/>
              </a:spcAft>
            </a:pPr>
            <a:r>
              <a:rPr sz="2144" dirty="0">
                <a:solidFill>
                  <a:srgbClr val="7F7F7F"/>
                </a:solidFill>
                <a:latin typeface="Calibri" pitchFamily="34" charset="0"/>
                <a:cs typeface="Calibri" panose="020F0502020204030204" pitchFamily="34" charset="0"/>
              </a:rPr>
              <a:t>The </a:t>
            </a:r>
            <a:r>
              <a:rPr lang="en-US" sz="2144" dirty="0">
                <a:solidFill>
                  <a:srgbClr val="7F7F7F"/>
                </a:solidFill>
                <a:latin typeface="Calibri" pitchFamily="34" charset="0"/>
                <a:cs typeface="Calibri" panose="020F0502020204030204" pitchFamily="34" charset="0"/>
              </a:rPr>
              <a:t>various elements included</a:t>
            </a:r>
            <a:r>
              <a:rPr sz="2144" dirty="0">
                <a:solidFill>
                  <a:srgbClr val="7F7F7F"/>
                </a:solidFill>
                <a:latin typeface="Calibri" pitchFamily="34" charset="0"/>
                <a:cs typeface="Calibri" panose="020F0502020204030204" pitchFamily="34" charset="0"/>
              </a:rPr>
              <a:t> in this </a:t>
            </a:r>
            <a:r>
              <a:rPr lang="en-US" sz="2144" dirty="0">
                <a:solidFill>
                  <a:srgbClr val="7F7F7F"/>
                </a:solidFill>
                <a:latin typeface="Calibri" pitchFamily="34" charset="0"/>
                <a:cs typeface="Calibri" panose="020F0502020204030204" pitchFamily="34" charset="0"/>
              </a:rPr>
              <a:t>poster are ones</a:t>
            </a:r>
            <a:r>
              <a:rPr lang="en-US" sz="2144" baseline="0" dirty="0">
                <a:solidFill>
                  <a:srgbClr val="7F7F7F"/>
                </a:solidFill>
                <a:latin typeface="Calibri" pitchFamily="34" charset="0"/>
                <a:cs typeface="Calibri" panose="020F0502020204030204" pitchFamily="34" charset="0"/>
              </a:rPr>
              <a:t> we often see in medical, research, and scientific posters.</a:t>
            </a:r>
            <a:r>
              <a:rPr sz="2144" dirty="0">
                <a:solidFill>
                  <a:srgbClr val="7F7F7F"/>
                </a:solidFill>
                <a:latin typeface="Calibri" pitchFamily="34" charset="0"/>
                <a:cs typeface="Calibri" panose="020F0502020204030204" pitchFamily="34" charset="0"/>
              </a:rPr>
              <a:t> </a:t>
            </a:r>
            <a:r>
              <a:rPr lang="en-US" sz="2144" dirty="0">
                <a:solidFill>
                  <a:srgbClr val="7F7F7F"/>
                </a:solidFill>
                <a:latin typeface="Calibri" pitchFamily="34" charset="0"/>
                <a:cs typeface="Calibri" panose="020F0502020204030204" pitchFamily="34" charset="0"/>
              </a:rPr>
              <a:t>Feel</a:t>
            </a:r>
            <a:r>
              <a:rPr lang="en-US" sz="2144"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835"/>
              </a:spcAft>
            </a:pPr>
            <a:r>
              <a:rPr lang="en-US" sz="3053" dirty="0">
                <a:solidFill>
                  <a:srgbClr val="7F7F7F"/>
                </a:solidFill>
                <a:latin typeface="Calibri" pitchFamily="34" charset="0"/>
                <a:cs typeface="Calibri" panose="020F0502020204030204" pitchFamily="34" charset="0"/>
              </a:rPr>
              <a:t>Image</a:t>
            </a:r>
            <a:r>
              <a:rPr lang="en-US" sz="3053" baseline="0" dirty="0">
                <a:solidFill>
                  <a:srgbClr val="7F7F7F"/>
                </a:solidFill>
                <a:latin typeface="Calibri" pitchFamily="34" charset="0"/>
                <a:cs typeface="Calibri" panose="020F0502020204030204" pitchFamily="34" charset="0"/>
              </a:rPr>
              <a:t> Quality</a:t>
            </a:r>
            <a:r>
              <a:rPr lang="en-US" sz="3053" dirty="0">
                <a:solidFill>
                  <a:srgbClr val="7F7F7F"/>
                </a:solidFill>
                <a:latin typeface="Calibri" pitchFamily="34" charset="0"/>
                <a:cs typeface="Calibri" panose="020F0502020204030204" pitchFamily="34" charset="0"/>
              </a:rPr>
              <a:t>:</a:t>
            </a:r>
          </a:p>
          <a:p>
            <a:pPr lvl="0">
              <a:spcBef>
                <a:spcPts val="0"/>
              </a:spcBef>
              <a:spcAft>
                <a:spcPts val="835"/>
              </a:spcAft>
            </a:pPr>
            <a:r>
              <a:rPr lang="en-US" sz="2144" dirty="0">
                <a:solidFill>
                  <a:srgbClr val="7F7F7F"/>
                </a:solidFill>
                <a:latin typeface="Calibri" pitchFamily="34" charset="0"/>
                <a:cs typeface="Calibri" panose="020F0502020204030204" pitchFamily="34" charset="0"/>
              </a:rPr>
              <a:t>You can place digital photos or logo art in your poster file by selecting the </a:t>
            </a:r>
            <a:r>
              <a:rPr lang="en-US" sz="2144" b="1" dirty="0">
                <a:solidFill>
                  <a:srgbClr val="7F7F7F"/>
                </a:solidFill>
                <a:latin typeface="Calibri" pitchFamily="34" charset="0"/>
                <a:cs typeface="Calibri" panose="020F0502020204030204" pitchFamily="34" charset="0"/>
              </a:rPr>
              <a:t>Insert, Picture</a:t>
            </a:r>
            <a:r>
              <a:rPr lang="en-US" sz="2144"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144" b="1" dirty="0">
                <a:solidFill>
                  <a:srgbClr val="7F7F7F"/>
                </a:solidFill>
                <a:latin typeface="Calibri" pitchFamily="34" charset="0"/>
                <a:cs typeface="Calibri" panose="020F0502020204030204" pitchFamily="34" charset="0"/>
              </a:rPr>
              <a:t>150-200 pixels per inch in their final printed size</a:t>
            </a:r>
            <a:r>
              <a:rPr lang="en-US" sz="2144" dirty="0">
                <a:solidFill>
                  <a:srgbClr val="7F7F7F"/>
                </a:solidFill>
                <a:latin typeface="Calibri" pitchFamily="34" charset="0"/>
                <a:cs typeface="Calibri" panose="020F0502020204030204" pitchFamily="34" charset="0"/>
              </a:rPr>
              <a:t>. For instance, a 1600 x 1200 pixel</a:t>
            </a:r>
            <a:r>
              <a:rPr lang="en-US" sz="2144" baseline="0" dirty="0">
                <a:solidFill>
                  <a:srgbClr val="7F7F7F"/>
                </a:solidFill>
                <a:latin typeface="Calibri" pitchFamily="34" charset="0"/>
                <a:cs typeface="Calibri" panose="020F0502020204030204" pitchFamily="34" charset="0"/>
              </a:rPr>
              <a:t> photo will usually look fine up to </a:t>
            </a:r>
            <a:r>
              <a:rPr lang="en-US" sz="2144" dirty="0">
                <a:solidFill>
                  <a:srgbClr val="7F7F7F"/>
                </a:solidFill>
                <a:latin typeface="Calibri" pitchFamily="34" charset="0"/>
                <a:cs typeface="Calibri" panose="020F0502020204030204" pitchFamily="34" charset="0"/>
              </a:rPr>
              <a:t>8“-10” wide on your printed poster.</a:t>
            </a:r>
          </a:p>
          <a:p>
            <a:pPr lvl="0">
              <a:spcBef>
                <a:spcPts val="0"/>
              </a:spcBef>
              <a:spcAft>
                <a:spcPts val="835"/>
              </a:spcAft>
            </a:pPr>
            <a:r>
              <a:rPr lang="en-US" sz="2144"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835"/>
              </a:spcAft>
            </a:pPr>
            <a:r>
              <a:rPr lang="en-US" sz="2144"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835"/>
              </a:spcAft>
            </a:pPr>
            <a:br>
              <a:rPr lang="en-US" sz="1559" dirty="0">
                <a:solidFill>
                  <a:srgbClr val="7F7F7F"/>
                </a:solidFill>
                <a:latin typeface="Calibri" pitchFamily="34" charset="0"/>
                <a:cs typeface="Calibri" panose="020F0502020204030204" pitchFamily="34" charset="0"/>
              </a:rPr>
            </a:br>
            <a:r>
              <a:rPr lang="en-US" sz="1559"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1740019" y="0"/>
            <a:ext cx="4633119" cy="1511935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835"/>
                </a:spcAft>
              </a:pPr>
              <a:r>
                <a:rPr lang="en-US" sz="3053" dirty="0">
                  <a:solidFill>
                    <a:schemeClr val="bg1">
                      <a:lumMod val="50000"/>
                    </a:schemeClr>
                  </a:solidFill>
                  <a:latin typeface="Calibri" pitchFamily="34" charset="0"/>
                  <a:cs typeface="Calibri" panose="020F0502020204030204" pitchFamily="34" charset="0"/>
                </a:rPr>
                <a:t>Change</a:t>
              </a:r>
              <a:r>
                <a:rPr lang="en-US" sz="3053" baseline="0" dirty="0">
                  <a:solidFill>
                    <a:schemeClr val="bg1">
                      <a:lumMod val="50000"/>
                    </a:schemeClr>
                  </a:solidFill>
                  <a:latin typeface="Calibri" pitchFamily="34" charset="0"/>
                  <a:cs typeface="Calibri" panose="020F0502020204030204" pitchFamily="34" charset="0"/>
                </a:rPr>
                <a:t> Color Theme</a:t>
              </a:r>
              <a:r>
                <a:rPr lang="en-US" sz="3053" dirty="0">
                  <a:solidFill>
                    <a:schemeClr val="bg1">
                      <a:lumMod val="50000"/>
                    </a:schemeClr>
                  </a:solidFill>
                  <a:latin typeface="Calibri" pitchFamily="34" charset="0"/>
                  <a:cs typeface="Calibri" panose="020F0502020204030204" pitchFamily="34" charset="0"/>
                </a:rPr>
                <a:t>:</a:t>
              </a:r>
              <a:endParaRPr sz="3053"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r>
                <a:rPr lang="en-US" sz="2144"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144"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835"/>
                </a:spcAft>
              </a:pPr>
              <a:r>
                <a:rPr lang="en-US" sz="2144" baseline="0" dirty="0">
                  <a:solidFill>
                    <a:schemeClr val="bg1">
                      <a:lumMod val="50000"/>
                    </a:schemeClr>
                  </a:solidFill>
                  <a:latin typeface="Calibri" pitchFamily="34" charset="0"/>
                  <a:cs typeface="Calibri" panose="020F0502020204030204" pitchFamily="34" charset="0"/>
                </a:rPr>
                <a:t>To change the color theme, select the </a:t>
              </a:r>
              <a:r>
                <a:rPr lang="en-US" sz="2144" b="1" baseline="0" dirty="0">
                  <a:solidFill>
                    <a:schemeClr val="bg1">
                      <a:lumMod val="50000"/>
                    </a:schemeClr>
                  </a:solidFill>
                  <a:latin typeface="Calibri" pitchFamily="34" charset="0"/>
                  <a:cs typeface="Calibri" panose="020F0502020204030204" pitchFamily="34" charset="0"/>
                </a:rPr>
                <a:t>Design</a:t>
              </a:r>
              <a:r>
                <a:rPr lang="en-US" sz="2144" baseline="0" dirty="0">
                  <a:solidFill>
                    <a:schemeClr val="bg1">
                      <a:lumMod val="50000"/>
                    </a:schemeClr>
                  </a:solidFill>
                  <a:latin typeface="Calibri" pitchFamily="34" charset="0"/>
                  <a:cs typeface="Calibri" panose="020F0502020204030204" pitchFamily="34" charset="0"/>
                </a:rPr>
                <a:t> tab, then select the </a:t>
              </a:r>
              <a:r>
                <a:rPr lang="en-US" sz="2144" b="1" baseline="0" dirty="0">
                  <a:solidFill>
                    <a:schemeClr val="bg1">
                      <a:lumMod val="50000"/>
                    </a:schemeClr>
                  </a:solidFill>
                  <a:latin typeface="Calibri" pitchFamily="34" charset="0"/>
                  <a:cs typeface="Calibri" panose="020F0502020204030204" pitchFamily="34" charset="0"/>
                </a:rPr>
                <a:t>Colors</a:t>
              </a:r>
              <a:r>
                <a:rPr lang="en-US" sz="2144"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835"/>
                </a:spcAft>
              </a:pPr>
              <a:endParaRPr lang="en-US" sz="3118"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endParaRPr lang="en-US" sz="2144" baseline="0" dirty="0">
                <a:solidFill>
                  <a:schemeClr val="bg1">
                    <a:lumMod val="50000"/>
                  </a:schemeClr>
                </a:solidFill>
                <a:latin typeface="Calibri" pitchFamily="34" charset="0"/>
                <a:cs typeface="Calibri" panose="020F0502020204030204" pitchFamily="34" charset="0"/>
              </a:endParaRPr>
            </a:p>
            <a:p>
              <a:pPr lvl="0">
                <a:spcBef>
                  <a:spcPts val="0"/>
                </a:spcBef>
                <a:spcAft>
                  <a:spcPts val="835"/>
                </a:spcAft>
              </a:pPr>
              <a:r>
                <a:rPr lang="en-US" sz="2144"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835"/>
                </a:spcAft>
              </a:pPr>
              <a:r>
                <a:rPr lang="en-US" sz="3053"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835"/>
                </a:spcAft>
              </a:pPr>
              <a:r>
                <a:rPr lang="en-US" sz="2144" dirty="0">
                  <a:solidFill>
                    <a:schemeClr val="bg1">
                      <a:lumMod val="50000"/>
                    </a:schemeClr>
                  </a:solidFill>
                  <a:latin typeface="Calibri" pitchFamily="34" charset="0"/>
                  <a:cs typeface="Calibri" panose="020F0502020204030204" pitchFamily="34" charset="0"/>
                </a:rPr>
                <a:t>Once your poster file is ready, visit</a:t>
              </a:r>
              <a:r>
                <a:rPr lang="en-US" sz="2144" baseline="0" dirty="0">
                  <a:solidFill>
                    <a:schemeClr val="bg1">
                      <a:lumMod val="50000"/>
                    </a:schemeClr>
                  </a:solidFill>
                  <a:latin typeface="Calibri" pitchFamily="34" charset="0"/>
                  <a:cs typeface="Calibri" panose="020F0502020204030204" pitchFamily="34" charset="0"/>
                </a:rPr>
                <a:t> </a:t>
              </a:r>
              <a:r>
                <a:rPr lang="en-US" sz="2144" b="1" baseline="0" dirty="0">
                  <a:solidFill>
                    <a:schemeClr val="bg1">
                      <a:lumMod val="50000"/>
                    </a:schemeClr>
                  </a:solidFill>
                  <a:latin typeface="Calibri" pitchFamily="34" charset="0"/>
                  <a:cs typeface="Calibri" panose="020F0502020204030204" pitchFamily="34" charset="0"/>
                </a:rPr>
                <a:t>www.genigraphics.com</a:t>
              </a:r>
              <a:r>
                <a:rPr lang="en-US" sz="2144"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835"/>
                </a:spcAft>
              </a:pPr>
              <a:r>
                <a:rPr lang="en-US" sz="2144"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144"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144" baseline="0" dirty="0">
                  <a:solidFill>
                    <a:schemeClr val="bg1">
                      <a:lumMod val="50000"/>
                    </a:schemeClr>
                  </a:solidFill>
                  <a:latin typeface="Calibri" pitchFamily="34" charset="0"/>
                  <a:cs typeface="Calibri" panose="020F0502020204030204" pitchFamily="34" charset="0"/>
                </a:rPr>
                <a:t>US and Canada:  1-800-790-4001</a:t>
              </a:r>
              <a:br>
                <a:rPr lang="en-US" sz="2144" baseline="0" dirty="0">
                  <a:solidFill>
                    <a:schemeClr val="bg1">
                      <a:lumMod val="50000"/>
                    </a:schemeClr>
                  </a:solidFill>
                  <a:latin typeface="Calibri" pitchFamily="34" charset="0"/>
                  <a:cs typeface="Calibri" panose="020F0502020204030204" pitchFamily="34" charset="0"/>
                </a:rPr>
              </a:br>
              <a:r>
                <a:rPr lang="en-US" sz="2144"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1559" dirty="0">
                  <a:solidFill>
                    <a:schemeClr val="bg1">
                      <a:lumMod val="50000"/>
                    </a:schemeClr>
                  </a:solidFill>
                  <a:latin typeface="Calibri" pitchFamily="34" charset="0"/>
                  <a:cs typeface="Calibri" panose="020F0502020204030204" pitchFamily="34" charset="0"/>
                </a:rPr>
              </a:br>
              <a:r>
                <a:rPr lang="en-US" sz="1559"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869187" y="14934946"/>
            <a:ext cx="3441187" cy="128094"/>
          </a:xfrm>
          <a:prstGeom prst="rect">
            <a:avLst/>
          </a:prstGeom>
        </p:spPr>
      </p:pic>
    </p:spTree>
    <p:extLst>
      <p:ext uri="{BB962C8B-B14F-4D97-AF65-F5344CB8AC3E}">
        <p14:creationId xmlns:p14="http://schemas.microsoft.com/office/powerpoint/2010/main" val="395694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1222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42055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6419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0872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26458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620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8689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28-Aug-22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9362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985D6BDF-9D0E-4E2B-85B8-D8F4790360C9}" type="datetimeFigureOut">
              <a:rPr lang="en-US" smtClean="0"/>
              <a:t>28-Aug-22</a:t>
            </a:fld>
            <a:endParaRPr lang="en-US" dirty="0"/>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9826598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ash.com/"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hyperlink" Target="https://nagad.com.bd/" TargetMode="Externa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hyperlink" Target="https://www.upaybd.com/" TargetMode="External"/><Relationship Id="rId5" Type="http://schemas.openxmlformats.org/officeDocument/2006/relationships/image" Target="../media/image6.jpg"/><Relationship Id="rId10" Type="http://schemas.openxmlformats.org/officeDocument/2006/relationships/hyperlink" Target="https://www.surecash.net/" TargetMode="External"/><Relationship Id="rId4" Type="http://schemas.openxmlformats.org/officeDocument/2006/relationships/image" Target="../media/image5.png"/><Relationship Id="rId9" Type="http://schemas.openxmlformats.org/officeDocument/2006/relationships/hyperlink" Target="https://www.mycashmb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23"/>
          <p:cNvSpPr txBox="1">
            <a:spLocks noChangeArrowheads="1"/>
          </p:cNvSpPr>
          <p:nvPr/>
        </p:nvSpPr>
        <p:spPr bwMode="auto">
          <a:xfrm>
            <a:off x="712787" y="1197928"/>
            <a:ext cx="6415088" cy="63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623" tIns="63623" rIns="63623" bIns="6362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Name: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Md. Sabik Alam Rahat; </a:t>
            </a:r>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ID: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2019-1-60-256</a:t>
            </a:r>
          </a:p>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Email: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2019-1-60-256@std.ewubd.edu</a:t>
            </a:r>
          </a:p>
        </p:txBody>
      </p:sp>
      <p:sp>
        <p:nvSpPr>
          <p:cNvPr id="24" name="TextBox 23"/>
          <p:cNvSpPr txBox="1"/>
          <p:nvPr/>
        </p:nvSpPr>
        <p:spPr>
          <a:xfrm>
            <a:off x="404812" y="14047671"/>
            <a:ext cx="5029200" cy="691919"/>
          </a:xfrm>
          <a:prstGeom prst="rect">
            <a:avLst/>
          </a:prstGeom>
          <a:solidFill>
            <a:schemeClr val="accent1">
              <a:lumMod val="40000"/>
              <a:lumOff val="60000"/>
            </a:schemeClr>
          </a:solidFill>
        </p:spPr>
        <p:txBody>
          <a:bodyPr wrap="square" lIns="31811" tIns="15906" rIns="31811" bIns="15906" rtlCol="0">
            <a:spAutoFit/>
          </a:bodyPr>
          <a:lstStyle/>
          <a:p>
            <a:r>
              <a:rPr lang="en-US" sz="1429" dirty="0">
                <a:latin typeface="Times New Roman" panose="02020603050405020304" pitchFamily="18" charset="0"/>
                <a:cs typeface="Times New Roman" panose="02020603050405020304" pitchFamily="18" charset="0"/>
              </a:rPr>
              <a:t>Rashedul Amin Tuhin</a:t>
            </a:r>
          </a:p>
          <a:p>
            <a:r>
              <a:rPr lang="en-US" sz="1429" dirty="0">
                <a:latin typeface="Times New Roman" panose="02020603050405020304" pitchFamily="18" charset="0"/>
                <a:cs typeface="Times New Roman" panose="02020603050405020304" pitchFamily="18" charset="0"/>
              </a:rPr>
              <a:t>Senior Lecturer, Department of Computer Science &amp; Engineering</a:t>
            </a:r>
          </a:p>
          <a:p>
            <a:r>
              <a:rPr lang="en-US" sz="1429" dirty="0">
                <a:latin typeface="Times New Roman" panose="02020603050405020304" pitchFamily="18" charset="0"/>
                <a:cs typeface="Times New Roman" panose="02020603050405020304" pitchFamily="18" charset="0"/>
              </a:rPr>
              <a:t>East West University</a:t>
            </a:r>
          </a:p>
        </p:txBody>
      </p:sp>
      <p:sp>
        <p:nvSpPr>
          <p:cNvPr id="25" name="TextBox 24"/>
          <p:cNvSpPr txBox="1"/>
          <p:nvPr/>
        </p:nvSpPr>
        <p:spPr>
          <a:xfrm>
            <a:off x="404812" y="13655675"/>
            <a:ext cx="2646682" cy="392093"/>
          </a:xfrm>
          <a:prstGeom prst="rect">
            <a:avLst/>
          </a:prstGeom>
          <a:noFill/>
        </p:spPr>
        <p:txBody>
          <a:bodyPr wrap="none" lIns="31811" tIns="15906" rIns="31811" bIns="15906" rtlCol="0">
            <a:spAutoFit/>
          </a:bodyPr>
          <a:lstStyle/>
          <a:p>
            <a:r>
              <a:rPr lang="en-US" sz="2339" b="1" dirty="0">
                <a:latin typeface="Times New Roman" panose="02020603050405020304" pitchFamily="18" charset="0"/>
                <a:cs typeface="Times New Roman" panose="02020603050405020304" pitchFamily="18" charset="0"/>
              </a:rPr>
              <a:t>Acknowledgements:</a:t>
            </a:r>
          </a:p>
        </p:txBody>
      </p:sp>
      <p:sp>
        <p:nvSpPr>
          <p:cNvPr id="10" name="Text Box 189"/>
          <p:cNvSpPr txBox="1">
            <a:spLocks noChangeArrowheads="1"/>
          </p:cNvSpPr>
          <p:nvPr/>
        </p:nvSpPr>
        <p:spPr bwMode="auto">
          <a:xfrm>
            <a:off x="500394" y="4130675"/>
            <a:ext cx="6533813" cy="2744589"/>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algn="just" eaLnBrk="1" hangingPunct="1">
              <a:buFont typeface="Wingdings" panose="05000000000000000000" pitchFamily="2" charset="2"/>
              <a:buChar char="q"/>
            </a:pPr>
            <a:r>
              <a:rPr lang="en-US" sz="1500" b="1" dirty="0">
                <a:solidFill>
                  <a:srgbClr val="000000"/>
                </a:solidFill>
                <a:latin typeface="Times New Roman" panose="02020603050405020304" pitchFamily="18" charset="0"/>
                <a:cs typeface="Times New Roman" panose="02020603050405020304" pitchFamily="18" charset="0"/>
              </a:rPr>
              <a:t>Terms of Services: </a:t>
            </a:r>
            <a:r>
              <a:rPr lang="en-US" sz="1500" dirty="0">
                <a:solidFill>
                  <a:srgbClr val="000000"/>
                </a:solidFill>
                <a:latin typeface="Times New Roman" panose="02020603050405020304" pitchFamily="18" charset="0"/>
                <a:cs typeface="Times New Roman" panose="02020603050405020304" pitchFamily="18" charset="0"/>
              </a:rPr>
              <a:t>Bkash, a mobile banking system of BRAC Bank, clearly mentioned on their website that they may share user’s transaction behavior data and location to third parties for observing customers' transaction behavior in order to recommend them improved services or features and make their experience safer and easier. But a well-known banking company like BRAC bank doesn’t have the right to reveal customers’ data to any kind of third party like this.</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q"/>
            </a:pPr>
            <a:r>
              <a:rPr lang="en-US" sz="1500" b="1" dirty="0">
                <a:solidFill>
                  <a:srgbClr val="000000"/>
                </a:solidFill>
                <a:latin typeface="Times New Roman" panose="02020603050405020304" pitchFamily="18" charset="0"/>
                <a:cs typeface="Times New Roman" panose="02020603050405020304" pitchFamily="18" charset="0"/>
              </a:rPr>
              <a:t>Privacy Policy:</a:t>
            </a:r>
            <a:r>
              <a:rPr lang="en-US" sz="1500" dirty="0">
                <a:solidFill>
                  <a:srgbClr val="000000"/>
                </a:solidFill>
                <a:latin typeface="Times New Roman" panose="02020603050405020304" pitchFamily="18" charset="0"/>
                <a:cs typeface="Times New Roman" panose="02020603050405020304" pitchFamily="18" charset="0"/>
              </a:rPr>
              <a:t> Bkash may disclose personal information to any organization, service provider, or financial institution for the purposes of carrying out permissible functions and activities of Bkash, which is unfair to misuse customers’ data without any further communication.</a:t>
            </a:r>
          </a:p>
        </p:txBody>
      </p:sp>
      <p:sp>
        <p:nvSpPr>
          <p:cNvPr id="38" name="Text Box 123">
            <a:extLst>
              <a:ext uri="{FF2B5EF4-FFF2-40B4-BE49-F238E27FC236}">
                <a16:creationId xmlns:a16="http://schemas.microsoft.com/office/drawing/2014/main" id="{DBADBFDC-B3DD-5C21-6326-105BD7CBB37D}"/>
              </a:ext>
            </a:extLst>
          </p:cNvPr>
          <p:cNvSpPr txBox="1">
            <a:spLocks noChangeArrowheads="1"/>
          </p:cNvSpPr>
          <p:nvPr/>
        </p:nvSpPr>
        <p:spPr bwMode="auto">
          <a:xfrm>
            <a:off x="14210218" y="1141971"/>
            <a:ext cx="6361528" cy="59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623" tIns="63623" rIns="63623" bIns="6362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Name: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Kawshik Das; </a:t>
            </a:r>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ID: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2018-3-60-058</a:t>
            </a:r>
          </a:p>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Email: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2018-3-60-058@std.ewubd.edu</a:t>
            </a:r>
          </a:p>
        </p:txBody>
      </p:sp>
      <p:sp>
        <p:nvSpPr>
          <p:cNvPr id="55" name="Text Box 122">
            <a:extLst>
              <a:ext uri="{FF2B5EF4-FFF2-40B4-BE49-F238E27FC236}">
                <a16:creationId xmlns:a16="http://schemas.microsoft.com/office/drawing/2014/main" id="{1712093D-4F9E-3471-BEC3-CEAC9E2F691E}"/>
              </a:ext>
            </a:extLst>
          </p:cNvPr>
          <p:cNvSpPr txBox="1">
            <a:spLocks noChangeArrowheads="1"/>
          </p:cNvSpPr>
          <p:nvPr/>
        </p:nvSpPr>
        <p:spPr bwMode="auto">
          <a:xfrm>
            <a:off x="712787" y="-39767"/>
            <a:ext cx="19830728" cy="112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623" tIns="159057" rIns="63623" bIns="159057"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598" b="1" dirty="0">
                <a:solidFill>
                  <a:schemeClr val="accent3">
                    <a:lumMod val="20000"/>
                    <a:lumOff val="80000"/>
                  </a:schemeClr>
                </a:solidFill>
                <a:latin typeface="Times New Roman" panose="02020603050405020304" pitchFamily="18" charset="0"/>
                <a:cs typeface="Times New Roman" panose="02020603050405020304" pitchFamily="18" charset="0"/>
              </a:rPr>
              <a:t>Criticism of Terms of Service </a:t>
            </a:r>
            <a:r>
              <a:rPr lang="en-US" sz="2598" b="1" i="1" dirty="0">
                <a:solidFill>
                  <a:schemeClr val="accent3">
                    <a:lumMod val="20000"/>
                    <a:lumOff val="80000"/>
                  </a:schemeClr>
                </a:solidFill>
                <a:latin typeface="Times New Roman" panose="02020603050405020304" pitchFamily="18" charset="0"/>
                <a:cs typeface="Times New Roman" panose="02020603050405020304" pitchFamily="18" charset="0"/>
              </a:rPr>
              <a:t>(TOS)</a:t>
            </a:r>
            <a:r>
              <a:rPr lang="en-US" sz="2598" b="1" dirty="0">
                <a:solidFill>
                  <a:schemeClr val="accent3">
                    <a:lumMod val="20000"/>
                    <a:lumOff val="80000"/>
                  </a:schemeClr>
                </a:solidFill>
                <a:latin typeface="Times New Roman" panose="02020603050405020304" pitchFamily="18" charset="0"/>
                <a:cs typeface="Times New Roman" panose="02020603050405020304" pitchFamily="18" charset="0"/>
              </a:rPr>
              <a:t>,</a:t>
            </a:r>
            <a:r>
              <a:rPr lang="en-US" sz="2598" b="1" i="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598" b="1" dirty="0">
                <a:solidFill>
                  <a:schemeClr val="accent3">
                    <a:lumMod val="20000"/>
                    <a:lumOff val="80000"/>
                  </a:schemeClr>
                </a:solidFill>
                <a:latin typeface="Times New Roman" panose="02020603050405020304" pitchFamily="18" charset="0"/>
                <a:cs typeface="Times New Roman" panose="02020603050405020304" pitchFamily="18" charset="0"/>
              </a:rPr>
              <a:t>End User License Agreement </a:t>
            </a:r>
            <a:r>
              <a:rPr lang="en-US" sz="2598" b="1" i="1" dirty="0">
                <a:solidFill>
                  <a:schemeClr val="accent3">
                    <a:lumMod val="20000"/>
                    <a:lumOff val="80000"/>
                  </a:schemeClr>
                </a:solidFill>
                <a:latin typeface="Times New Roman" panose="02020603050405020304" pitchFamily="18" charset="0"/>
                <a:cs typeface="Times New Roman" panose="02020603050405020304" pitchFamily="18" charset="0"/>
              </a:rPr>
              <a:t>(EULA) </a:t>
            </a:r>
            <a:r>
              <a:rPr lang="en-US" sz="2598" b="1" dirty="0">
                <a:solidFill>
                  <a:schemeClr val="accent3">
                    <a:lumMod val="20000"/>
                    <a:lumOff val="80000"/>
                  </a:schemeClr>
                </a:solidFill>
                <a:latin typeface="Times New Roman" panose="02020603050405020304" pitchFamily="18" charset="0"/>
                <a:cs typeface="Times New Roman" panose="02020603050405020304" pitchFamily="18" charset="0"/>
              </a:rPr>
              <a:t>and Privacy Policy of different popular Mobile Financial Services of Bangladesh</a:t>
            </a:r>
          </a:p>
        </p:txBody>
      </p:sp>
      <p:sp>
        <p:nvSpPr>
          <p:cNvPr id="2" name="TextBox 1">
            <a:extLst>
              <a:ext uri="{FF2B5EF4-FFF2-40B4-BE49-F238E27FC236}">
                <a16:creationId xmlns:a16="http://schemas.microsoft.com/office/drawing/2014/main" id="{91C80A5F-88DA-AFDC-4206-0938A8480ECF}"/>
              </a:ext>
            </a:extLst>
          </p:cNvPr>
          <p:cNvSpPr txBox="1"/>
          <p:nvPr/>
        </p:nvSpPr>
        <p:spPr>
          <a:xfrm>
            <a:off x="19378613" y="14601090"/>
            <a:ext cx="1600200" cy="276999"/>
          </a:xfrm>
          <a:prstGeom prst="rect">
            <a:avLst/>
          </a:prstGeom>
          <a:noFill/>
        </p:spPr>
        <p:txBody>
          <a:bodyPr wrap="square" rtlCol="0">
            <a:spAutoFit/>
          </a:bodyPr>
          <a:lstStyle/>
          <a:p>
            <a:pPr algn="r"/>
            <a:r>
              <a:rPr lang="en-US" sz="1200" dirty="0">
                <a:solidFill>
                  <a:schemeClr val="bg1">
                    <a:lumMod val="50000"/>
                  </a:schemeClr>
                </a:solidFill>
              </a:rPr>
              <a:t>Date: 27 August 2022</a:t>
            </a:r>
          </a:p>
        </p:txBody>
      </p:sp>
      <p:sp>
        <p:nvSpPr>
          <p:cNvPr id="8" name="Text Box 123">
            <a:extLst>
              <a:ext uri="{FF2B5EF4-FFF2-40B4-BE49-F238E27FC236}">
                <a16:creationId xmlns:a16="http://schemas.microsoft.com/office/drawing/2014/main" id="{88E55037-F487-0874-AF48-9414670F0A42}"/>
              </a:ext>
            </a:extLst>
          </p:cNvPr>
          <p:cNvSpPr txBox="1">
            <a:spLocks noChangeArrowheads="1"/>
          </p:cNvSpPr>
          <p:nvPr/>
        </p:nvSpPr>
        <p:spPr bwMode="auto">
          <a:xfrm>
            <a:off x="7393878" y="1188663"/>
            <a:ext cx="6460872" cy="63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623" tIns="63623" rIns="63623" bIns="6362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Name: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Md. Nahid Hasan; </a:t>
            </a:r>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ID: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2019-1-60-207</a:t>
            </a:r>
          </a:p>
          <a:p>
            <a:pPr algn="ctr" eaLnBrk="1" hangingPunct="1"/>
            <a:r>
              <a:rPr lang="en-US" sz="1949" b="1" dirty="0">
                <a:solidFill>
                  <a:schemeClr val="accent3">
                    <a:lumMod val="20000"/>
                    <a:lumOff val="80000"/>
                  </a:schemeClr>
                </a:solidFill>
                <a:latin typeface="Times New Roman" panose="02020603050405020304" pitchFamily="18" charset="0"/>
                <a:cs typeface="Times New Roman" panose="02020603050405020304" pitchFamily="18" charset="0"/>
              </a:rPr>
              <a:t>Email: </a:t>
            </a:r>
            <a:r>
              <a:rPr lang="en-US" sz="1949" dirty="0">
                <a:solidFill>
                  <a:schemeClr val="accent3">
                    <a:lumMod val="20000"/>
                    <a:lumOff val="80000"/>
                  </a:schemeClr>
                </a:solidFill>
                <a:latin typeface="Times New Roman" panose="02020603050405020304" pitchFamily="18" charset="0"/>
                <a:cs typeface="Times New Roman" panose="02020603050405020304" pitchFamily="18" charset="0"/>
              </a:rPr>
              <a:t>2019-1-60-207@std.ewubd.edu</a:t>
            </a:r>
          </a:p>
        </p:txBody>
      </p:sp>
      <p:pic>
        <p:nvPicPr>
          <p:cNvPr id="9" name="Picture 8" descr="Logo, company name&#10;&#10;Description automatically generated">
            <a:extLst>
              <a:ext uri="{FF2B5EF4-FFF2-40B4-BE49-F238E27FC236}">
                <a16:creationId xmlns:a16="http://schemas.microsoft.com/office/drawing/2014/main" id="{9BC66984-F113-D76C-15C5-332ABBC2CA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410" b="6190"/>
          <a:stretch/>
        </p:blipFill>
        <p:spPr>
          <a:xfrm>
            <a:off x="19390014" y="13385352"/>
            <a:ext cx="1493214" cy="1184054"/>
          </a:xfrm>
          <a:prstGeom prst="rect">
            <a:avLst/>
          </a:prstGeom>
        </p:spPr>
      </p:pic>
      <p:graphicFrame>
        <p:nvGraphicFramePr>
          <p:cNvPr id="26" name="Table 26">
            <a:extLst>
              <a:ext uri="{FF2B5EF4-FFF2-40B4-BE49-F238E27FC236}">
                <a16:creationId xmlns:a16="http://schemas.microsoft.com/office/drawing/2014/main" id="{36C0AF73-E66D-7099-C995-8EFDD28B9155}"/>
              </a:ext>
            </a:extLst>
          </p:cNvPr>
          <p:cNvGraphicFramePr>
            <a:graphicFrameLocks noGrp="1"/>
          </p:cNvGraphicFramePr>
          <p:nvPr>
            <p:extLst>
              <p:ext uri="{D42A27DB-BD31-4B8C-83A1-F6EECF244321}">
                <p14:modId xmlns:p14="http://schemas.microsoft.com/office/powerpoint/2010/main" val="2120559824"/>
              </p:ext>
            </p:extLst>
          </p:nvPr>
        </p:nvGraphicFramePr>
        <p:xfrm>
          <a:off x="500395" y="1971303"/>
          <a:ext cx="6533817" cy="2062432"/>
        </p:xfrm>
        <a:graphic>
          <a:graphicData uri="http://schemas.openxmlformats.org/drawingml/2006/table">
            <a:tbl>
              <a:tblPr firstRow="1" bandRow="1">
                <a:tableStyleId>{5C22544A-7EE6-4342-B048-85BDC9FD1C3A}</a:tableStyleId>
              </a:tblPr>
              <a:tblGrid>
                <a:gridCol w="3298070">
                  <a:extLst>
                    <a:ext uri="{9D8B030D-6E8A-4147-A177-3AD203B41FA5}">
                      <a16:colId xmlns:a16="http://schemas.microsoft.com/office/drawing/2014/main" val="3954997655"/>
                    </a:ext>
                  </a:extLst>
                </a:gridCol>
                <a:gridCol w="3235747">
                  <a:extLst>
                    <a:ext uri="{9D8B030D-6E8A-4147-A177-3AD203B41FA5}">
                      <a16:colId xmlns:a16="http://schemas.microsoft.com/office/drawing/2014/main" val="3963459182"/>
                    </a:ext>
                  </a:extLst>
                </a:gridCol>
              </a:tblGrid>
              <a:tr h="422535">
                <a:tc>
                  <a:txBody>
                    <a:bodyPr/>
                    <a:lstStyle/>
                    <a:p>
                      <a:r>
                        <a:rPr lang="en-US" sz="2300" b="1" dirty="0">
                          <a:solidFill>
                            <a:schemeClr val="tx1"/>
                          </a:solidFill>
                          <a:latin typeface="Times New Roman" panose="02020603050405020304" pitchFamily="18" charset="0"/>
                          <a:cs typeface="Times New Roman" panose="02020603050405020304" pitchFamily="18" charset="0"/>
                        </a:rPr>
                        <a:t>Bkash</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1035005">
                <a:tc>
                  <a:txBody>
                    <a:bodyPr/>
                    <a:lstStyle/>
                    <a:p>
                      <a:pPr algn="just"/>
                      <a:r>
                        <a:rPr lang="en-US" sz="1650" dirty="0">
                          <a:latin typeface="Times New Roman" panose="02020603050405020304" pitchFamily="18" charset="0"/>
                          <a:cs typeface="Times New Roman" panose="02020603050405020304" pitchFamily="18" charset="0"/>
                        </a:rPr>
                        <a:t>Bkash is the fastest and safest medium of financial transaction, bKash makes your life simple with Send Money, Add Money, Pay Bill, Mobile Recharge, Payment and many more services.</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sp>
        <p:nvSpPr>
          <p:cNvPr id="30" name="Text Box 189">
            <a:extLst>
              <a:ext uri="{FF2B5EF4-FFF2-40B4-BE49-F238E27FC236}">
                <a16:creationId xmlns:a16="http://schemas.microsoft.com/office/drawing/2014/main" id="{2FCD3A00-AF4D-63D2-CEB1-6D337ADA42DB}"/>
              </a:ext>
            </a:extLst>
          </p:cNvPr>
          <p:cNvSpPr txBox="1">
            <a:spLocks noChangeArrowheads="1"/>
          </p:cNvSpPr>
          <p:nvPr/>
        </p:nvSpPr>
        <p:spPr bwMode="auto">
          <a:xfrm>
            <a:off x="14210219" y="8474075"/>
            <a:ext cx="6659522" cy="2590701"/>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5623" indent="-185623" algn="just" eaLnBrk="1" hangingPunct="1">
              <a:buFont typeface="Wingdings" panose="05000000000000000000" pitchFamily="2" charset="2"/>
              <a:buChar char="q"/>
            </a:pPr>
            <a:r>
              <a:rPr lang="en-US" sz="1600" b="1">
                <a:solidFill>
                  <a:srgbClr val="000000"/>
                </a:solidFill>
                <a:latin typeface="Times New Roman" panose="02020603050405020304" pitchFamily="18" charset="0"/>
                <a:cs typeface="Times New Roman" panose="02020603050405020304" pitchFamily="18" charset="0"/>
              </a:rPr>
              <a:t>Terms of Services</a:t>
            </a:r>
            <a:r>
              <a:rPr lang="en-US" sz="1550" b="1">
                <a:solidFill>
                  <a:srgbClr val="000000"/>
                </a:solidFill>
                <a:latin typeface="Times New Roman" panose="02020603050405020304" pitchFamily="18" charset="0"/>
                <a:cs typeface="Times New Roman" panose="02020603050405020304" pitchFamily="18" charset="0"/>
              </a:rPr>
              <a:t>: </a:t>
            </a:r>
            <a:r>
              <a:rPr lang="en-US" sz="1550" dirty="0">
                <a:solidFill>
                  <a:srgbClr val="000000"/>
                </a:solidFill>
                <a:latin typeface="Times New Roman" panose="02020603050405020304" pitchFamily="18" charset="0"/>
                <a:cs typeface="Times New Roman" panose="02020603050405020304" pitchFamily="18" charset="0"/>
              </a:rPr>
              <a:t>Upay, a mobile baking app of United Commerce Bank limited mentioned in their terms and conditions that users are solely responsible and liable for any breach of user's obligation under these terms and/or conditions and for the consequences (including any loss or damage which UCB Fintech Company Limited may suffer) for any such breach but a company like UCB must take responsibility for any kind of breach whether they face loss or damage.</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Privacy Policy: U</a:t>
            </a:r>
            <a:r>
              <a:rPr lang="en-US" sz="1550" dirty="0">
                <a:solidFill>
                  <a:srgbClr val="000000"/>
                </a:solidFill>
                <a:latin typeface="Times New Roman" panose="02020603050405020304" pitchFamily="18" charset="0"/>
                <a:cs typeface="Times New Roman" panose="02020603050405020304" pitchFamily="18" charset="0"/>
              </a:rPr>
              <a:t>pay in their privacy policy state that they will collect users called log data in case of login error, but why they need call log data to solve the login error, they haven't said anything about that.</a:t>
            </a:r>
            <a:endParaRPr lang="en-US" sz="520" dirty="0">
              <a:solidFill>
                <a:srgbClr val="000000"/>
              </a:solidFill>
              <a:latin typeface="Times New Roman" panose="02020603050405020304" pitchFamily="18" charset="0"/>
              <a:cs typeface="Times New Roman" panose="02020603050405020304" pitchFamily="18" charset="0"/>
            </a:endParaRPr>
          </a:p>
        </p:txBody>
      </p:sp>
      <p:graphicFrame>
        <p:nvGraphicFramePr>
          <p:cNvPr id="31" name="Table 26">
            <a:extLst>
              <a:ext uri="{FF2B5EF4-FFF2-40B4-BE49-F238E27FC236}">
                <a16:creationId xmlns:a16="http://schemas.microsoft.com/office/drawing/2014/main" id="{7C9B7CDE-4FF1-5A09-F8F0-051753371748}"/>
              </a:ext>
            </a:extLst>
          </p:cNvPr>
          <p:cNvGraphicFramePr>
            <a:graphicFrameLocks noGrp="1"/>
          </p:cNvGraphicFramePr>
          <p:nvPr>
            <p:extLst>
              <p:ext uri="{D42A27DB-BD31-4B8C-83A1-F6EECF244321}">
                <p14:modId xmlns:p14="http://schemas.microsoft.com/office/powerpoint/2010/main" val="2793609317"/>
              </p:ext>
            </p:extLst>
          </p:nvPr>
        </p:nvGraphicFramePr>
        <p:xfrm>
          <a:off x="14210218" y="7026276"/>
          <a:ext cx="6659523" cy="1356339"/>
        </p:xfrm>
        <a:graphic>
          <a:graphicData uri="http://schemas.openxmlformats.org/drawingml/2006/table">
            <a:tbl>
              <a:tblPr firstRow="1" bandRow="1">
                <a:tableStyleId>{5C22544A-7EE6-4342-B048-85BDC9FD1C3A}</a:tableStyleId>
              </a:tblPr>
              <a:tblGrid>
                <a:gridCol w="4025394">
                  <a:extLst>
                    <a:ext uri="{9D8B030D-6E8A-4147-A177-3AD203B41FA5}">
                      <a16:colId xmlns:a16="http://schemas.microsoft.com/office/drawing/2014/main" val="3954997655"/>
                    </a:ext>
                  </a:extLst>
                </a:gridCol>
                <a:gridCol w="2634129">
                  <a:extLst>
                    <a:ext uri="{9D8B030D-6E8A-4147-A177-3AD203B41FA5}">
                      <a16:colId xmlns:a16="http://schemas.microsoft.com/office/drawing/2014/main" val="3963459182"/>
                    </a:ext>
                  </a:extLst>
                </a:gridCol>
              </a:tblGrid>
              <a:tr h="394979">
                <a:tc>
                  <a:txBody>
                    <a:bodyPr/>
                    <a:lstStyle/>
                    <a:p>
                      <a:r>
                        <a:rPr lang="en-US" sz="2300" b="1" dirty="0">
                          <a:solidFill>
                            <a:schemeClr val="tx1"/>
                          </a:solidFill>
                          <a:latin typeface="Times New Roman" panose="02020603050405020304" pitchFamily="18" charset="0"/>
                          <a:cs typeface="Times New Roman" panose="02020603050405020304" pitchFamily="18" charset="0"/>
                        </a:rPr>
                        <a:t>Upay</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904243">
                <a:tc>
                  <a:txBody>
                    <a:bodyPr/>
                    <a:lstStyle/>
                    <a:p>
                      <a:pPr algn="just"/>
                      <a:r>
                        <a:rPr lang="en-US" sz="1650" dirty="0">
                          <a:latin typeface="Times New Roman" panose="02020603050405020304" pitchFamily="18" charset="0"/>
                          <a:cs typeface="Times New Roman" panose="02020603050405020304" pitchFamily="18" charset="0"/>
                        </a:rPr>
                        <a:t>উপায় (upay) - an easy, secured, and innovative financial solution app for all your lifestyle needs.</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sp>
        <p:nvSpPr>
          <p:cNvPr id="33" name="Text Box 189">
            <a:extLst>
              <a:ext uri="{FF2B5EF4-FFF2-40B4-BE49-F238E27FC236}">
                <a16:creationId xmlns:a16="http://schemas.microsoft.com/office/drawing/2014/main" id="{1F81B93F-9465-BB6F-F561-A7FC0FAB5246}"/>
              </a:ext>
            </a:extLst>
          </p:cNvPr>
          <p:cNvSpPr txBox="1">
            <a:spLocks noChangeArrowheads="1"/>
          </p:cNvSpPr>
          <p:nvPr/>
        </p:nvSpPr>
        <p:spPr bwMode="auto">
          <a:xfrm>
            <a:off x="531602" y="9539620"/>
            <a:ext cx="6533817" cy="2829228"/>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5623" indent="-185623" algn="just" eaLnBrk="1" hangingPunct="1">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Terms of Services</a:t>
            </a:r>
            <a:r>
              <a:rPr lang="en-US" sz="1550" b="1" dirty="0">
                <a:solidFill>
                  <a:srgbClr val="000000"/>
                </a:solidFill>
                <a:latin typeface="Times New Roman" panose="02020603050405020304" pitchFamily="18" charset="0"/>
                <a:cs typeface="Times New Roman" panose="02020603050405020304" pitchFamily="18" charset="0"/>
              </a:rPr>
              <a:t>: </a:t>
            </a:r>
            <a:r>
              <a:rPr lang="en-US" sz="1550" dirty="0">
                <a:solidFill>
                  <a:srgbClr val="000000"/>
                </a:solidFill>
                <a:latin typeface="Times New Roman" panose="02020603050405020304" pitchFamily="18" charset="0"/>
                <a:cs typeface="Times New Roman" panose="02020603050405020304" pitchFamily="18" charset="0"/>
              </a:rPr>
              <a:t>It is written in their terms and conditions that the credentials provided by a user will remain in their position even if the user discontinues their account. It is also not mentioned that where the information will be used for. For a reputable company it is against the ethics to keep information about a customer after the deletion the of their account.</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Privacy Policy: </a:t>
            </a:r>
            <a:r>
              <a:rPr lang="en-US" sz="1550" dirty="0">
                <a:solidFill>
                  <a:srgbClr val="000000"/>
                </a:solidFill>
                <a:latin typeface="Times New Roman" panose="02020603050405020304" pitchFamily="18" charset="0"/>
                <a:cs typeface="Times New Roman" panose="02020603050405020304" pitchFamily="18" charset="0"/>
              </a:rPr>
              <a:t>In their privacy policy it is stated that the links which are provided in their website dose not fall under their responsibility if any data is lost/stolen in any of these links the company will not be responsible.it is not appropriate for them to not take responsibility for something that was in their website. They should not put something in their website which they are not able taken care of.</a:t>
            </a:r>
            <a:endParaRPr lang="en-US" sz="520" dirty="0">
              <a:solidFill>
                <a:srgbClr val="000000"/>
              </a:solidFill>
              <a:latin typeface="Times New Roman" panose="02020603050405020304" pitchFamily="18" charset="0"/>
              <a:cs typeface="Times New Roman" panose="02020603050405020304" pitchFamily="18" charset="0"/>
            </a:endParaRPr>
          </a:p>
        </p:txBody>
      </p:sp>
      <p:graphicFrame>
        <p:nvGraphicFramePr>
          <p:cNvPr id="39" name="Table 26">
            <a:extLst>
              <a:ext uri="{FF2B5EF4-FFF2-40B4-BE49-F238E27FC236}">
                <a16:creationId xmlns:a16="http://schemas.microsoft.com/office/drawing/2014/main" id="{94F39744-698B-D8AB-3E55-3DF295BBE51D}"/>
              </a:ext>
            </a:extLst>
          </p:cNvPr>
          <p:cNvGraphicFramePr>
            <a:graphicFrameLocks noGrp="1"/>
          </p:cNvGraphicFramePr>
          <p:nvPr>
            <p:extLst>
              <p:ext uri="{D42A27DB-BD31-4B8C-83A1-F6EECF244321}">
                <p14:modId xmlns:p14="http://schemas.microsoft.com/office/powerpoint/2010/main" val="3674839224"/>
              </p:ext>
            </p:extLst>
          </p:nvPr>
        </p:nvGraphicFramePr>
        <p:xfrm>
          <a:off x="531603" y="7075448"/>
          <a:ext cx="6533817" cy="2313892"/>
        </p:xfrm>
        <a:graphic>
          <a:graphicData uri="http://schemas.openxmlformats.org/drawingml/2006/table">
            <a:tbl>
              <a:tblPr firstRow="1" bandRow="1">
                <a:tableStyleId>{5C22544A-7EE6-4342-B048-85BDC9FD1C3A}</a:tableStyleId>
              </a:tblPr>
              <a:tblGrid>
                <a:gridCol w="3724110">
                  <a:extLst>
                    <a:ext uri="{9D8B030D-6E8A-4147-A177-3AD203B41FA5}">
                      <a16:colId xmlns:a16="http://schemas.microsoft.com/office/drawing/2014/main" val="3954997655"/>
                    </a:ext>
                  </a:extLst>
                </a:gridCol>
                <a:gridCol w="2809707">
                  <a:extLst>
                    <a:ext uri="{9D8B030D-6E8A-4147-A177-3AD203B41FA5}">
                      <a16:colId xmlns:a16="http://schemas.microsoft.com/office/drawing/2014/main" val="3963459182"/>
                    </a:ext>
                  </a:extLst>
                </a:gridCol>
              </a:tblGrid>
              <a:tr h="422535">
                <a:tc>
                  <a:txBody>
                    <a:bodyPr/>
                    <a:lstStyle/>
                    <a:p>
                      <a:r>
                        <a:rPr lang="en-US" sz="2300" b="1" dirty="0">
                          <a:solidFill>
                            <a:schemeClr val="tx1"/>
                          </a:solidFill>
                          <a:latin typeface="Times New Roman" panose="02020603050405020304" pitchFamily="18" charset="0"/>
                          <a:cs typeface="Times New Roman" panose="02020603050405020304" pitchFamily="18" charset="0"/>
                        </a:rPr>
                        <a:t>MYCash</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1859676">
                <a:tc>
                  <a:txBody>
                    <a:bodyPr/>
                    <a:lstStyle/>
                    <a:p>
                      <a:pPr algn="just"/>
                      <a:r>
                        <a:rPr lang="en-US" sz="1650" dirty="0">
                          <a:latin typeface="Times New Roman" panose="02020603050405020304" pitchFamily="18" charset="0"/>
                          <a:cs typeface="Times New Roman" panose="02020603050405020304" pitchFamily="18" charset="0"/>
                        </a:rPr>
                        <a:t>MYCash is a customer centric mobile financial service brought to you by Mercantile Bank Limited (MBL). MYCash commits to deliver a wide range of financial products and services through cell phone to the people of Bangladesh.</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sp>
        <p:nvSpPr>
          <p:cNvPr id="40" name="Text Box 189">
            <a:extLst>
              <a:ext uri="{FF2B5EF4-FFF2-40B4-BE49-F238E27FC236}">
                <a16:creationId xmlns:a16="http://schemas.microsoft.com/office/drawing/2014/main" id="{CAE54131-C35F-B0A4-24F2-3A1F6A5C67DB}"/>
              </a:ext>
            </a:extLst>
          </p:cNvPr>
          <p:cNvSpPr txBox="1">
            <a:spLocks noChangeArrowheads="1"/>
          </p:cNvSpPr>
          <p:nvPr/>
        </p:nvSpPr>
        <p:spPr bwMode="auto">
          <a:xfrm>
            <a:off x="14210218" y="3890896"/>
            <a:ext cx="6673011" cy="3067755"/>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5623" indent="-185623" algn="just" eaLnBrk="1" hangingPunct="1">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Terms of Services</a:t>
            </a:r>
            <a:r>
              <a:rPr lang="en-US" sz="1550" b="1" dirty="0">
                <a:solidFill>
                  <a:srgbClr val="000000"/>
                </a:solidFill>
                <a:latin typeface="Times New Roman" panose="02020603050405020304" pitchFamily="18" charset="0"/>
                <a:cs typeface="Times New Roman" panose="02020603050405020304" pitchFamily="18" charset="0"/>
              </a:rPr>
              <a:t>: </a:t>
            </a:r>
            <a:r>
              <a:rPr lang="en-US" sz="1550" dirty="0">
                <a:solidFill>
                  <a:srgbClr val="000000"/>
                </a:solidFill>
                <a:latin typeface="Times New Roman" panose="02020603050405020304" pitchFamily="18" charset="0"/>
                <a:cs typeface="Times New Roman" panose="02020603050405020304" pitchFamily="18" charset="0"/>
              </a:rPr>
              <a:t>On Nagad’s official website, it is clearly mentioned that if the company merges with another company or is acquired by another company, then the other company will have full access to the customers' data. It is not acceptable for a reputable company to let other companies have access to their customer’s data without notifying the owner of the information.</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Privacy Policy:</a:t>
            </a:r>
            <a:r>
              <a:rPr lang="en-US" sz="1550" dirty="0">
                <a:solidFill>
                  <a:srgbClr val="000000"/>
                </a:solidFill>
                <a:latin typeface="Times New Roman" panose="02020603050405020304" pitchFamily="18" charset="0"/>
                <a:cs typeface="Times New Roman" panose="02020603050405020304" pitchFamily="18" charset="0"/>
              </a:rPr>
              <a:t> In Nagad’s Privacy Policy, it is written that they can collect public information about our business size, customer base, and usual transactions that might be available from social media platforms, other Nagad account holders, or other sources for accessing goodwill, trustworthiness, and solvency to check your account and business. But a company should not access a user’s data without their authorization. They must get permission from the user first before accessing any information about the user or their business.</a:t>
            </a:r>
            <a:endParaRPr lang="en-US" sz="520" dirty="0">
              <a:solidFill>
                <a:srgbClr val="000000"/>
              </a:solidFill>
              <a:latin typeface="Times New Roman" panose="02020603050405020304" pitchFamily="18" charset="0"/>
              <a:cs typeface="Times New Roman" panose="02020603050405020304" pitchFamily="18" charset="0"/>
            </a:endParaRPr>
          </a:p>
        </p:txBody>
      </p:sp>
      <p:graphicFrame>
        <p:nvGraphicFramePr>
          <p:cNvPr id="41" name="Table 26">
            <a:extLst>
              <a:ext uri="{FF2B5EF4-FFF2-40B4-BE49-F238E27FC236}">
                <a16:creationId xmlns:a16="http://schemas.microsoft.com/office/drawing/2014/main" id="{D184F438-6BCE-2999-8BE2-17E755D73028}"/>
              </a:ext>
            </a:extLst>
          </p:cNvPr>
          <p:cNvGraphicFramePr>
            <a:graphicFrameLocks noGrp="1"/>
          </p:cNvGraphicFramePr>
          <p:nvPr>
            <p:extLst>
              <p:ext uri="{D42A27DB-BD31-4B8C-83A1-F6EECF244321}">
                <p14:modId xmlns:p14="http://schemas.microsoft.com/office/powerpoint/2010/main" val="802022231"/>
              </p:ext>
            </p:extLst>
          </p:nvPr>
        </p:nvGraphicFramePr>
        <p:xfrm>
          <a:off x="14210219" y="1971303"/>
          <a:ext cx="6673012" cy="1810972"/>
        </p:xfrm>
        <a:graphic>
          <a:graphicData uri="http://schemas.openxmlformats.org/drawingml/2006/table">
            <a:tbl>
              <a:tblPr firstRow="1" bandRow="1">
                <a:tableStyleId>{5C22544A-7EE6-4342-B048-85BDC9FD1C3A}</a:tableStyleId>
              </a:tblPr>
              <a:tblGrid>
                <a:gridCol w="4101593">
                  <a:extLst>
                    <a:ext uri="{9D8B030D-6E8A-4147-A177-3AD203B41FA5}">
                      <a16:colId xmlns:a16="http://schemas.microsoft.com/office/drawing/2014/main" val="3954997655"/>
                    </a:ext>
                  </a:extLst>
                </a:gridCol>
                <a:gridCol w="2571419">
                  <a:extLst>
                    <a:ext uri="{9D8B030D-6E8A-4147-A177-3AD203B41FA5}">
                      <a16:colId xmlns:a16="http://schemas.microsoft.com/office/drawing/2014/main" val="3963459182"/>
                    </a:ext>
                  </a:extLst>
                </a:gridCol>
              </a:tblGrid>
              <a:tr h="408452">
                <a:tc>
                  <a:txBody>
                    <a:bodyPr/>
                    <a:lstStyle/>
                    <a:p>
                      <a:r>
                        <a:rPr lang="en-US" sz="2300" b="1" dirty="0">
                          <a:solidFill>
                            <a:schemeClr val="tx1"/>
                          </a:solidFill>
                          <a:latin typeface="Times New Roman" panose="02020603050405020304" pitchFamily="18" charset="0"/>
                          <a:cs typeface="Times New Roman" panose="02020603050405020304" pitchFamily="18" charset="0"/>
                        </a:rPr>
                        <a:t>Nagad</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1227696">
                <a:tc>
                  <a:txBody>
                    <a:bodyPr/>
                    <a:lstStyle/>
                    <a:p>
                      <a:pPr algn="just"/>
                      <a:r>
                        <a:rPr lang="en-US" sz="1650" dirty="0">
                          <a:latin typeface="Times New Roman" panose="02020603050405020304" pitchFamily="18" charset="0"/>
                          <a:cs typeface="Times New Roman" panose="02020603050405020304" pitchFamily="18" charset="0"/>
                        </a:rPr>
                        <a:t>Nagad is a Bangladeshi Digital Financial Service, operating under the authority of Bangladesh Post Office, an attached department of the Ministry of Post and Telecommunication.</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sp>
        <p:nvSpPr>
          <p:cNvPr id="42" name="Text Box 189">
            <a:extLst>
              <a:ext uri="{FF2B5EF4-FFF2-40B4-BE49-F238E27FC236}">
                <a16:creationId xmlns:a16="http://schemas.microsoft.com/office/drawing/2014/main" id="{C56AB86A-89FF-C7B0-FDF0-7A0B33CB14B3}"/>
              </a:ext>
            </a:extLst>
          </p:cNvPr>
          <p:cNvSpPr txBox="1">
            <a:spLocks noChangeArrowheads="1"/>
          </p:cNvSpPr>
          <p:nvPr/>
        </p:nvSpPr>
        <p:spPr bwMode="auto">
          <a:xfrm>
            <a:off x="7445269" y="3607450"/>
            <a:ext cx="6533817" cy="2590701"/>
          </a:xfrm>
          <a:prstGeom prst="rect">
            <a:avLst/>
          </a:prstGeom>
          <a:solidFill>
            <a:schemeClr val="bg1"/>
          </a:solidFill>
          <a:ln w="12700">
            <a:solidFill>
              <a:schemeClr val="accent1">
                <a:lumMod val="75000"/>
              </a:schemeClr>
            </a:solidFill>
          </a:ln>
          <a:effectLst/>
        </p:spPr>
        <p:txBody>
          <a:bodyPr wrap="square" lIns="63623" tIns="63623" rIns="63623" bIns="6362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5623" indent="-185623" algn="just" eaLnBrk="1" hangingPunct="1">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Terms of Services</a:t>
            </a:r>
            <a:r>
              <a:rPr lang="en-US" sz="1550" b="1" dirty="0">
                <a:solidFill>
                  <a:srgbClr val="000000"/>
                </a:solidFill>
                <a:latin typeface="Times New Roman" panose="02020603050405020304" pitchFamily="18" charset="0"/>
                <a:cs typeface="Times New Roman" panose="02020603050405020304" pitchFamily="18" charset="0"/>
              </a:rPr>
              <a:t>: </a:t>
            </a:r>
            <a:r>
              <a:rPr lang="en-US" sz="1550" dirty="0">
                <a:solidFill>
                  <a:srgbClr val="000000"/>
                </a:solidFill>
                <a:latin typeface="Times New Roman" panose="02020603050405020304" pitchFamily="18" charset="0"/>
                <a:cs typeface="Times New Roman" panose="02020603050405020304" pitchFamily="18" charset="0"/>
              </a:rPr>
              <a:t>SureCash authority strictly mentioned that individuals aged 16 years or older will be eligible for using SureCash Services. They also hereby represent and warrant that user must provided true information about their age and that they will not knowingly use any part of the Service which is not open for use by customers of their age. But a company must maintain these restriction in a more proper way.</a:t>
            </a:r>
          </a:p>
          <a:p>
            <a:pPr algn="just" eaLnBrk="1" hangingPunct="1"/>
            <a:endParaRPr lang="en-US" sz="500" dirty="0">
              <a:solidFill>
                <a:srgbClr val="000000"/>
              </a:solidFill>
              <a:latin typeface="Times New Roman" panose="02020603050405020304" pitchFamily="18" charset="0"/>
              <a:cs typeface="Times New Roman" panose="02020603050405020304" pitchFamily="18" charset="0"/>
            </a:endParaRPr>
          </a:p>
          <a:p>
            <a:pPr marL="185623" indent="-185623" algn="just" eaLnBrk="1" hangingPunct="1">
              <a:buFont typeface="Wingdings" panose="05000000000000000000" pitchFamily="2" charset="2"/>
              <a:buChar char="q"/>
            </a:pPr>
            <a:r>
              <a:rPr lang="en-US" sz="1550" b="1" dirty="0">
                <a:solidFill>
                  <a:srgbClr val="000000"/>
                </a:solidFill>
                <a:latin typeface="Times New Roman" panose="02020603050405020304" pitchFamily="18" charset="0"/>
                <a:cs typeface="Times New Roman" panose="02020603050405020304" pitchFamily="18" charset="0"/>
              </a:rPr>
              <a:t>Privacy Policy: </a:t>
            </a:r>
            <a:r>
              <a:rPr lang="en-US" sz="1550" dirty="0">
                <a:solidFill>
                  <a:srgbClr val="000000"/>
                </a:solidFill>
                <a:latin typeface="Times New Roman" panose="02020603050405020304" pitchFamily="18" charset="0"/>
                <a:cs typeface="Times New Roman" panose="02020603050405020304" pitchFamily="18" charset="0"/>
              </a:rPr>
              <a:t>SureCash may validate customers identity and make inquiries about any information they provide to PSL by taking assistance from third parties. But it is not a proper way for a reputed company go with a third party to identify or verify their application’s core security.</a:t>
            </a:r>
            <a:endParaRPr lang="en-US" sz="520" dirty="0">
              <a:solidFill>
                <a:srgbClr val="000000"/>
              </a:solidFill>
              <a:latin typeface="Times New Roman" panose="02020603050405020304" pitchFamily="18" charset="0"/>
              <a:cs typeface="Times New Roman" panose="02020603050405020304" pitchFamily="18" charset="0"/>
            </a:endParaRPr>
          </a:p>
        </p:txBody>
      </p:sp>
      <p:graphicFrame>
        <p:nvGraphicFramePr>
          <p:cNvPr id="43" name="Table 26">
            <a:extLst>
              <a:ext uri="{FF2B5EF4-FFF2-40B4-BE49-F238E27FC236}">
                <a16:creationId xmlns:a16="http://schemas.microsoft.com/office/drawing/2014/main" id="{F9EE8146-069F-5FD3-1290-78C4188E3466}"/>
              </a:ext>
            </a:extLst>
          </p:cNvPr>
          <p:cNvGraphicFramePr>
            <a:graphicFrameLocks noGrp="1"/>
          </p:cNvGraphicFramePr>
          <p:nvPr>
            <p:extLst>
              <p:ext uri="{D42A27DB-BD31-4B8C-83A1-F6EECF244321}">
                <p14:modId xmlns:p14="http://schemas.microsoft.com/office/powerpoint/2010/main" val="2257847843"/>
              </p:ext>
            </p:extLst>
          </p:nvPr>
        </p:nvGraphicFramePr>
        <p:xfrm>
          <a:off x="7445270" y="1981478"/>
          <a:ext cx="6533817" cy="1487101"/>
        </p:xfrm>
        <a:graphic>
          <a:graphicData uri="http://schemas.openxmlformats.org/drawingml/2006/table">
            <a:tbl>
              <a:tblPr firstRow="1" bandRow="1">
                <a:tableStyleId>{5C22544A-7EE6-4342-B048-85BDC9FD1C3A}</a:tableStyleId>
              </a:tblPr>
              <a:tblGrid>
                <a:gridCol w="3298070">
                  <a:extLst>
                    <a:ext uri="{9D8B030D-6E8A-4147-A177-3AD203B41FA5}">
                      <a16:colId xmlns:a16="http://schemas.microsoft.com/office/drawing/2014/main" val="3954997655"/>
                    </a:ext>
                  </a:extLst>
                </a:gridCol>
                <a:gridCol w="3235747">
                  <a:extLst>
                    <a:ext uri="{9D8B030D-6E8A-4147-A177-3AD203B41FA5}">
                      <a16:colId xmlns:a16="http://schemas.microsoft.com/office/drawing/2014/main" val="3963459182"/>
                    </a:ext>
                  </a:extLst>
                </a:gridCol>
              </a:tblGrid>
              <a:tr h="422535">
                <a:tc>
                  <a:txBody>
                    <a:bodyPr/>
                    <a:lstStyle/>
                    <a:p>
                      <a:r>
                        <a:rPr lang="en-US" sz="2300" b="1" dirty="0">
                          <a:solidFill>
                            <a:schemeClr val="tx1"/>
                          </a:solidFill>
                          <a:latin typeface="Times New Roman" panose="02020603050405020304" pitchFamily="18" charset="0"/>
                          <a:cs typeface="Times New Roman" panose="02020603050405020304" pitchFamily="18" charset="0"/>
                        </a:rPr>
                        <a:t>SureCash</a:t>
                      </a:r>
                    </a:p>
                  </a:txBody>
                  <a:tcPr marL="101575" marR="101575" marT="50788" marB="50788">
                    <a:solidFill>
                      <a:schemeClr val="accent1">
                        <a:lumMod val="40000"/>
                        <a:lumOff val="60000"/>
                      </a:schemeClr>
                    </a:solidFill>
                  </a:tcPr>
                </a:tc>
                <a:tc rowSpan="2">
                  <a:txBody>
                    <a:bodyPr/>
                    <a:lstStyle/>
                    <a:p>
                      <a:pPr algn="ctr"/>
                      <a:endParaRPr lang="en-US" sz="4400" dirty="0"/>
                    </a:p>
                  </a:txBody>
                  <a:tcPr marL="101575" marR="101575" marT="50788" marB="50788">
                    <a:solidFill>
                      <a:schemeClr val="accent1">
                        <a:lumMod val="40000"/>
                        <a:lumOff val="60000"/>
                      </a:schemeClr>
                    </a:solidFill>
                  </a:tcPr>
                </a:tc>
                <a:extLst>
                  <a:ext uri="{0D108BD9-81ED-4DB2-BD59-A6C34878D82A}">
                    <a16:rowId xmlns:a16="http://schemas.microsoft.com/office/drawing/2014/main" val="1006825678"/>
                  </a:ext>
                </a:extLst>
              </a:tr>
              <a:tr h="1035005">
                <a:tc>
                  <a:txBody>
                    <a:bodyPr/>
                    <a:lstStyle/>
                    <a:p>
                      <a:pPr algn="just"/>
                      <a:r>
                        <a:rPr lang="en-US" sz="1650" dirty="0">
                          <a:latin typeface="Times New Roman" panose="02020603050405020304" pitchFamily="18" charset="0"/>
                          <a:cs typeface="Times New Roman" panose="02020603050405020304" pitchFamily="18" charset="0"/>
                        </a:rPr>
                        <a:t>SureCash is the fastest growing Fintech Company in Bangladesh. Starting its services in 2014,</a:t>
                      </a:r>
                    </a:p>
                  </a:txBody>
                  <a:tcPr marL="101575" marR="101575" marT="50788" marB="50788">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585155807"/>
                  </a:ext>
                </a:extLst>
              </a:tr>
            </a:tbl>
          </a:graphicData>
        </a:graphic>
      </p:graphicFrame>
      <p:pic>
        <p:nvPicPr>
          <p:cNvPr id="72" name="Picture 71" descr="Logo&#10;&#10;Description automatically generated">
            <a:extLst>
              <a:ext uri="{FF2B5EF4-FFF2-40B4-BE49-F238E27FC236}">
                <a16:creationId xmlns:a16="http://schemas.microsoft.com/office/drawing/2014/main" id="{1A134999-1317-5B22-40CD-9A41ADA089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012" y="2058930"/>
            <a:ext cx="3037850" cy="1867752"/>
          </a:xfrm>
          <a:prstGeom prst="rect">
            <a:avLst/>
          </a:prstGeom>
        </p:spPr>
      </p:pic>
      <p:pic>
        <p:nvPicPr>
          <p:cNvPr id="78" name="Picture 77" descr="Logo&#10;&#10;Description automatically generated">
            <a:extLst>
              <a:ext uri="{FF2B5EF4-FFF2-40B4-BE49-F238E27FC236}">
                <a16:creationId xmlns:a16="http://schemas.microsoft.com/office/drawing/2014/main" id="{DC8D705E-EB61-34BB-767F-C63C87FFEC2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045"/>
          <a:stretch/>
        </p:blipFill>
        <p:spPr>
          <a:xfrm>
            <a:off x="18311811" y="2149475"/>
            <a:ext cx="2571417" cy="1136720"/>
          </a:xfrm>
          <a:prstGeom prst="rect">
            <a:avLst/>
          </a:prstGeom>
        </p:spPr>
      </p:pic>
      <p:pic>
        <p:nvPicPr>
          <p:cNvPr id="80" name="Picture 79" descr="Logo, company name&#10;&#10;Description automatically generated">
            <a:extLst>
              <a:ext uri="{FF2B5EF4-FFF2-40B4-BE49-F238E27FC236}">
                <a16:creationId xmlns:a16="http://schemas.microsoft.com/office/drawing/2014/main" id="{3BBC2F63-E0B9-7967-1B1B-7B5E83FDC84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0000" t="13359" r="7333" b="6825"/>
          <a:stretch/>
        </p:blipFill>
        <p:spPr>
          <a:xfrm>
            <a:off x="18311812" y="7084721"/>
            <a:ext cx="2447768" cy="1240776"/>
          </a:xfrm>
          <a:prstGeom prst="rect">
            <a:avLst/>
          </a:prstGeom>
        </p:spPr>
      </p:pic>
      <p:pic>
        <p:nvPicPr>
          <p:cNvPr id="82" name="Picture 81" descr="Logo&#10;&#10;Description automatically generated">
            <a:extLst>
              <a:ext uri="{FF2B5EF4-FFF2-40B4-BE49-F238E27FC236}">
                <a16:creationId xmlns:a16="http://schemas.microsoft.com/office/drawing/2014/main" id="{E14D6222-0E37-E5EA-BB83-5BDB8D8AFFD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595" t="14293" r="6406" b="13842"/>
          <a:stretch/>
        </p:blipFill>
        <p:spPr>
          <a:xfrm>
            <a:off x="10761370" y="2183710"/>
            <a:ext cx="3187098" cy="1077980"/>
          </a:xfrm>
          <a:prstGeom prst="rect">
            <a:avLst/>
          </a:prstGeom>
        </p:spPr>
      </p:pic>
      <p:pic>
        <p:nvPicPr>
          <p:cNvPr id="84" name="Picture 83" descr="Logo, company name&#10;&#10;Description automatically generated">
            <a:extLst>
              <a:ext uri="{FF2B5EF4-FFF2-40B4-BE49-F238E27FC236}">
                <a16:creationId xmlns:a16="http://schemas.microsoft.com/office/drawing/2014/main" id="{2C8E49D6-631B-1AE2-B6A6-DF33DD49AC90}"/>
              </a:ext>
            </a:extLst>
          </p:cNvPr>
          <p:cNvPicPr>
            <a:picLocks noChangeAspect="1"/>
          </p:cNvPicPr>
          <p:nvPr/>
        </p:nvPicPr>
        <p:blipFill rotWithShape="1">
          <a:blip r:embed="rId7">
            <a:extLst>
              <a:ext uri="{28A0092B-C50C-407E-A947-70E740481C1C}">
                <a14:useLocalDpi xmlns:a14="http://schemas.microsoft.com/office/drawing/2010/main" val="0"/>
              </a:ext>
            </a:extLst>
          </a:blip>
          <a:srcRect t="12495" b="7808"/>
          <a:stretch/>
        </p:blipFill>
        <p:spPr>
          <a:xfrm>
            <a:off x="4365246" y="7180593"/>
            <a:ext cx="2596205" cy="2069110"/>
          </a:xfrm>
          <a:prstGeom prst="rect">
            <a:avLst/>
          </a:prstGeom>
        </p:spPr>
      </p:pic>
      <p:sp>
        <p:nvSpPr>
          <p:cNvPr id="86" name="Text Box 194">
            <a:extLst>
              <a:ext uri="{FF2B5EF4-FFF2-40B4-BE49-F238E27FC236}">
                <a16:creationId xmlns:a16="http://schemas.microsoft.com/office/drawing/2014/main" id="{47D05AD6-E37F-2D09-3FC1-C2A7DF0BB33C}"/>
              </a:ext>
            </a:extLst>
          </p:cNvPr>
          <p:cNvSpPr txBox="1">
            <a:spLocks noChangeArrowheads="1"/>
          </p:cNvSpPr>
          <p:nvPr/>
        </p:nvSpPr>
        <p:spPr bwMode="auto">
          <a:xfrm>
            <a:off x="7424901" y="6806915"/>
            <a:ext cx="6533817" cy="6276384"/>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b="1" dirty="0">
                <a:latin typeface="Times New Roman" panose="02020603050405020304" pitchFamily="18" charset="0"/>
                <a:cs typeface="Times New Roman" panose="02020603050405020304" pitchFamily="18" charset="0"/>
              </a:rPr>
              <a:t>8 bKash agents held for money laundering: </a:t>
            </a:r>
            <a:r>
              <a:rPr lang="en-US" sz="2000" dirty="0">
                <a:latin typeface="Times New Roman" panose="02020603050405020304" pitchFamily="18" charset="0"/>
                <a:cs typeface="Times New Roman" panose="02020603050405020304" pitchFamily="18" charset="0"/>
              </a:rPr>
              <a:t>The Criminal Investigation Department (CID) on Thursday arrested eight bKash agents on charge of laundering remittance from abroad through hundi. </a:t>
            </a:r>
          </a:p>
          <a:p>
            <a:pPr algn="just" eaLnBrk="1" hangingPunct="1"/>
            <a:endParaRPr lang="en-US" sz="500" dirty="0">
              <a:latin typeface="Times New Roman" panose="02020603050405020304" pitchFamily="18" charset="0"/>
              <a:cs typeface="Times New Roman" panose="02020603050405020304" pitchFamily="18" charset="0"/>
            </a:endParaRPr>
          </a:p>
          <a:p>
            <a:pPr algn="just" eaLnBrk="1" hangingPunct="1"/>
            <a:r>
              <a:rPr lang="en-US" sz="2000" b="1" dirty="0">
                <a:latin typeface="Times New Roman" panose="02020603050405020304" pitchFamily="18" charset="0"/>
                <a:cs typeface="Times New Roman" panose="02020603050405020304" pitchFamily="18" charset="0"/>
              </a:rPr>
              <a:t>Former bKash territory officer arrested over fraud: </a:t>
            </a:r>
            <a:r>
              <a:rPr lang="en-US" sz="2000" dirty="0">
                <a:latin typeface="Times New Roman" panose="02020603050405020304" pitchFamily="18" charset="0"/>
                <a:cs typeface="Times New Roman" panose="02020603050405020304" pitchFamily="18" charset="0"/>
              </a:rPr>
              <a:t>The Criminal Investigation Department detained a former bKash territory officer yesterday on suspicion of supplying agents' and customers' information to fraud gangs, thereby assisting them in stealing money.</a:t>
            </a:r>
          </a:p>
          <a:p>
            <a:pPr algn="just" eaLnBrk="1" hangingPunct="1"/>
            <a:endParaRPr lang="en-US" sz="500" dirty="0">
              <a:latin typeface="Times New Roman" panose="02020603050405020304" pitchFamily="18" charset="0"/>
              <a:cs typeface="Times New Roman" panose="02020603050405020304" pitchFamily="18" charset="0"/>
            </a:endParaRPr>
          </a:p>
          <a:p>
            <a:pPr algn="just" eaLnBrk="1" hangingPunct="1"/>
            <a:r>
              <a:rPr lang="en-US" sz="2000" b="1" dirty="0">
                <a:latin typeface="Times New Roman" panose="02020603050405020304" pitchFamily="18" charset="0"/>
                <a:cs typeface="Times New Roman" panose="02020603050405020304" pitchFamily="18" charset="0"/>
              </a:rPr>
              <a:t>Nagad suspends 13,000 accounts, initiates probe: </a:t>
            </a:r>
            <a:r>
              <a:rPr lang="en-US" sz="2000" dirty="0">
                <a:latin typeface="Times New Roman" panose="02020603050405020304" pitchFamily="18" charset="0"/>
                <a:cs typeface="Times New Roman" panose="02020603050405020304" pitchFamily="18" charset="0"/>
              </a:rPr>
              <a:t>Mobile financial service Nagad has suspended around 13,000 accounts suspecting fraudulent transactions with e-commerce sites and set sleuths for a probe.</a:t>
            </a:r>
          </a:p>
          <a:p>
            <a:pPr algn="just" eaLnBrk="1" hangingPunct="1"/>
            <a:endParaRPr lang="en-US" sz="500" dirty="0">
              <a:latin typeface="Times New Roman" panose="02020603050405020304" pitchFamily="18" charset="0"/>
              <a:cs typeface="Times New Roman" panose="02020603050405020304" pitchFamily="18" charset="0"/>
            </a:endParaRPr>
          </a:p>
          <a:p>
            <a:pPr algn="just" eaLnBrk="1" hangingPunct="1"/>
            <a:r>
              <a:rPr lang="en-US" sz="2000" b="1" dirty="0">
                <a:latin typeface="Times New Roman" panose="02020603050405020304" pitchFamily="18" charset="0"/>
                <a:cs typeface="Times New Roman" panose="02020603050405020304" pitchFamily="18" charset="0"/>
              </a:rPr>
              <a:t>Nagad employees ‘embezzle’ Tk2.41 crore from agents: </a:t>
            </a:r>
            <a:r>
              <a:rPr lang="en-US" sz="2000" dirty="0">
                <a:latin typeface="Times New Roman" panose="02020603050405020304" pitchFamily="18" charset="0"/>
                <a:cs typeface="Times New Roman" panose="02020603050405020304" pitchFamily="18" charset="0"/>
              </a:rPr>
              <a:t>Three employees of Nagad – a digital mobile banking service under Bangladesh Post Office – have allegedly embezzled Tk2.41 crore from five Nagad agents recently by pressuring them to increase transactions and alluring them of higher commissions.</a:t>
            </a:r>
          </a:p>
        </p:txBody>
      </p:sp>
      <p:sp>
        <p:nvSpPr>
          <p:cNvPr id="87" name="Rectangle 86">
            <a:extLst>
              <a:ext uri="{FF2B5EF4-FFF2-40B4-BE49-F238E27FC236}">
                <a16:creationId xmlns:a16="http://schemas.microsoft.com/office/drawing/2014/main" id="{0C50D52A-17D9-A39C-6CFE-9C698FBBEFE6}"/>
              </a:ext>
            </a:extLst>
          </p:cNvPr>
          <p:cNvSpPr/>
          <p:nvPr/>
        </p:nvSpPr>
        <p:spPr>
          <a:xfrm>
            <a:off x="7445269" y="6290709"/>
            <a:ext cx="6533817" cy="43898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2300" b="1" dirty="0">
                <a:solidFill>
                  <a:schemeClr val="accent3">
                    <a:lumMod val="20000"/>
                    <a:lumOff val="80000"/>
                  </a:schemeClr>
                </a:solidFill>
                <a:latin typeface="Times New Roman" panose="02020603050405020304" pitchFamily="18" charset="0"/>
                <a:cs typeface="Times New Roman" panose="02020603050405020304" pitchFamily="18" charset="0"/>
              </a:rPr>
              <a:t>Case Analysis</a:t>
            </a:r>
          </a:p>
        </p:txBody>
      </p:sp>
      <p:sp>
        <p:nvSpPr>
          <p:cNvPr id="88" name="Text Box 194">
            <a:extLst>
              <a:ext uri="{FF2B5EF4-FFF2-40B4-BE49-F238E27FC236}">
                <a16:creationId xmlns:a16="http://schemas.microsoft.com/office/drawing/2014/main" id="{29BEF6E6-C206-3572-369F-282E9384233B}"/>
              </a:ext>
            </a:extLst>
          </p:cNvPr>
          <p:cNvSpPr txBox="1">
            <a:spLocks noChangeArrowheads="1"/>
          </p:cNvSpPr>
          <p:nvPr/>
        </p:nvSpPr>
        <p:spPr bwMode="auto">
          <a:xfrm>
            <a:off x="14210219" y="11666166"/>
            <a:ext cx="6659522" cy="1351959"/>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8"/>
              </a:rPr>
              <a:t>https://www.bkash.com/</a:t>
            </a:r>
            <a:endParaRPr lang="en-US" sz="1500" dirty="0">
              <a:latin typeface="Times New Roman" panose="02020603050405020304" pitchFamily="18" charset="0"/>
              <a:cs typeface="Times New Roman" panose="02020603050405020304" pitchFamily="18" charset="0"/>
            </a:endParaRPr>
          </a:p>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9"/>
              </a:rPr>
              <a:t>https://www.mycashmbl.com/</a:t>
            </a:r>
            <a:endParaRPr lang="en-US" sz="1500" dirty="0">
              <a:latin typeface="Times New Roman" panose="02020603050405020304" pitchFamily="18" charset="0"/>
              <a:cs typeface="Times New Roman" panose="02020603050405020304" pitchFamily="18" charset="0"/>
            </a:endParaRPr>
          </a:p>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10"/>
              </a:rPr>
              <a:t>https://www.surecash.net/</a:t>
            </a:r>
            <a:endParaRPr lang="en-US" sz="1500" dirty="0">
              <a:latin typeface="Times New Roman" panose="02020603050405020304" pitchFamily="18" charset="0"/>
              <a:cs typeface="Times New Roman" panose="02020603050405020304" pitchFamily="18" charset="0"/>
            </a:endParaRPr>
          </a:p>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11"/>
              </a:rPr>
              <a:t>https://www.upaybd.com/</a:t>
            </a:r>
            <a:endParaRPr lang="en-US" sz="1500" dirty="0">
              <a:latin typeface="Times New Roman" panose="02020603050405020304" pitchFamily="18" charset="0"/>
              <a:cs typeface="Times New Roman" panose="02020603050405020304" pitchFamily="18" charset="0"/>
            </a:endParaRPr>
          </a:p>
          <a:p>
            <a:pPr marL="457200" indent="-457200" eaLnBrk="1" hangingPunct="1">
              <a:buFont typeface="+mj-lt"/>
              <a:buAutoNum type="arabicPeriod"/>
            </a:pPr>
            <a:r>
              <a:rPr lang="en-US" sz="1500" dirty="0">
                <a:latin typeface="Times New Roman" panose="02020603050405020304" pitchFamily="18" charset="0"/>
                <a:cs typeface="Times New Roman" panose="02020603050405020304" pitchFamily="18" charset="0"/>
                <a:hlinkClick r:id="rId12"/>
              </a:rPr>
              <a:t>https://nagad.com.bd/</a:t>
            </a:r>
            <a:endParaRPr lang="en-US" sz="1500" dirty="0">
              <a:latin typeface="Times New Roman" panose="02020603050405020304" pitchFamily="18" charset="0"/>
              <a:cs typeface="Times New Roman" panose="02020603050405020304" pitchFamily="18" charset="0"/>
            </a:endParaRPr>
          </a:p>
        </p:txBody>
      </p:sp>
      <p:sp>
        <p:nvSpPr>
          <p:cNvPr id="89" name="Rectangle 88">
            <a:extLst>
              <a:ext uri="{FF2B5EF4-FFF2-40B4-BE49-F238E27FC236}">
                <a16:creationId xmlns:a16="http://schemas.microsoft.com/office/drawing/2014/main" id="{019F0A39-46D6-ECFB-BD2D-D49B40FBCDCD}"/>
              </a:ext>
            </a:extLst>
          </p:cNvPr>
          <p:cNvSpPr/>
          <p:nvPr/>
        </p:nvSpPr>
        <p:spPr>
          <a:xfrm>
            <a:off x="14197012" y="11156236"/>
            <a:ext cx="6659523" cy="43898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2300" b="1" dirty="0">
                <a:solidFill>
                  <a:schemeClr val="accent3">
                    <a:lumMod val="20000"/>
                    <a:lumOff val="80000"/>
                  </a:schemeClr>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9AD9CE-EF19-4A2C-8C83-6E730B95C6D0}">
  <we:reference id="881a32a9-ab8a-4579-ac9f-df1a11a64e52" version="1.1.0.0" store="EXCatalog" storeType="EXCatalog"/>
  <we:alternateReferences>
    <we:reference id="WA104380287" version="1.1.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3708</TotalTime>
  <Words>1124</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Md. Sabik Alam Rahat</cp:lastModifiedBy>
  <cp:revision>120</cp:revision>
  <cp:lastPrinted>2022-05-07T05:48:50Z</cp:lastPrinted>
  <dcterms:created xsi:type="dcterms:W3CDTF">2013-02-10T21:14:48Z</dcterms:created>
  <dcterms:modified xsi:type="dcterms:W3CDTF">2022-08-27T18:47:46Z</dcterms:modified>
</cp:coreProperties>
</file>