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396950" cx="15087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9">
          <p15:clr>
            <a:srgbClr val="A4A3A4"/>
          </p15:clr>
        </p15:guide>
        <p15:guide id="2" pos="4752">
          <p15:clr>
            <a:srgbClr val="A4A3A4"/>
          </p15:clr>
        </p15:guide>
        <p15:guide id="3" orient="horz" pos="970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7" roundtripDataSignature="AMtx7mhCS/8reeRmv8angU3sLer6JW2c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9" orient="horz"/>
        <p:guide pos="4752"/>
        <p:guide pos="97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92603" y="685800"/>
            <a:ext cx="227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2292622" y="685800"/>
            <a:ext cx="2273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131571" y="3501771"/>
            <a:ext cx="12824400" cy="7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Calibri"/>
              <a:buNone/>
              <a:defRPr sz="1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885950" y="11238354"/>
            <a:ext cx="11315700" cy="51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5280"/>
              <a:buNone/>
              <a:defRPr sz="5280"/>
            </a:lvl1pPr>
            <a:lvl2pPr lvl="1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2pPr>
            <a:lvl3pPr lvl="2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None/>
              <a:defRPr sz="3959"/>
            </a:lvl3pPr>
            <a:lvl4pPr lvl="3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sz="3520"/>
            </a:lvl4pPr>
            <a:lvl5pPr lvl="4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sz="3520"/>
            </a:lvl5pPr>
            <a:lvl6pPr lvl="5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sz="3520"/>
            </a:lvl6pPr>
            <a:lvl7pPr lvl="6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sz="3520"/>
            </a:lvl7pPr>
            <a:lvl8pPr lvl="7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sz="3520"/>
            </a:lvl8pPr>
            <a:lvl9pPr lvl="8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sz="352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1037273" y="1139194"/>
            <a:ext cx="130131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755828" y="5977347"/>
            <a:ext cx="13575900" cy="13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3357428" y="8579189"/>
            <a:ext cx="181329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-3243581" y="5420039"/>
            <a:ext cx="18132900" cy="9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1037273" y="1139194"/>
            <a:ext cx="130131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1037273" y="5695947"/>
            <a:ext cx="13013100" cy="13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029416" y="5334385"/>
            <a:ext cx="13013100" cy="89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Calibri"/>
              <a:buNone/>
              <a:defRPr sz="1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029416" y="14319123"/>
            <a:ext cx="13013100" cy="4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5280"/>
              <a:buNone/>
              <a:defRPr sz="52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960"/>
              <a:buNone/>
              <a:defRPr sz="395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20"/>
              <a:buNone/>
              <a:defRPr sz="35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20"/>
              <a:buNone/>
              <a:defRPr sz="35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20"/>
              <a:buNone/>
              <a:defRPr sz="35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20"/>
              <a:buNone/>
              <a:defRPr sz="35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20"/>
              <a:buNone/>
              <a:defRPr sz="35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20"/>
              <a:buNone/>
              <a:defRPr sz="352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037273" y="1139194"/>
            <a:ext cx="130131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037272" y="5695947"/>
            <a:ext cx="6412200" cy="13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7638098" y="5695947"/>
            <a:ext cx="6412200" cy="13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1039237" y="1139194"/>
            <a:ext cx="130131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1039240" y="5245227"/>
            <a:ext cx="63831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5280"/>
              <a:buNone/>
              <a:defRPr b="1" sz="5280"/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None/>
              <a:defRPr b="1" sz="3959"/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1039240" y="7815830"/>
            <a:ext cx="6383100" cy="11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7638098" y="5245227"/>
            <a:ext cx="64143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5280"/>
              <a:buNone/>
              <a:defRPr b="1" sz="5280"/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None/>
              <a:defRPr b="1" sz="3959"/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b="1" sz="352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7638098" y="7815830"/>
            <a:ext cx="6414300" cy="11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037273" y="1139194"/>
            <a:ext cx="130131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1039237" y="1426463"/>
            <a:ext cx="4866000" cy="49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40"/>
              <a:buFont typeface="Calibri"/>
              <a:buNone/>
              <a:defRPr sz="70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6414195" y="3080769"/>
            <a:ext cx="7638000" cy="15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7564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7040"/>
              <a:buChar char="•"/>
              <a:defRPr sz="7040"/>
            </a:lvl1pPr>
            <a:lvl2pPr indent="-61976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6160"/>
              <a:buChar char="•"/>
              <a:defRPr sz="6160"/>
            </a:lvl2pPr>
            <a:lvl3pPr indent="-56388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280"/>
              <a:buChar char="•"/>
              <a:defRPr sz="5280"/>
            </a:lvl3pPr>
            <a:lvl4pPr indent="-5080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5pPr>
            <a:lvl6pPr indent="-5080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6pPr>
            <a:lvl7pPr indent="-5080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7pPr>
            <a:lvl8pPr indent="-5080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8pPr>
            <a:lvl9pPr indent="-5080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1039237" y="6419085"/>
            <a:ext cx="4866000" cy="11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sz="3520"/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  <a:defRPr sz="3080"/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039237" y="1426463"/>
            <a:ext cx="4866000" cy="49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40"/>
              <a:buFont typeface="Calibri"/>
              <a:buNone/>
              <a:defRPr sz="70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6414195" y="3080769"/>
            <a:ext cx="3808200" cy="3769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039237" y="6419085"/>
            <a:ext cx="4866000" cy="11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520"/>
              <a:buNone/>
              <a:defRPr sz="3520"/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  <a:defRPr sz="3080"/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/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5D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037273" y="1139194"/>
            <a:ext cx="130131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80"/>
              <a:buFont typeface="Calibri"/>
              <a:buNone/>
              <a:defRPr b="0" i="0" sz="9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37273" y="5695947"/>
            <a:ext cx="13013100" cy="13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19760" lvl="0" marL="4572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Arial"/>
              <a:buChar char="•"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63880" lvl="1" marL="914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Arial"/>
              <a:buChar char="•"/>
              <a:defRPr b="0" i="0" sz="52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0" lvl="2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0060" lvl="3" marL="1828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Char char="•"/>
              <a:defRPr b="0" i="0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0060" lvl="4" marL="2286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Char char="•"/>
              <a:defRPr b="0" i="0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0060" lvl="5" marL="2743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Char char="•"/>
              <a:defRPr b="0" i="0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0060" lvl="6" marL="3200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Char char="•"/>
              <a:defRPr b="0" i="0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0060" lvl="7" marL="3657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Char char="•"/>
              <a:defRPr b="0" i="0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0059" lvl="8" marL="4114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Char char="•"/>
              <a:defRPr b="0" i="0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1037272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997768" y="19831807"/>
            <a:ext cx="5092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655618" y="19831807"/>
            <a:ext cx="33948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  <a:defRPr b="0" i="0" sz="26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18" y="0"/>
            <a:ext cx="15087600" cy="3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86200" lIns="172425" spcFirstLastPara="1" rIns="172425" wrap="square" tIns="8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894429" y="41055"/>
            <a:ext cx="132987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325" lIns="58650" spcFirstLastPara="1" rIns="58650" wrap="square" tIns="2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</a:t>
            </a:r>
            <a:r>
              <a:rPr b="1" lang="en-US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1" lang="en-US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 </a:t>
            </a:r>
            <a:r>
              <a:rPr b="1" lang="en-US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sage </a:t>
            </a:r>
            <a:r>
              <a:rPr b="1" lang="en-US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olicies and </a:t>
            </a:r>
            <a:r>
              <a:rPr b="1" lang="en-US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ractices of </a:t>
            </a:r>
            <a:r>
              <a:rPr b="1" lang="en-US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ommerce </a:t>
            </a:r>
            <a:r>
              <a:rPr b="1" lang="en-US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3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ites in Bangladesh</a:t>
            </a:r>
            <a:endParaRPr b="1" i="0" sz="3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894479" y="2125858"/>
            <a:ext cx="13298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9325" lIns="58650" spcFirstLastPara="1" rIns="58650" wrap="square" tIns="29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r>
              <a:rPr b="1" i="0" lang="en-US" sz="20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(Group-307)</a:t>
            </a:r>
            <a:endParaRPr b="1" i="0" sz="2000" u="none" cap="none" strike="noStrike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Shahtab Hossain (2018-2-60-073), Tawfiqul Alam (2018-2-60-046),  Mehrab Arafin (2018-2-60-064)</a:t>
            </a:r>
            <a:endParaRPr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CSE, East West University</a:t>
            </a:r>
            <a:endParaRPr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894479" y="1402856"/>
            <a:ext cx="13298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325" lIns="58650" spcFirstLastPara="1" rIns="58650" wrap="square" tIns="29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CSE487(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 Cybersecurity, Law, and Ethics</a:t>
            </a:r>
            <a:endParaRPr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</a:t>
            </a:r>
            <a:r>
              <a:rPr i="0" lang="en-US" sz="20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Rashedul Amin Tuhin (Senior Lecturer), Department of CSE, East West University</a:t>
            </a:r>
            <a:endParaRPr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6402538" y="3498825"/>
            <a:ext cx="2395800" cy="3495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Daraz.com.bd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Pickaboo.com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Chaldal.co</a:t>
            </a:r>
            <a:r>
              <a:rPr lang="en-US" sz="1800"/>
              <a:t>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/>
              <a:t>4. Othoba.com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/>
              <a:t>5. Bikroy.com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/>
              <a:t>6. Rokomary.com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438" y="3921913"/>
            <a:ext cx="825923" cy="55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638" y="3877476"/>
            <a:ext cx="644100" cy="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388" y="6223225"/>
            <a:ext cx="644100" cy="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2513" y="3877475"/>
            <a:ext cx="526018" cy="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4438" y="6223225"/>
            <a:ext cx="644100" cy="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5488" y="6183413"/>
            <a:ext cx="644100" cy="72371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6724738" y="3214800"/>
            <a:ext cx="1751400" cy="5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Company List</a:t>
            </a:r>
            <a:endParaRPr b="1" sz="1800"/>
          </a:p>
        </p:txBody>
      </p:sp>
      <p:sp>
        <p:nvSpPr>
          <p:cNvPr id="96" name="Google Shape;96;p7"/>
          <p:cNvSpPr/>
          <p:nvPr/>
        </p:nvSpPr>
        <p:spPr>
          <a:xfrm>
            <a:off x="281525" y="3573375"/>
            <a:ext cx="5717400" cy="3421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All of the companies collects the personal information like email, name, financial information (debit/credit card information) during payment, phone number and others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Collects IP address: Daraz, Pickaboo, Othoba, BIkroy and Rokomari.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Daraz, chaldal, Othoba, bikroy collects browser type and browsing data.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Othoba.com tracks previously visited page along side the next visited page.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7"/>
          <p:cNvSpPr/>
          <p:nvPr/>
        </p:nvSpPr>
        <p:spPr>
          <a:xfrm>
            <a:off x="2187275" y="3378450"/>
            <a:ext cx="1905900" cy="555300"/>
          </a:xfrm>
          <a:prstGeom prst="rect">
            <a:avLst/>
          </a:prstGeom>
          <a:solidFill>
            <a:srgbClr val="F5D0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Data Collection</a:t>
            </a:r>
            <a:endParaRPr b="1" sz="1800"/>
          </a:p>
        </p:txBody>
      </p:sp>
      <p:sp>
        <p:nvSpPr>
          <p:cNvPr id="98" name="Google Shape;98;p7"/>
          <p:cNvSpPr/>
          <p:nvPr/>
        </p:nvSpPr>
        <p:spPr>
          <a:xfrm>
            <a:off x="6393700" y="15036825"/>
            <a:ext cx="8525700" cy="617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37000">
                <a:srgbClr val="DDDDDD"/>
              </a:gs>
              <a:gs pos="67000">
                <a:srgbClr val="C9DAF8"/>
              </a:gs>
              <a:gs pos="100000">
                <a:srgbClr val="F9CB9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[1] “Privacy Policy — Daraz.” https://daraz.com/privacy-policy/ (accessed Aug. 15, 2022).</a:t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[2] “Privacy Policy | pickaboo.com.” https://www.pickaboo.com/privacy-policy (accessed Aug. 17, 2022).</a:t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[3] “Privacy policy - Online Grocery Shopping and Delivery in Bangladesh | Buy fresh food items, personal care, baby products and more.” https://chaldal.com/t/PrivacyInfo (accessed Aug. 19, 2022).</a:t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[4] “Terms and Conditions | Othoba.com.” https://www.othoba.com/terms-and-conditions (accessed Aug. 20, 2022).</a:t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[5] “Privacy Policy | Bikroy.com.” https://bikroy.com/en/privacy (accessed Aug. 21, 2022).</a:t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[6] “Rokomari.com: Privacy Policy.” https://www.rokomari.com/policy (accessed Aug. 23, 2022).</a:t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9" name="Google Shape;99;p7"/>
          <p:cNvSpPr/>
          <p:nvPr/>
        </p:nvSpPr>
        <p:spPr>
          <a:xfrm>
            <a:off x="9299152" y="14844025"/>
            <a:ext cx="2768100" cy="55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References</a:t>
            </a:r>
            <a:endParaRPr b="1" sz="1800"/>
          </a:p>
        </p:txBody>
      </p:sp>
      <p:sp>
        <p:nvSpPr>
          <p:cNvPr id="100" name="Google Shape;100;p7"/>
          <p:cNvSpPr/>
          <p:nvPr/>
        </p:nvSpPr>
        <p:spPr>
          <a:xfrm>
            <a:off x="9201950" y="3573375"/>
            <a:ext cx="5717400" cy="300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Mainly all the companies collects data for improving services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Pickaboo collects data for observing the behaviour of browser and 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Financial information is collected for fraud detection and safe transaction.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 know user interest (Rokomari.com)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 troubleshoot problems (Othoba.com)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7"/>
          <p:cNvSpPr/>
          <p:nvPr/>
        </p:nvSpPr>
        <p:spPr>
          <a:xfrm>
            <a:off x="11107700" y="3378450"/>
            <a:ext cx="1905900" cy="555300"/>
          </a:xfrm>
          <a:prstGeom prst="rect">
            <a:avLst/>
          </a:prstGeom>
          <a:solidFill>
            <a:srgbClr val="F2A3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Data Use Policy</a:t>
            </a:r>
            <a:endParaRPr b="1" sz="1800"/>
          </a:p>
        </p:txBody>
      </p:sp>
      <p:sp>
        <p:nvSpPr>
          <p:cNvPr id="102" name="Google Shape;102;p7"/>
          <p:cNvSpPr/>
          <p:nvPr/>
        </p:nvSpPr>
        <p:spPr>
          <a:xfrm>
            <a:off x="281525" y="7352350"/>
            <a:ext cx="5934000" cy="300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Pickaboo encrypt the data using SSL.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Othoba offers secure server when user want access to their accounts.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Rokomari has it's own physical, electronic and managerial procedures.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Bikroy.com also ensures data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protection but chaldal didn't mention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that much information about it.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7"/>
          <p:cNvSpPr/>
          <p:nvPr/>
        </p:nvSpPr>
        <p:spPr>
          <a:xfrm>
            <a:off x="2187275" y="7157425"/>
            <a:ext cx="1905900" cy="555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Data Security</a:t>
            </a:r>
            <a:endParaRPr b="1" sz="1800"/>
          </a:p>
        </p:txBody>
      </p:sp>
      <p:sp>
        <p:nvSpPr>
          <p:cNvPr id="104" name="Google Shape;104;p7"/>
          <p:cNvSpPr/>
          <p:nvPr/>
        </p:nvSpPr>
        <p:spPr>
          <a:xfrm>
            <a:off x="9832250" y="7048650"/>
            <a:ext cx="5087100" cy="27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61000">
                <a:schemeClr val="dk2"/>
              </a:gs>
              <a:gs pos="100000">
                <a:srgbClr val="028260"/>
              </a:gs>
            </a:gsLst>
            <a:lin ang="108014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 sz="1800">
                <a:solidFill>
                  <a:schemeClr val="lt1"/>
                </a:solidFill>
              </a:rPr>
              <a:t>Collects only necessary Data: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Chaldal.com, Rokomari.com, Bikroy.com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 sz="1800">
                <a:solidFill>
                  <a:schemeClr val="lt1"/>
                </a:solidFill>
              </a:rPr>
              <a:t>Collects some extra data: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Daraz, Pickaboo, Othoba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They collect IP address and financial informations.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7"/>
          <p:cNvSpPr/>
          <p:nvPr/>
        </p:nvSpPr>
        <p:spPr>
          <a:xfrm>
            <a:off x="10936700" y="6755025"/>
            <a:ext cx="3075300" cy="5553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Collects the Data Needed</a:t>
            </a:r>
            <a:endParaRPr b="1" sz="1800"/>
          </a:p>
        </p:txBody>
      </p:sp>
      <p:sp>
        <p:nvSpPr>
          <p:cNvPr id="106" name="Google Shape;106;p7"/>
          <p:cNvSpPr/>
          <p:nvPr/>
        </p:nvSpPr>
        <p:spPr>
          <a:xfrm>
            <a:off x="6393688" y="7245700"/>
            <a:ext cx="3260400" cy="27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All of them collects cookies for personalize and ads.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Cookies collected by Othoba.com doesn't contain personal </a:t>
            </a:r>
            <a:r>
              <a:rPr lang="en-US" sz="1800"/>
              <a:t>informations.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7"/>
          <p:cNvSpPr/>
          <p:nvPr/>
        </p:nvSpPr>
        <p:spPr>
          <a:xfrm>
            <a:off x="7375275" y="7050775"/>
            <a:ext cx="1279500" cy="555300"/>
          </a:xfrm>
          <a:prstGeom prst="rect">
            <a:avLst/>
          </a:prstGeom>
          <a:solidFill>
            <a:srgbClr val="F5D0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Cookies</a:t>
            </a:r>
            <a:endParaRPr b="1" sz="1800"/>
          </a:p>
        </p:txBody>
      </p:sp>
      <p:sp>
        <p:nvSpPr>
          <p:cNvPr id="108" name="Google Shape;108;p7"/>
          <p:cNvSpPr/>
          <p:nvPr/>
        </p:nvSpPr>
        <p:spPr>
          <a:xfrm>
            <a:off x="6511450" y="10326525"/>
            <a:ext cx="8407800" cy="196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Opt-out option is available for all the companies.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Pickaboo doesn't delete data permanently, but disable the account.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Daraz delete the data after 15 days of the opt-out request.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7"/>
          <p:cNvSpPr/>
          <p:nvPr/>
        </p:nvSpPr>
        <p:spPr>
          <a:xfrm>
            <a:off x="9703600" y="10131600"/>
            <a:ext cx="1905900" cy="555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Opt Out Option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6545500" y="12682750"/>
            <a:ext cx="8373900" cy="196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C6C6"/>
              </a:gs>
              <a:gs pos="100000">
                <a:srgbClr val="85858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Except Rokomari and Othoba.com, rest of the companies mentioned about data edit system.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Pickaboo and BIkroy.com has their own support team.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7"/>
          <p:cNvSpPr/>
          <p:nvPr/>
        </p:nvSpPr>
        <p:spPr>
          <a:xfrm>
            <a:off x="9396800" y="12487813"/>
            <a:ext cx="2122500" cy="5553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Data Edit</a:t>
            </a:r>
            <a:r>
              <a:rPr b="1" lang="en-US" sz="1800"/>
              <a:t> Option</a:t>
            </a:r>
            <a:endParaRPr b="1" sz="1800"/>
          </a:p>
        </p:txBody>
      </p:sp>
      <p:sp>
        <p:nvSpPr>
          <p:cNvPr id="112" name="Google Shape;112;p7"/>
          <p:cNvSpPr/>
          <p:nvPr/>
        </p:nvSpPr>
        <p:spPr>
          <a:xfrm>
            <a:off x="140850" y="13413998"/>
            <a:ext cx="5934000" cy="3214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Except chaldal.com, all of the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companies are involved with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third parties directly.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Bikroy.com and Daraz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do not sell data without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users permission.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Bikroy.com and Rokomari.com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exposes all the third parties list.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13622" y="13141200"/>
            <a:ext cx="4170300" cy="5928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Third Party</a:t>
            </a:r>
            <a:endParaRPr b="1" sz="1800"/>
          </a:p>
        </p:txBody>
      </p:sp>
      <p:sp>
        <p:nvSpPr>
          <p:cNvPr id="114" name="Google Shape;114;p7"/>
          <p:cNvSpPr/>
          <p:nvPr/>
        </p:nvSpPr>
        <p:spPr>
          <a:xfrm>
            <a:off x="249150" y="10912850"/>
            <a:ext cx="5717400" cy="196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Daraz and chaldal has age policy of 18 years old.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Other companies didn't mention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about age policy.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7"/>
          <p:cNvSpPr/>
          <p:nvPr/>
        </p:nvSpPr>
        <p:spPr>
          <a:xfrm>
            <a:off x="2085323" y="10717925"/>
            <a:ext cx="2122500" cy="555300"/>
          </a:xfrm>
          <a:prstGeom prst="rect">
            <a:avLst/>
          </a:prstGeom>
          <a:solidFill>
            <a:srgbClr val="F5D0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Children's Policy</a:t>
            </a:r>
            <a:endParaRPr b="1" sz="1800"/>
          </a:p>
        </p:txBody>
      </p:sp>
      <p:pic>
        <p:nvPicPr>
          <p:cNvPr id="116" name="Google Shape;116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7825" y="11535200"/>
            <a:ext cx="1279500" cy="134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4925" y="9047025"/>
            <a:ext cx="1279500" cy="12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74600" y="8785150"/>
            <a:ext cx="1279500" cy="12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93175" y="14677537"/>
            <a:ext cx="1751400" cy="1542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/>
          <p:nvPr/>
        </p:nvSpPr>
        <p:spPr>
          <a:xfrm>
            <a:off x="179575" y="17194675"/>
            <a:ext cx="5934000" cy="402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88888"/>
              </a:gs>
              <a:gs pos="100000">
                <a:srgbClr val="A2C4C9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US" sz="1800">
                <a:solidFill>
                  <a:schemeClr val="dk1"/>
                </a:solidFill>
              </a:rPr>
              <a:t>Othoba and PIckaboo gives more specific explanation about security than others.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Data collection policy is almost same for all the companies.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Except bikroy.com, no company mentioned the list of the third parties.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>
                <a:solidFill>
                  <a:schemeClr val="dk1"/>
                </a:solidFill>
              </a:rPr>
              <a:t>Almost all of the companies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do not want take responsibility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of third parties.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7"/>
          <p:cNvSpPr/>
          <p:nvPr/>
        </p:nvSpPr>
        <p:spPr>
          <a:xfrm>
            <a:off x="852347" y="16921875"/>
            <a:ext cx="4170300" cy="592800"/>
          </a:xfrm>
          <a:prstGeom prst="rect">
            <a:avLst/>
          </a:prstGeom>
          <a:solidFill>
            <a:srgbClr val="95D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Comparison</a:t>
            </a:r>
            <a:endParaRPr b="1" sz="1800"/>
          </a:p>
        </p:txBody>
      </p:sp>
      <p:pic>
        <p:nvPicPr>
          <p:cNvPr id="122" name="Google Shape;122;p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66100" y="19210150"/>
            <a:ext cx="1751400" cy="17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