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4"/>
  </p:normalViewPr>
  <p:slideViewPr>
    <p:cSldViewPr snapToObjects="1">
      <p:cViewPr>
        <p:scale>
          <a:sx n="29" d="100"/>
          <a:sy n="29" d="100"/>
        </p:scale>
        <p:origin x="888" y="18"/>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8/27/2022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8/27/2022</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8/27/2022</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8/27/2022</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8/27/2022</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8/27/2022</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8/27/2022</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8/27/2022</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8/27/2022</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8/27/2022</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1894604"/>
            <a:ext cx="41833800" cy="1292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243" tIns="45614" rIns="91243" bIns="45614">
            <a:spAutoFit/>
          </a:bodyPr>
          <a:lstStyle/>
          <a:p>
            <a:pPr>
              <a:spcBef>
                <a:spcPct val="50000"/>
              </a:spcBef>
            </a:pPr>
            <a:r>
              <a:rPr lang="en-US" sz="5000" b="1" dirty="0">
                <a:latin typeface="Georgia" charset="0"/>
                <a:cs typeface="Georgia" charset="0"/>
              </a:rPr>
              <a:t>Presented to: </a:t>
            </a:r>
            <a:r>
              <a:rPr lang="en-US" sz="5000" b="1" dirty="0" err="1">
                <a:latin typeface="Georgia" charset="0"/>
                <a:cs typeface="Georgia" charset="0"/>
              </a:rPr>
              <a:t>Rashedul</a:t>
            </a:r>
            <a:r>
              <a:rPr lang="en-US" sz="5000" b="1" dirty="0">
                <a:latin typeface="Georgia" charset="0"/>
                <a:cs typeface="Georgia" charset="0"/>
              </a:rPr>
              <a:t> Amin </a:t>
            </a:r>
            <a:r>
              <a:rPr lang="en-US" sz="5000" b="1" dirty="0" err="1">
                <a:latin typeface="Georgia" charset="0"/>
                <a:cs typeface="Georgia" charset="0"/>
              </a:rPr>
              <a:t>Tuhin</a:t>
            </a:r>
            <a:r>
              <a:rPr lang="en-US" sz="5000" b="1" dirty="0">
                <a:latin typeface="Georgia" charset="0"/>
                <a:cs typeface="Georgia" charset="0"/>
              </a:rPr>
              <a:t>, Senior Lecturer, Dept of CSE, East West University</a:t>
            </a:r>
            <a:br>
              <a:rPr lang="en-US" sz="4800" b="1" dirty="0">
                <a:latin typeface="Georgia" charset="0"/>
                <a:cs typeface="Georgia" charset="0"/>
              </a:rPr>
            </a:br>
            <a:r>
              <a:rPr lang="en-US" sz="2800" b="1" dirty="0">
                <a:latin typeface="Georgia" charset="0"/>
                <a:cs typeface="Georgia" charset="0"/>
              </a:rPr>
              <a:t>Presented by: </a:t>
            </a:r>
            <a:r>
              <a:rPr lang="nn-NO" sz="2800" b="1" dirty="0">
                <a:latin typeface="Georgia" charset="0"/>
                <a:cs typeface="Georgia" charset="0"/>
              </a:rPr>
              <a:t>Md Tabib Khan (2018-2-60-019), Md. Maimoon Hossain Shomoy (2019-1-60-105)</a:t>
            </a:r>
            <a:endParaRPr lang="en-US" sz="2800" b="1" dirty="0">
              <a:latin typeface="Georgia" charset="0"/>
              <a:cs typeface="Georgia" charset="0"/>
            </a:endParaRP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solidFill>
                  <a:schemeClr val="tx2"/>
                </a:solidFill>
                <a:latin typeface="Arial Black" charset="0"/>
              </a:rPr>
              <a:t>Loopholes in policies of telecommunication </a:t>
            </a:r>
            <a:r>
              <a:rPr lang="en-US" sz="8800" dirty="0" err="1">
                <a:solidFill>
                  <a:schemeClr val="tx2"/>
                </a:solidFill>
                <a:latin typeface="Arial Black" charset="0"/>
              </a:rPr>
              <a:t>comopanies</a:t>
            </a:r>
            <a:endParaRPr lang="en-US" sz="8800" dirty="0">
              <a:solidFill>
                <a:schemeClr val="tx2"/>
              </a:solidFill>
              <a:latin typeface="Arial Black" charset="0"/>
            </a:endParaRPr>
          </a:p>
        </p:txBody>
      </p:sp>
      <p:sp>
        <p:nvSpPr>
          <p:cNvPr id="14340" name="Rectangle 33"/>
          <p:cNvSpPr>
            <a:spLocks noChangeArrowheads="1"/>
          </p:cNvSpPr>
          <p:nvPr/>
        </p:nvSpPr>
        <p:spPr bwMode="auto">
          <a:xfrm>
            <a:off x="1143000" y="20421600"/>
            <a:ext cx="9829800" cy="1150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AIM</a:t>
            </a:r>
            <a:endParaRPr lang="en-GB" sz="4000" b="1" dirty="0">
              <a:solidFill>
                <a:srgbClr val="CC3300"/>
              </a:solidFill>
            </a:endParaRPr>
          </a:p>
          <a:p>
            <a:r>
              <a:rPr lang="en-US" sz="2800" dirty="0"/>
              <a:t> </a:t>
            </a:r>
          </a:p>
          <a:p>
            <a:r>
              <a:rPr lang="en-US" sz="2800" dirty="0">
                <a:latin typeface="Georgia" charset="0"/>
                <a:cs typeface="Georgia" charset="0"/>
              </a:rPr>
              <a:t> </a:t>
            </a:r>
          </a:p>
          <a:p>
            <a:endParaRPr lang="en-US" sz="2800" dirty="0">
              <a:latin typeface="Georgia" charset="0"/>
              <a:cs typeface="Georgia" charset="0"/>
            </a:endParaRPr>
          </a:p>
          <a:p>
            <a:pPr marL="514350" indent="-514350">
              <a:lnSpc>
                <a:spcPct val="150000"/>
              </a:lnSpc>
              <a:buAutoNum type="arabicPeriod"/>
            </a:pPr>
            <a:r>
              <a:rPr lang="en-US" sz="2800" dirty="0" err="1">
                <a:latin typeface="+mn-lt"/>
                <a:cs typeface="Georgia" charset="0"/>
              </a:rPr>
              <a:t>Teletalk</a:t>
            </a:r>
            <a:r>
              <a:rPr lang="en-US" sz="2800" dirty="0">
                <a:latin typeface="+mn-lt"/>
                <a:cs typeface="Georgia" charset="0"/>
              </a:rPr>
              <a:t> has a privacy policy issued for minors which is, if they accidentally collect their data, they will delete it once made aware.</a:t>
            </a:r>
          </a:p>
          <a:p>
            <a:pPr marL="514350" indent="-514350">
              <a:lnSpc>
                <a:spcPct val="150000"/>
              </a:lnSpc>
              <a:buAutoNum type="arabicPeriod"/>
            </a:pPr>
            <a:endParaRPr lang="en-US" sz="2800" dirty="0">
              <a:latin typeface="+mn-lt"/>
              <a:cs typeface="Georgia" charset="0"/>
            </a:endParaRPr>
          </a:p>
          <a:p>
            <a:pPr marL="514350" indent="-514350">
              <a:lnSpc>
                <a:spcPct val="150000"/>
              </a:lnSpc>
              <a:buAutoNum type="arabicPeriod"/>
            </a:pPr>
            <a:r>
              <a:rPr lang="en-US" sz="2800" dirty="0">
                <a:latin typeface="+mn-lt"/>
                <a:cs typeface="Georgia" charset="0"/>
              </a:rPr>
              <a:t>Like GP, </a:t>
            </a:r>
            <a:r>
              <a:rPr lang="en-US" sz="2800" dirty="0" err="1">
                <a:latin typeface="+mn-lt"/>
                <a:cs typeface="Georgia" charset="0"/>
              </a:rPr>
              <a:t>teletalk</a:t>
            </a:r>
            <a:r>
              <a:rPr lang="en-US" sz="2800" dirty="0">
                <a:latin typeface="+mn-lt"/>
                <a:cs typeface="Georgia" charset="0"/>
              </a:rPr>
              <a:t> collects information from 3</a:t>
            </a:r>
            <a:r>
              <a:rPr lang="en-US" sz="2800" baseline="30000" dirty="0">
                <a:latin typeface="+mn-lt"/>
                <a:cs typeface="Georgia" charset="0"/>
              </a:rPr>
              <a:t>rd</a:t>
            </a:r>
            <a:r>
              <a:rPr lang="en-US" sz="2800" dirty="0">
                <a:latin typeface="+mn-lt"/>
                <a:cs typeface="Georgia" charset="0"/>
              </a:rPr>
              <a:t> party websites or linked websites that provide services of </a:t>
            </a:r>
            <a:r>
              <a:rPr lang="en-US" sz="2800" dirty="0" err="1">
                <a:latin typeface="+mn-lt"/>
                <a:cs typeface="Georgia" charset="0"/>
              </a:rPr>
              <a:t>teletalk</a:t>
            </a:r>
            <a:r>
              <a:rPr lang="en-US" sz="2800" dirty="0">
                <a:latin typeface="+mn-lt"/>
                <a:cs typeface="Georgia" charset="0"/>
              </a:rPr>
              <a:t>. The website may send personal info and transaction info back to </a:t>
            </a:r>
            <a:r>
              <a:rPr lang="en-US" sz="2800" dirty="0" err="1">
                <a:latin typeface="+mn-lt"/>
                <a:cs typeface="Georgia" charset="0"/>
              </a:rPr>
              <a:t>teletalk</a:t>
            </a:r>
            <a:r>
              <a:rPr lang="en-US" sz="2800" dirty="0">
                <a:latin typeface="+mn-lt"/>
                <a:cs typeface="Georgia" charset="0"/>
              </a:rPr>
              <a:t>.</a:t>
            </a:r>
          </a:p>
          <a:p>
            <a:pPr marL="514350" indent="-514350">
              <a:lnSpc>
                <a:spcPct val="150000"/>
              </a:lnSpc>
              <a:buAutoNum type="arabicPeriod"/>
            </a:pPr>
            <a:endParaRPr lang="en-US" sz="2800" dirty="0">
              <a:latin typeface="+mn-lt"/>
              <a:cs typeface="Georgia" charset="0"/>
            </a:endParaRPr>
          </a:p>
          <a:p>
            <a:pPr marL="514350" indent="-514350">
              <a:lnSpc>
                <a:spcPct val="150000"/>
              </a:lnSpc>
              <a:buAutoNum type="arabicPeriod"/>
            </a:pPr>
            <a:r>
              <a:rPr lang="en-US" sz="2800" dirty="0" err="1">
                <a:latin typeface="+mn-lt"/>
                <a:cs typeface="Georgia" charset="0"/>
              </a:rPr>
              <a:t>Teletalk</a:t>
            </a:r>
            <a:r>
              <a:rPr lang="en-US" sz="2800" dirty="0">
                <a:latin typeface="+mn-lt"/>
                <a:cs typeface="Georgia" charset="0"/>
              </a:rPr>
              <a:t> may share or disclose personal information to relevant members/partners for marketing strategies, which may lead to sensitive or unwanted information disclosure.</a:t>
            </a:r>
            <a:endParaRPr lang="en-AU" sz="2800" dirty="0">
              <a:latin typeface="Georgia" charset="0"/>
              <a:cs typeface="Georgia" charset="0"/>
            </a:endParaRPr>
          </a:p>
        </p:txBody>
      </p:sp>
      <p:sp>
        <p:nvSpPr>
          <p:cNvPr id="14341" name="Rectangle 49"/>
          <p:cNvSpPr>
            <a:spLocks noChangeArrowheads="1"/>
          </p:cNvSpPr>
          <p:nvPr/>
        </p:nvSpPr>
        <p:spPr bwMode="auto">
          <a:xfrm>
            <a:off x="1143000" y="5257800"/>
            <a:ext cx="9829800" cy="137636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p>
          <a:p>
            <a:r>
              <a:rPr lang="en-US" sz="2800" b="1" dirty="0"/>
              <a:t> </a:t>
            </a:r>
          </a:p>
          <a:p>
            <a:endParaRPr lang="en-US" sz="2800" b="1" dirty="0"/>
          </a:p>
          <a:p>
            <a:endParaRPr lang="en-US" sz="2800" b="1" dirty="0"/>
          </a:p>
          <a:p>
            <a:endParaRPr lang="en-US" sz="2800" b="1" dirty="0"/>
          </a:p>
          <a:p>
            <a:pPr>
              <a:lnSpc>
                <a:spcPct val="150000"/>
              </a:lnSpc>
            </a:pPr>
            <a:r>
              <a:rPr lang="en-US" sz="2800" dirty="0"/>
              <a:t>1. Grameenphone collects user’s personal info through third-party websites that are linked to their site. When any user is using any service provided by GP through those third-party websites, GP can collect information about them. GP also collects non-personal information from users through their browsing activities(click stream), which indicates that GP might be collecting information about a user without them knowing.</a:t>
            </a:r>
          </a:p>
          <a:p>
            <a:endParaRPr lang="en-US" sz="2800" dirty="0"/>
          </a:p>
          <a:p>
            <a:pPr>
              <a:lnSpc>
                <a:spcPct val="150000"/>
              </a:lnSpc>
            </a:pPr>
            <a:r>
              <a:rPr lang="en-US" sz="2800" dirty="0"/>
              <a:t>2. GP policy states that they will share user’s information with linked partners and third parties for their marketing strategies and development, but they did not specify what types of data of the users they share with their third-parties. </a:t>
            </a:r>
          </a:p>
          <a:p>
            <a:endParaRPr lang="en-US" sz="2800" dirty="0"/>
          </a:p>
          <a:p>
            <a:pPr>
              <a:lnSpc>
                <a:spcPct val="150000"/>
              </a:lnSpc>
            </a:pPr>
            <a:r>
              <a:rPr lang="en-US" sz="2800" dirty="0"/>
              <a:t>3. Other companies like Banglalink, </a:t>
            </a:r>
            <a:r>
              <a:rPr lang="en-US" sz="2800" dirty="0" err="1"/>
              <a:t>Robi</a:t>
            </a:r>
            <a:r>
              <a:rPr lang="en-US" sz="2800" dirty="0"/>
              <a:t> </a:t>
            </a:r>
            <a:r>
              <a:rPr lang="en-US" sz="2800" dirty="0" err="1"/>
              <a:t>etc</a:t>
            </a:r>
            <a:r>
              <a:rPr lang="en-US" sz="2800" dirty="0"/>
              <a:t> follow the same policies as GP.</a:t>
            </a:r>
          </a:p>
          <a:p>
            <a:endParaRPr lang="en-US" sz="2800" dirty="0"/>
          </a:p>
        </p:txBody>
      </p:sp>
      <p:sp>
        <p:nvSpPr>
          <p:cNvPr id="14342" name="Rectangle 7"/>
          <p:cNvSpPr>
            <a:spLocks noChangeArrowheads="1"/>
          </p:cNvSpPr>
          <p:nvPr/>
        </p:nvSpPr>
        <p:spPr bwMode="auto">
          <a:xfrm>
            <a:off x="11744162" y="5257800"/>
            <a:ext cx="9829800" cy="161337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a:solidFill>
                  <a:schemeClr val="tx2"/>
                </a:solidFill>
              </a:rPr>
              <a:t>METHOD</a:t>
            </a:r>
            <a:endParaRPr lang="en-GB" sz="4000" b="1" dirty="0">
              <a:solidFill>
                <a:srgbClr val="CC3300"/>
              </a:solidFill>
            </a:endParaRPr>
          </a:p>
          <a:p>
            <a:pPr marL="381000" indent="-381000"/>
            <a:endParaRPr lang="en-US" sz="2800" b="1" dirty="0"/>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514350" indent="-514350">
              <a:lnSpc>
                <a:spcPct val="150000"/>
              </a:lnSpc>
              <a:buFont typeface="+mj-lt"/>
              <a:buAutoNum type="arabicPeriod"/>
            </a:pPr>
            <a:r>
              <a:rPr lang="en-US" sz="2800" dirty="0">
                <a:latin typeface="+mn-lt"/>
                <a:cs typeface="Georgia" charset="0"/>
              </a:rPr>
              <a:t>Walton states that they reserve the right to make changes to their website, policies, terms and conditions, and any other displayed condition or service promise at any time.</a:t>
            </a:r>
          </a:p>
          <a:p>
            <a:pPr marL="514350" indent="-514350">
              <a:lnSpc>
                <a:spcPct val="150000"/>
              </a:lnSpc>
              <a:buFont typeface="+mj-lt"/>
              <a:buAutoNum type="arabicPeriod"/>
            </a:pPr>
            <a:endParaRPr lang="en-US" sz="2800" dirty="0">
              <a:latin typeface="+mn-lt"/>
              <a:cs typeface="Georgia" charset="0"/>
            </a:endParaRPr>
          </a:p>
          <a:p>
            <a:pPr marL="514350" indent="-514350">
              <a:lnSpc>
                <a:spcPct val="150000"/>
              </a:lnSpc>
              <a:buFont typeface="+mj-lt"/>
              <a:buAutoNum type="arabicPeriod"/>
            </a:pPr>
            <a:r>
              <a:rPr lang="en-US" sz="2800" dirty="0">
                <a:latin typeface="+mn-lt"/>
                <a:cs typeface="Georgia" charset="0"/>
              </a:rPr>
              <a:t>Walton can terminate or suspend any user’s account and access to their services under their sole discretion without any prior notice, if there is any breach of law. So, if any user is falsely accused and their account is terminated, they don’t have any backups in hand.</a:t>
            </a:r>
          </a:p>
          <a:p>
            <a:pPr marL="514350" indent="-514350">
              <a:lnSpc>
                <a:spcPct val="150000"/>
              </a:lnSpc>
              <a:buFont typeface="+mj-lt"/>
              <a:buAutoNum type="arabicPeriod"/>
            </a:pPr>
            <a:endParaRPr lang="en-US" sz="2800" dirty="0">
              <a:latin typeface="+mn-lt"/>
              <a:cs typeface="Georgia" charset="0"/>
            </a:endParaRPr>
          </a:p>
          <a:p>
            <a:pPr marL="514350" indent="-514350">
              <a:lnSpc>
                <a:spcPct val="150000"/>
              </a:lnSpc>
              <a:buFont typeface="+mj-lt"/>
              <a:buAutoNum type="arabicPeriod"/>
            </a:pPr>
            <a:r>
              <a:rPr lang="en-US" sz="2800" dirty="0">
                <a:latin typeface="+mn-lt"/>
                <a:cs typeface="Georgia" charset="0"/>
              </a:rPr>
              <a:t>Walton states that they associate with 3</a:t>
            </a:r>
            <a:r>
              <a:rPr lang="en-US" sz="2800" baseline="30000" dirty="0">
                <a:latin typeface="+mn-lt"/>
                <a:cs typeface="Georgia" charset="0"/>
              </a:rPr>
              <a:t>rd</a:t>
            </a:r>
            <a:r>
              <a:rPr lang="en-US" sz="2800" dirty="0">
                <a:latin typeface="+mn-lt"/>
                <a:cs typeface="Georgia" charset="0"/>
              </a:rPr>
              <a:t> parties for better usage experience, and they share data with them, and the data will be under the law of those organizations. So, if there is any misuse of data or any bad incidents take place, Walton will not take responsibility. </a:t>
            </a:r>
          </a:p>
          <a:p>
            <a:pPr marL="514350" indent="-514350">
              <a:lnSpc>
                <a:spcPct val="150000"/>
              </a:lnSpc>
              <a:buFont typeface="+mj-lt"/>
              <a:buAutoNum type="arabicPeriod"/>
            </a:pPr>
            <a:endParaRPr lang="en-US" sz="2800" dirty="0">
              <a:latin typeface="+mn-lt"/>
              <a:cs typeface="Georgia" charset="0"/>
            </a:endParaRPr>
          </a:p>
          <a:p>
            <a:pPr marL="514350" indent="-514350">
              <a:lnSpc>
                <a:spcPct val="150000"/>
              </a:lnSpc>
              <a:buFont typeface="+mj-lt"/>
              <a:buAutoNum type="arabicPeriod"/>
            </a:pPr>
            <a:r>
              <a:rPr lang="en-US" sz="2800" dirty="0">
                <a:latin typeface="+mn-lt"/>
                <a:cs typeface="Georgia" charset="0"/>
              </a:rPr>
              <a:t>Symphony, Vision </a:t>
            </a:r>
            <a:r>
              <a:rPr lang="en-US" sz="2800" dirty="0" err="1">
                <a:latin typeface="+mn-lt"/>
                <a:cs typeface="Georgia" charset="0"/>
              </a:rPr>
              <a:t>etc</a:t>
            </a:r>
            <a:r>
              <a:rPr lang="en-US" sz="2800" dirty="0">
                <a:latin typeface="+mn-lt"/>
                <a:cs typeface="Georgia" charset="0"/>
              </a:rPr>
              <a:t> companies follow these same rules as well.</a:t>
            </a:r>
          </a:p>
        </p:txBody>
      </p:sp>
      <p:sp>
        <p:nvSpPr>
          <p:cNvPr id="14343" name="Rectangle 51"/>
          <p:cNvSpPr>
            <a:spLocks noChangeArrowheads="1"/>
          </p:cNvSpPr>
          <p:nvPr/>
        </p:nvSpPr>
        <p:spPr bwMode="auto">
          <a:xfrm>
            <a:off x="22326600" y="5181600"/>
            <a:ext cx="9829800" cy="1620996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endParaRPr lang="en-US" sz="2800" b="1" dirty="0">
              <a:latin typeface="Georgia" charset="0"/>
              <a:cs typeface="Georgia" charset="0"/>
            </a:endParaRPr>
          </a:p>
          <a:p>
            <a:endParaRPr lang="en-US" sz="2800" b="1" dirty="0">
              <a:latin typeface="Georgia" charset="0"/>
              <a:cs typeface="Georgia" charset="0"/>
            </a:endParaRPr>
          </a:p>
          <a:p>
            <a:endParaRPr lang="en-US" sz="2800" b="1" dirty="0">
              <a:latin typeface="Georgia" charset="0"/>
              <a:cs typeface="Georgia" charset="0"/>
            </a:endParaRPr>
          </a:p>
          <a:p>
            <a:pPr marL="514350" indent="-514350">
              <a:lnSpc>
                <a:spcPct val="150000"/>
              </a:lnSpc>
              <a:buFont typeface="+mj-lt"/>
              <a:buAutoNum type="arabicPeriod"/>
            </a:pPr>
            <a:r>
              <a:rPr lang="en-US" sz="2800" dirty="0">
                <a:latin typeface="+mn-lt"/>
                <a:cs typeface="Georgia" charset="0"/>
              </a:rPr>
              <a:t>Huawei’s privacy policy states that they may disclose personal information to law enforcement or other governmental agencies if they are involved in restructuring, acquisition, bankruptcy or any such event. This indicates that unwanted info might be exposed. </a:t>
            </a:r>
          </a:p>
          <a:p>
            <a:pPr marL="514350" indent="-514350">
              <a:lnSpc>
                <a:spcPct val="150000"/>
              </a:lnSpc>
              <a:buFont typeface="+mj-lt"/>
              <a:buAutoNum type="arabicPeriod"/>
            </a:pPr>
            <a:endParaRPr lang="en-US" sz="2800" dirty="0">
              <a:latin typeface="+mn-lt"/>
              <a:cs typeface="Georgia" charset="0"/>
            </a:endParaRPr>
          </a:p>
          <a:p>
            <a:pPr marL="514350" indent="-514350">
              <a:lnSpc>
                <a:spcPct val="150000"/>
              </a:lnSpc>
              <a:buFont typeface="+mj-lt"/>
              <a:buAutoNum type="arabicPeriod"/>
            </a:pPr>
            <a:r>
              <a:rPr lang="en-US" sz="2800" dirty="0">
                <a:latin typeface="+mn-lt"/>
                <a:cs typeface="Georgia" charset="0"/>
              </a:rPr>
              <a:t>Huawei states that they will not be responsible for any inconveniences or misuse of information by third parties, although the sites might be liked. Huawei do not endorse those sites or their activities. </a:t>
            </a:r>
          </a:p>
          <a:p>
            <a:pPr marL="514350" indent="-514350">
              <a:lnSpc>
                <a:spcPct val="150000"/>
              </a:lnSpc>
              <a:buFont typeface="+mj-lt"/>
              <a:buAutoNum type="arabicPeriod"/>
            </a:pPr>
            <a:endParaRPr lang="en-US" sz="2800" dirty="0">
              <a:latin typeface="+mn-lt"/>
              <a:cs typeface="Georgia" charset="0"/>
            </a:endParaRPr>
          </a:p>
          <a:p>
            <a:pPr marL="514350" indent="-514350">
              <a:lnSpc>
                <a:spcPct val="150000"/>
              </a:lnSpc>
              <a:buFont typeface="+mj-lt"/>
              <a:buAutoNum type="arabicPeriod"/>
            </a:pPr>
            <a:r>
              <a:rPr lang="en-US" sz="2800" dirty="0">
                <a:latin typeface="+mn-lt"/>
                <a:cs typeface="Georgia" charset="0"/>
              </a:rPr>
              <a:t>Huawei has similar policy like </a:t>
            </a:r>
            <a:r>
              <a:rPr lang="en-US" sz="2800" dirty="0" err="1">
                <a:latin typeface="+mn-lt"/>
                <a:cs typeface="Georgia" charset="0"/>
              </a:rPr>
              <a:t>Teletalk</a:t>
            </a:r>
            <a:r>
              <a:rPr lang="en-US" sz="2800" dirty="0">
                <a:latin typeface="+mn-lt"/>
                <a:cs typeface="Georgia" charset="0"/>
              </a:rPr>
              <a:t> in place when it comes to minors. If any data about them is needed, they will take parents’ consent. And for any accidental data collected, they will delete it when they are aware.</a:t>
            </a:r>
          </a:p>
          <a:p>
            <a:pPr marL="514350" indent="-514350">
              <a:lnSpc>
                <a:spcPct val="150000"/>
              </a:lnSpc>
              <a:buFont typeface="+mj-lt"/>
              <a:buAutoNum type="arabicPeriod"/>
            </a:pPr>
            <a:endParaRPr lang="en-US" sz="2800" dirty="0">
              <a:latin typeface="+mn-lt"/>
              <a:cs typeface="Georgia" charset="0"/>
            </a:endParaRPr>
          </a:p>
          <a:p>
            <a:pPr marL="514350" indent="-514350">
              <a:lnSpc>
                <a:spcPct val="150000"/>
              </a:lnSpc>
              <a:buFont typeface="+mj-lt"/>
              <a:buAutoNum type="arabicPeriod"/>
            </a:pPr>
            <a:r>
              <a:rPr lang="en-US" sz="2800" dirty="0">
                <a:latin typeface="+mn-lt"/>
                <a:cs typeface="Georgia" charset="0"/>
              </a:rPr>
              <a:t>Xiaomi, OPPO, Honor </a:t>
            </a:r>
            <a:r>
              <a:rPr lang="en-US" sz="2800" dirty="0" err="1">
                <a:latin typeface="+mn-lt"/>
                <a:cs typeface="Georgia" charset="0"/>
              </a:rPr>
              <a:t>etc</a:t>
            </a:r>
            <a:r>
              <a:rPr lang="en-US" sz="2800" dirty="0">
                <a:latin typeface="+mn-lt"/>
                <a:cs typeface="Georgia" charset="0"/>
              </a:rPr>
              <a:t> companies work with similar policies.</a:t>
            </a:r>
          </a:p>
          <a:p>
            <a:pPr>
              <a:lnSpc>
                <a:spcPct val="150000"/>
              </a:lnSpc>
            </a:pPr>
            <a:endParaRPr lang="en-US" sz="2800" b="1" dirty="0">
              <a:latin typeface="+mn-lt"/>
              <a:cs typeface="Georgia" charset="0"/>
            </a:endParaRPr>
          </a:p>
          <a:p>
            <a:endParaRPr lang="en-US" sz="4000" b="1" dirty="0">
              <a:solidFill>
                <a:srgbClr val="CC3300"/>
              </a:solidFill>
              <a:latin typeface="+mn-lt"/>
              <a:cs typeface="Georgia" charset="0"/>
            </a:endParaRPr>
          </a:p>
        </p:txBody>
      </p:sp>
      <p:sp>
        <p:nvSpPr>
          <p:cNvPr id="14344" name="Rectangle 52"/>
          <p:cNvSpPr>
            <a:spLocks noChangeArrowheads="1"/>
          </p:cNvSpPr>
          <p:nvPr/>
        </p:nvSpPr>
        <p:spPr bwMode="auto">
          <a:xfrm>
            <a:off x="32918400" y="5181600"/>
            <a:ext cx="9829800" cy="14782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lnSpc>
                <a:spcPct val="150000"/>
              </a:lnSpc>
            </a:pPr>
            <a:endParaRPr lang="en-US" sz="2800" dirty="0"/>
          </a:p>
          <a:p>
            <a:pPr>
              <a:lnSpc>
                <a:spcPct val="150000"/>
              </a:lnSpc>
            </a:pPr>
            <a:endParaRPr lang="en-US" sz="2800" dirty="0"/>
          </a:p>
          <a:p>
            <a:pPr>
              <a:lnSpc>
                <a:spcPct val="150000"/>
              </a:lnSpc>
            </a:pPr>
            <a:endParaRPr lang="en-US" sz="2800" dirty="0"/>
          </a:p>
          <a:p>
            <a:pPr>
              <a:lnSpc>
                <a:spcPct val="150000"/>
              </a:lnSpc>
            </a:pPr>
            <a:endParaRPr lang="en-US" sz="2800" dirty="0"/>
          </a:p>
          <a:p>
            <a:pPr marL="514350" indent="-514350">
              <a:lnSpc>
                <a:spcPct val="150000"/>
              </a:lnSpc>
              <a:buFont typeface="+mj-lt"/>
              <a:buAutoNum type="arabicPeriod"/>
            </a:pPr>
            <a:r>
              <a:rPr lang="en-US" sz="2800" dirty="0"/>
              <a:t>Vodafone’s terms and conditions states that they may update their site, make changes , withdraw or suspend their site without any prior notice. So, in case anyone needs any info, and their site is down, there will be no way to know about it.</a:t>
            </a:r>
          </a:p>
          <a:p>
            <a:pPr marL="514350" indent="-514350">
              <a:lnSpc>
                <a:spcPct val="150000"/>
              </a:lnSpc>
              <a:buFont typeface="+mj-lt"/>
              <a:buAutoNum type="arabicPeriod"/>
            </a:pPr>
            <a:endParaRPr lang="en-US" sz="2800" dirty="0"/>
          </a:p>
          <a:p>
            <a:pPr marL="514350" indent="-514350">
              <a:lnSpc>
                <a:spcPct val="150000"/>
              </a:lnSpc>
              <a:buFont typeface="+mj-lt"/>
              <a:buAutoNum type="arabicPeriod"/>
            </a:pPr>
            <a:r>
              <a:rPr lang="en-US" sz="2800" dirty="0"/>
              <a:t>Vodafone’s policies does not suggest anything about minors or children accessing and using their website or any services. </a:t>
            </a:r>
          </a:p>
          <a:p>
            <a:pPr marL="514350" indent="-514350">
              <a:lnSpc>
                <a:spcPct val="150000"/>
              </a:lnSpc>
              <a:buFont typeface="+mj-lt"/>
              <a:buAutoNum type="arabicPeriod"/>
            </a:pPr>
            <a:endParaRPr lang="en-US" sz="2800" dirty="0"/>
          </a:p>
          <a:p>
            <a:pPr marL="514350" indent="-514350">
              <a:lnSpc>
                <a:spcPct val="150000"/>
              </a:lnSpc>
              <a:buFont typeface="+mj-lt"/>
              <a:buAutoNum type="arabicPeriod"/>
            </a:pPr>
            <a:r>
              <a:rPr lang="en-US" sz="2800" dirty="0"/>
              <a:t>Vodafone may transfer all their rights and laws to another organization if needed, and they will let the users know in writing. But they did not specify anything about how they will do it, or is it safe enough to do so.</a:t>
            </a:r>
          </a:p>
          <a:p>
            <a:endParaRPr lang="en-US" sz="2800" dirty="0"/>
          </a:p>
          <a:p>
            <a:endParaRPr lang="en-US" sz="2800" dirty="0"/>
          </a:p>
          <a:p>
            <a:endParaRPr lang="en-US" sz="2800" dirty="0"/>
          </a:p>
          <a:p>
            <a:endParaRPr lang="en-US" sz="2800" dirty="0"/>
          </a:p>
          <a:p>
            <a:pPr>
              <a:lnSpc>
                <a:spcPct val="150000"/>
              </a:lnSpc>
            </a:pPr>
            <a:endParaRPr lang="en-US" sz="2800" dirty="0"/>
          </a:p>
          <a:p>
            <a:pPr>
              <a:lnSpc>
                <a:spcPct val="150000"/>
              </a:lnSpc>
            </a:pPr>
            <a:endParaRPr lang="en-US" sz="2800" dirty="0"/>
          </a:p>
          <a:p>
            <a:pPr>
              <a:lnSpc>
                <a:spcPct val="150000"/>
              </a:lnSpc>
            </a:pPr>
            <a:endParaRPr lang="en-US" sz="2800" dirty="0">
              <a:latin typeface="+mn-lt"/>
            </a:endParaRPr>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0"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dirty="0"/>
              <a:t>Captions set in a serif style font such as Times, 18 to 24 size, italic style. </a:t>
            </a:r>
          </a:p>
          <a:p>
            <a:pPr algn="r" eaLnBrk="1" hangingPunct="1"/>
            <a:endParaRPr lang="en-AU" sz="2000" i="1" dirty="0"/>
          </a:p>
          <a:p>
            <a:pPr algn="r" eaLnBrk="1" hangingPunct="1"/>
            <a:r>
              <a:rPr lang="en-US" sz="2000" i="1" dirty="0"/>
              <a:t>Duis autem vel </a:t>
            </a:r>
            <a:r>
              <a:rPr lang="en-US" sz="2000" i="1" dirty="0" err="1"/>
              <a:t>eum</a:t>
            </a:r>
            <a:r>
              <a:rPr lang="en-US" sz="2000" i="1" dirty="0"/>
              <a:t> </a:t>
            </a:r>
            <a:r>
              <a:rPr lang="en-US" sz="2000" i="1" dirty="0" err="1"/>
              <a:t>iriure</a:t>
            </a:r>
            <a:r>
              <a:rPr lang="en-US" sz="2000" i="1" dirty="0"/>
              <a:t> dolor in </a:t>
            </a:r>
            <a:r>
              <a:rPr lang="en-US" sz="2000" i="1" dirty="0" err="1"/>
              <a:t>hendrerit</a:t>
            </a:r>
            <a:r>
              <a:rPr lang="en-US" sz="2000" i="1" dirty="0"/>
              <a:t> in </a:t>
            </a:r>
            <a:r>
              <a:rPr lang="en-US" sz="2000" i="1" dirty="0" err="1"/>
              <a:t>vulputate</a:t>
            </a:r>
            <a:r>
              <a:rPr lang="en-US" sz="2000" i="1" dirty="0"/>
              <a:t> </a:t>
            </a:r>
            <a:r>
              <a:rPr lang="en-US" sz="2000" i="1" dirty="0" err="1"/>
              <a:t>velit</a:t>
            </a:r>
            <a:r>
              <a:rPr lang="en-US" sz="2000" i="1" dirty="0"/>
              <a:t> </a:t>
            </a:r>
            <a:r>
              <a:rPr lang="en-US" sz="2000" i="1" dirty="0" err="1"/>
              <a:t>esse</a:t>
            </a:r>
            <a:r>
              <a:rPr lang="en-US" sz="2000" i="1" dirty="0"/>
              <a:t> </a:t>
            </a:r>
            <a:r>
              <a:rPr lang="en-US" sz="2000" i="1" dirty="0" err="1"/>
              <a:t>molestie</a:t>
            </a:r>
            <a:r>
              <a:rPr lang="en-US" sz="2000" i="1" dirty="0"/>
              <a:t> </a:t>
            </a:r>
            <a:r>
              <a:rPr lang="en-US" sz="2000" i="1" dirty="0" err="1"/>
              <a:t>consequat</a:t>
            </a:r>
            <a:r>
              <a:rPr lang="en-US" sz="2000" i="1" dirty="0"/>
              <a:t>.</a:t>
            </a:r>
            <a:endParaRPr lang="en-AU" sz="2000" i="1" dirty="0"/>
          </a:p>
        </p:txBody>
      </p:sp>
      <p:sp>
        <p:nvSpPr>
          <p:cNvPr id="14354"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pic>
        <p:nvPicPr>
          <p:cNvPr id="2" name="Picture 1">
            <a:extLst>
              <a:ext uri="{FF2B5EF4-FFF2-40B4-BE49-F238E27FC236}">
                <a16:creationId xmlns:a16="http://schemas.microsoft.com/office/drawing/2014/main" id="{FAC65DA6-0F20-E4B6-2079-E089D98192FF}"/>
              </a:ext>
            </a:extLst>
          </p:cNvPr>
          <p:cNvPicPr>
            <a:picLocks noChangeAspect="1"/>
          </p:cNvPicPr>
          <p:nvPr/>
        </p:nvPicPr>
        <p:blipFill>
          <a:blip r:embed="rId2"/>
          <a:stretch>
            <a:fillRect/>
          </a:stretch>
        </p:blipFill>
        <p:spPr>
          <a:xfrm>
            <a:off x="1159565" y="5221357"/>
            <a:ext cx="9813235" cy="2322443"/>
          </a:xfrm>
          <a:prstGeom prst="rect">
            <a:avLst/>
          </a:prstGeom>
        </p:spPr>
      </p:pic>
      <p:pic>
        <p:nvPicPr>
          <p:cNvPr id="5" name="Picture 4">
            <a:extLst>
              <a:ext uri="{FF2B5EF4-FFF2-40B4-BE49-F238E27FC236}">
                <a16:creationId xmlns:a16="http://schemas.microsoft.com/office/drawing/2014/main" id="{77C61FB2-144D-7D47-1114-E2C221889767}"/>
              </a:ext>
            </a:extLst>
          </p:cNvPr>
          <p:cNvPicPr>
            <a:picLocks noChangeAspect="1"/>
          </p:cNvPicPr>
          <p:nvPr/>
        </p:nvPicPr>
        <p:blipFill>
          <a:blip r:embed="rId3"/>
          <a:stretch>
            <a:fillRect/>
          </a:stretch>
        </p:blipFill>
        <p:spPr>
          <a:xfrm>
            <a:off x="1131887" y="19964400"/>
            <a:ext cx="9829800" cy="2362200"/>
          </a:xfrm>
          <a:prstGeom prst="rect">
            <a:avLst/>
          </a:prstGeom>
        </p:spPr>
      </p:pic>
      <p:pic>
        <p:nvPicPr>
          <p:cNvPr id="6" name="Picture 5">
            <a:extLst>
              <a:ext uri="{FF2B5EF4-FFF2-40B4-BE49-F238E27FC236}">
                <a16:creationId xmlns:a16="http://schemas.microsoft.com/office/drawing/2014/main" id="{05FE1744-BC24-EE2B-F152-06C9250980C0}"/>
              </a:ext>
            </a:extLst>
          </p:cNvPr>
          <p:cNvPicPr>
            <a:picLocks noChangeAspect="1"/>
          </p:cNvPicPr>
          <p:nvPr/>
        </p:nvPicPr>
        <p:blipFill>
          <a:blip r:embed="rId4"/>
          <a:stretch>
            <a:fillRect/>
          </a:stretch>
        </p:blipFill>
        <p:spPr>
          <a:xfrm>
            <a:off x="11734800" y="21909193"/>
            <a:ext cx="9848524" cy="10018607"/>
          </a:xfrm>
          <a:prstGeom prst="rect">
            <a:avLst/>
          </a:prstGeom>
        </p:spPr>
      </p:pic>
      <p:pic>
        <p:nvPicPr>
          <p:cNvPr id="7" name="Picture 6">
            <a:extLst>
              <a:ext uri="{FF2B5EF4-FFF2-40B4-BE49-F238E27FC236}">
                <a16:creationId xmlns:a16="http://schemas.microsoft.com/office/drawing/2014/main" id="{A1F91B04-57FB-B45A-AF45-4B6B833F060E}"/>
              </a:ext>
            </a:extLst>
          </p:cNvPr>
          <p:cNvPicPr>
            <a:picLocks noChangeAspect="1"/>
          </p:cNvPicPr>
          <p:nvPr/>
        </p:nvPicPr>
        <p:blipFill>
          <a:blip r:embed="rId5"/>
          <a:stretch>
            <a:fillRect/>
          </a:stretch>
        </p:blipFill>
        <p:spPr>
          <a:xfrm>
            <a:off x="11704962" y="5153624"/>
            <a:ext cx="9914395" cy="2390176"/>
          </a:xfrm>
          <a:prstGeom prst="rect">
            <a:avLst/>
          </a:prstGeom>
        </p:spPr>
      </p:pic>
      <p:pic>
        <p:nvPicPr>
          <p:cNvPr id="8" name="Picture 7">
            <a:extLst>
              <a:ext uri="{FF2B5EF4-FFF2-40B4-BE49-F238E27FC236}">
                <a16:creationId xmlns:a16="http://schemas.microsoft.com/office/drawing/2014/main" id="{BE601A08-C4DB-86F1-2FBB-A4928B2826BF}"/>
              </a:ext>
            </a:extLst>
          </p:cNvPr>
          <p:cNvPicPr>
            <a:picLocks noChangeAspect="1"/>
          </p:cNvPicPr>
          <p:nvPr/>
        </p:nvPicPr>
        <p:blipFill>
          <a:blip r:embed="rId6"/>
          <a:stretch>
            <a:fillRect/>
          </a:stretch>
        </p:blipFill>
        <p:spPr>
          <a:xfrm>
            <a:off x="22326600" y="22040663"/>
            <a:ext cx="20421600" cy="9887137"/>
          </a:xfrm>
          <a:prstGeom prst="rect">
            <a:avLst/>
          </a:prstGeom>
        </p:spPr>
      </p:pic>
      <p:pic>
        <p:nvPicPr>
          <p:cNvPr id="9" name="Picture 8">
            <a:extLst>
              <a:ext uri="{FF2B5EF4-FFF2-40B4-BE49-F238E27FC236}">
                <a16:creationId xmlns:a16="http://schemas.microsoft.com/office/drawing/2014/main" id="{0F1DC450-5D89-FF13-4DAE-44DEA5524374}"/>
              </a:ext>
            </a:extLst>
          </p:cNvPr>
          <p:cNvPicPr>
            <a:picLocks noChangeAspect="1"/>
          </p:cNvPicPr>
          <p:nvPr/>
        </p:nvPicPr>
        <p:blipFill>
          <a:blip r:embed="rId7"/>
          <a:stretch>
            <a:fillRect/>
          </a:stretch>
        </p:blipFill>
        <p:spPr>
          <a:xfrm>
            <a:off x="22302094" y="5181599"/>
            <a:ext cx="9829800" cy="2362201"/>
          </a:xfrm>
          <a:prstGeom prst="rect">
            <a:avLst/>
          </a:prstGeom>
        </p:spPr>
      </p:pic>
      <p:pic>
        <p:nvPicPr>
          <p:cNvPr id="10" name="Picture 9">
            <a:extLst>
              <a:ext uri="{FF2B5EF4-FFF2-40B4-BE49-F238E27FC236}">
                <a16:creationId xmlns:a16="http://schemas.microsoft.com/office/drawing/2014/main" id="{CDAE61F6-1340-28AC-42B2-1291CFD25687}"/>
              </a:ext>
            </a:extLst>
          </p:cNvPr>
          <p:cNvPicPr>
            <a:picLocks noChangeAspect="1"/>
          </p:cNvPicPr>
          <p:nvPr/>
        </p:nvPicPr>
        <p:blipFill>
          <a:blip r:embed="rId8"/>
          <a:stretch>
            <a:fillRect/>
          </a:stretch>
        </p:blipFill>
        <p:spPr>
          <a:xfrm>
            <a:off x="32925603" y="5140942"/>
            <a:ext cx="9822597" cy="2402858"/>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61</TotalTime>
  <Words>794</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Georgia</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Tabib Khan</dc:creator>
  <cp:keywords/>
  <dc:description/>
  <cp:lastModifiedBy>Tabib Khan</cp:lastModifiedBy>
  <cp:revision>3</cp:revision>
  <cp:lastPrinted>2009-06-18T18:06:01Z</cp:lastPrinted>
  <dcterms:created xsi:type="dcterms:W3CDTF">2022-08-27T17:05:52Z</dcterms:created>
  <dcterms:modified xsi:type="dcterms:W3CDTF">2022-08-27T18:07:18Z</dcterms:modified>
  <cp:category/>
</cp:coreProperties>
</file>