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8" r:id="rId3"/>
    <p:sldId id="257" r:id="rId4"/>
    <p:sldId id="274" r:id="rId5"/>
    <p:sldId id="275" r:id="rId6"/>
    <p:sldId id="276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RK4" initials="W" lastIdx="3" clrIdx="0">
    <p:extLst>
      <p:ext uri="{19B8F6BF-5375-455C-9EA6-DF929625EA0E}">
        <p15:presenceInfo xmlns:p15="http://schemas.microsoft.com/office/powerpoint/2012/main" userId="WORK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C25B"/>
    <a:srgbClr val="343B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B230C-0CD9-461B-B3B7-2EED1EBBDD84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06551-9018-4413-85DF-5CBBA91D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688C-2534-43A2-9BB7-9518ABDFA0CD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1E0C-7D1B-4A77-9CE4-493173367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3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688C-2534-43A2-9BB7-9518ABDFA0CD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1E0C-7D1B-4A77-9CE4-493173367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7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688C-2534-43A2-9BB7-9518ABDFA0CD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1E0C-7D1B-4A77-9CE4-493173367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0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E27D-BE90-4041-86BA-AE2421940E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10-Sep-22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123C-7AEF-4DF7-B9D0-E35A125495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641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E27D-BE90-4041-86BA-AE2421940E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10-Sep-22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123C-7AEF-4DF7-B9D0-E35A125495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824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E27D-BE90-4041-86BA-AE2421940E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10-Sep-22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123C-7AEF-4DF7-B9D0-E35A125495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294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E27D-BE90-4041-86BA-AE2421940E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10-Sep-22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123C-7AEF-4DF7-B9D0-E35A125495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17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E27D-BE90-4041-86BA-AE2421940E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10-Sep-22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123C-7AEF-4DF7-B9D0-E35A125495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448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E27D-BE90-4041-86BA-AE2421940E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10-Sep-22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123C-7AEF-4DF7-B9D0-E35A125495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145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E27D-BE90-4041-86BA-AE2421940E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10-Sep-22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123C-7AEF-4DF7-B9D0-E35A125495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59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E27D-BE90-4041-86BA-AE2421940E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10-Sep-22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123C-7AEF-4DF7-B9D0-E35A125495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25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688C-2534-43A2-9BB7-9518ABDFA0CD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1E0C-7D1B-4A77-9CE4-493173367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20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E27D-BE90-4041-86BA-AE2421940E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10-Sep-22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123C-7AEF-4DF7-B9D0-E35A125495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750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E27D-BE90-4041-86BA-AE2421940E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10-Sep-22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123C-7AEF-4DF7-B9D0-E35A125495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861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E27D-BE90-4041-86BA-AE2421940E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10-Sep-22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123C-7AEF-4DF7-B9D0-E35A125495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16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688C-2534-43A2-9BB7-9518ABDFA0CD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1E0C-7D1B-4A77-9CE4-493173367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3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688C-2534-43A2-9BB7-9518ABDFA0CD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1E0C-7D1B-4A77-9CE4-493173367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5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688C-2534-43A2-9BB7-9518ABDFA0CD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1E0C-7D1B-4A77-9CE4-493173367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9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688C-2534-43A2-9BB7-9518ABDFA0CD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1E0C-7D1B-4A77-9CE4-493173367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4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688C-2534-43A2-9BB7-9518ABDFA0CD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1E0C-7D1B-4A77-9CE4-493173367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4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688C-2534-43A2-9BB7-9518ABDFA0CD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1E0C-7D1B-4A77-9CE4-493173367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2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688C-2534-43A2-9BB7-9518ABDFA0CD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1E0C-7D1B-4A77-9CE4-493173367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5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1688C-2534-43A2-9BB7-9518ABDFA0CD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F1E0C-7D1B-4A77-9CE4-493173367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6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BE27D-BE90-4041-86BA-AE2421940E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10-Sep-22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A123C-7AEF-4DF7-B9D0-E35A125495A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5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stretch>
            <a:fillRect l="26000" t="21000" r="22000" b="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44588" y="4863448"/>
            <a:ext cx="4016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600" dirty="0">
                <a:solidFill>
                  <a:schemeClr val="bg1"/>
                </a:solidFill>
                <a:latin typeface="+mj-lt"/>
                <a:cs typeface="Mongolian Baiti" panose="03000500000000000000" pitchFamily="66" charset="0"/>
              </a:rPr>
              <a:t>CSE487</a:t>
            </a:r>
          </a:p>
          <a:p>
            <a:r>
              <a:rPr lang="en-US" sz="2800" spc="600" dirty="0">
                <a:solidFill>
                  <a:schemeClr val="bg1"/>
                </a:solidFill>
                <a:latin typeface="+mj-lt"/>
                <a:cs typeface="Mongolian Baiti" panose="03000500000000000000" pitchFamily="66" charset="0"/>
              </a:rPr>
              <a:t>Presentation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44588" y="1660125"/>
            <a:ext cx="6902824" cy="2585323"/>
            <a:chOff x="2555811" y="1669003"/>
            <a:chExt cx="6902824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2555811" y="1669003"/>
              <a:ext cx="6902824" cy="2585323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Deepfake </a:t>
              </a:r>
            </a:p>
            <a:p>
              <a:r>
                <a:rPr lang="en-US" sz="5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   And</a:t>
              </a:r>
            </a:p>
            <a:p>
              <a:r>
                <a:rPr lang="en-US" sz="5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	Dilemma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933512" y="366928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87906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284459" y="8139757"/>
            <a:ext cx="3055685" cy="4610642"/>
            <a:chOff x="4860531" y="1144597"/>
            <a:chExt cx="3055685" cy="4610642"/>
          </a:xfrm>
        </p:grpSpPr>
        <p:sp>
          <p:nvSpPr>
            <p:cNvPr id="11" name="Oval 10"/>
            <p:cNvSpPr/>
            <p:nvPr/>
          </p:nvSpPr>
          <p:spPr>
            <a:xfrm>
              <a:off x="5242860" y="1144597"/>
              <a:ext cx="2291029" cy="2291029"/>
            </a:xfrm>
            <a:prstGeom prst="ellipse">
              <a:avLst/>
            </a:prstGeom>
            <a:blipFill dpi="0" rotWithShape="1">
              <a:blip r:embed="rId2"/>
              <a:srcRect/>
              <a:stretch>
                <a:fillRect l="3000" t="-3000" r="3000" b="-54000"/>
              </a:stretch>
            </a:blipFill>
            <a:ln w="28575" cap="sq" cmpd="sng">
              <a:solidFill>
                <a:schemeClr val="bg1"/>
              </a:solidFill>
              <a:prstDash val="solid"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531" y="4370244"/>
              <a:ext cx="3055685" cy="1384995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Alfe</a:t>
              </a:r>
              <a:r>
                <a:rPr lang="en-US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Suny</a:t>
              </a:r>
              <a:endParaRPr lang="en-US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 of CSE</a:t>
              </a:r>
            </a:p>
            <a:p>
              <a:pPr algn="ctr"/>
              <a:r>
                <a:rPr lang="en-US" sz="280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2019-3-60-010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33AAAA3-0F52-8FFE-6CB3-02C8E85B1F2C}"/>
              </a:ext>
            </a:extLst>
          </p:cNvPr>
          <p:cNvSpPr txBox="1"/>
          <p:nvPr/>
        </p:nvSpPr>
        <p:spPr>
          <a:xfrm>
            <a:off x="4778051" y="1068034"/>
            <a:ext cx="2068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nothing?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4FD2C-7B3E-CC65-3568-078768E80C50}"/>
              </a:ext>
            </a:extLst>
          </p:cNvPr>
          <p:cNvSpPr txBox="1"/>
          <p:nvPr/>
        </p:nvSpPr>
        <p:spPr>
          <a:xfrm>
            <a:off x="571954" y="2397564"/>
            <a:ext cx="3543829" cy="20628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funds wasted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workforce wasted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a avoid potential war and bloodbath of millions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5A7E78EB-5823-86A2-257B-159CD7BF7CDB}"/>
              </a:ext>
            </a:extLst>
          </p:cNvPr>
          <p:cNvSpPr/>
          <p:nvPr/>
        </p:nvSpPr>
        <p:spPr>
          <a:xfrm>
            <a:off x="4897514" y="2263806"/>
            <a:ext cx="2396971" cy="2396971"/>
          </a:xfrm>
          <a:prstGeom prst="diamond">
            <a:avLst/>
          </a:prstGeom>
          <a:blipFill dpi="0" rotWithShape="1">
            <a:blip r:embed="rId3"/>
            <a:srcRect/>
            <a:stretch>
              <a:fillRect l="8000" t="9000" r="8000" b="9000"/>
            </a:stretch>
          </a:blip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B6819D-048F-A607-0293-07B54AEB54A0}"/>
              </a:ext>
            </a:extLst>
          </p:cNvPr>
          <p:cNvSpPr txBox="1"/>
          <p:nvPr/>
        </p:nvSpPr>
        <p:spPr>
          <a:xfrm>
            <a:off x="8076216" y="1788470"/>
            <a:ext cx="3846494" cy="307853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Portrays as weak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an invasion the state remains unprepared with no defense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 the possibilities  of future invasion plan</a:t>
            </a:r>
          </a:p>
        </p:txBody>
      </p:sp>
      <p:pic>
        <p:nvPicPr>
          <p:cNvPr id="19" name="Graphic 18" descr="Badge Cross with solid fill">
            <a:extLst>
              <a:ext uri="{FF2B5EF4-FFF2-40B4-BE49-F238E27FC236}">
                <a16:creationId xmlns:a16="http://schemas.microsoft.com/office/drawing/2014/main" id="{B5B1B8F0-0634-7877-25F3-3952220D5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90932" y="5069530"/>
            <a:ext cx="914400" cy="914400"/>
          </a:xfrm>
          <a:prstGeom prst="rect">
            <a:avLst/>
          </a:prstGeom>
        </p:spPr>
      </p:pic>
      <p:pic>
        <p:nvPicPr>
          <p:cNvPr id="25" name="Graphic 24" descr="Badge Tick with solid fill">
            <a:extLst>
              <a:ext uri="{FF2B5EF4-FFF2-40B4-BE49-F238E27FC236}">
                <a16:creationId xmlns:a16="http://schemas.microsoft.com/office/drawing/2014/main" id="{7D591DFA-6295-D76C-D38C-74623205D6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86668" y="50695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7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8 -0.1257 L -0.00416 -1.042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43800" y="1472184"/>
            <a:ext cx="2889504" cy="841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18704" y="1254695"/>
            <a:ext cx="287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E5DBEA-64FF-446D-DE5D-F065762A59ED}"/>
              </a:ext>
            </a:extLst>
          </p:cNvPr>
          <p:cNvSpPr txBox="1"/>
          <p:nvPr/>
        </p:nvSpPr>
        <p:spPr>
          <a:xfrm>
            <a:off x="4778051" y="1100807"/>
            <a:ext cx="2765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there be war !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71C911-CFBC-D85E-A79F-5C63612C8C5D}"/>
              </a:ext>
            </a:extLst>
          </p:cNvPr>
          <p:cNvSpPr txBox="1"/>
          <p:nvPr/>
        </p:nvSpPr>
        <p:spPr>
          <a:xfrm>
            <a:off x="571954" y="2397564"/>
            <a:ext cx="3543829" cy="20628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Nullify rival country</a:t>
            </a:r>
          </a:p>
          <a:p>
            <a:pPr>
              <a:lnSpc>
                <a:spcPct val="150000"/>
              </a:lnSpc>
            </a:pP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Sends a strong signal of dominance to other rivals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6AD7C14A-0AAA-CB07-25F0-4168B2922974}"/>
              </a:ext>
            </a:extLst>
          </p:cNvPr>
          <p:cNvSpPr/>
          <p:nvPr/>
        </p:nvSpPr>
        <p:spPr>
          <a:xfrm>
            <a:off x="4897514" y="2263806"/>
            <a:ext cx="2396971" cy="2396971"/>
          </a:xfrm>
          <a:prstGeom prst="diamond">
            <a:avLst/>
          </a:prstGeom>
          <a:blipFill dpi="0" rotWithShape="1">
            <a:blip r:embed="rId2"/>
            <a:srcRect/>
            <a:stretch>
              <a:fillRect l="8000" t="9000" r="8000" b="9000"/>
            </a:stretch>
          </a:blip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74414B-B67E-90AD-08B7-2292F338313A}"/>
              </a:ext>
            </a:extLst>
          </p:cNvPr>
          <p:cNvSpPr txBox="1"/>
          <p:nvPr/>
        </p:nvSpPr>
        <p:spPr>
          <a:xfrm>
            <a:off x="8076216" y="2397564"/>
            <a:ext cx="3543829" cy="20628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Innocent lives at stake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Wasted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War and Bloodbath</a:t>
            </a:r>
          </a:p>
        </p:txBody>
      </p:sp>
      <p:pic>
        <p:nvPicPr>
          <p:cNvPr id="22" name="Graphic 21" descr="Badge Cross with solid fill">
            <a:extLst>
              <a:ext uri="{FF2B5EF4-FFF2-40B4-BE49-F238E27FC236}">
                <a16:creationId xmlns:a16="http://schemas.microsoft.com/office/drawing/2014/main" id="{78C006C4-1B4F-6969-98F1-E9D36E2A9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90932" y="5069530"/>
            <a:ext cx="914400" cy="914400"/>
          </a:xfrm>
          <a:prstGeom prst="rect">
            <a:avLst/>
          </a:prstGeom>
        </p:spPr>
      </p:pic>
      <p:pic>
        <p:nvPicPr>
          <p:cNvPr id="24" name="Graphic 23" descr="Badge Tick with solid fill">
            <a:extLst>
              <a:ext uri="{FF2B5EF4-FFF2-40B4-BE49-F238E27FC236}">
                <a16:creationId xmlns:a16="http://schemas.microsoft.com/office/drawing/2014/main" id="{01CC08F1-D0B7-A9C8-9A8A-BA6F4CA8AF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6668" y="50695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56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43800" y="1472184"/>
            <a:ext cx="2889504" cy="841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18704" y="1254695"/>
            <a:ext cx="287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E5DBEA-64FF-446D-DE5D-F065762A59ED}"/>
              </a:ext>
            </a:extLst>
          </p:cNvPr>
          <p:cNvSpPr txBox="1"/>
          <p:nvPr/>
        </p:nvSpPr>
        <p:spPr>
          <a:xfrm>
            <a:off x="5200197" y="1210574"/>
            <a:ext cx="1884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Shields up !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71C911-CFBC-D85E-A79F-5C63612C8C5D}"/>
              </a:ext>
            </a:extLst>
          </p:cNvPr>
          <p:cNvSpPr txBox="1"/>
          <p:nvPr/>
        </p:nvSpPr>
        <p:spPr>
          <a:xfrm>
            <a:off x="571954" y="2397564"/>
            <a:ext cx="3543829" cy="257070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for countermeasures if something happens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Avoids potential war and bloodbath of millions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6AD7C14A-0AAA-CB07-25F0-4168B2922974}"/>
              </a:ext>
            </a:extLst>
          </p:cNvPr>
          <p:cNvSpPr/>
          <p:nvPr/>
        </p:nvSpPr>
        <p:spPr>
          <a:xfrm>
            <a:off x="4897514" y="2263806"/>
            <a:ext cx="2396971" cy="2396971"/>
          </a:xfrm>
          <a:prstGeom prst="diamond">
            <a:avLst/>
          </a:prstGeom>
          <a:blipFill dpi="0" rotWithShape="1">
            <a:blip r:embed="rId2"/>
            <a:srcRect/>
            <a:stretch>
              <a:fillRect l="8000" t="9000" r="8000" b="9000"/>
            </a:stretch>
          </a:blip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74414B-B67E-90AD-08B7-2292F338313A}"/>
              </a:ext>
            </a:extLst>
          </p:cNvPr>
          <p:cNvSpPr txBox="1"/>
          <p:nvPr/>
        </p:nvSpPr>
        <p:spPr>
          <a:xfrm>
            <a:off x="8076216" y="2397564"/>
            <a:ext cx="3543829" cy="104721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Resources wasted if no invasion was planned</a:t>
            </a:r>
          </a:p>
        </p:txBody>
      </p:sp>
      <p:pic>
        <p:nvPicPr>
          <p:cNvPr id="22" name="Graphic 21" descr="Badge Cross with solid fill">
            <a:extLst>
              <a:ext uri="{FF2B5EF4-FFF2-40B4-BE49-F238E27FC236}">
                <a16:creationId xmlns:a16="http://schemas.microsoft.com/office/drawing/2014/main" id="{78C006C4-1B4F-6969-98F1-E9D36E2A9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90932" y="5069530"/>
            <a:ext cx="914400" cy="914400"/>
          </a:xfrm>
          <a:prstGeom prst="rect">
            <a:avLst/>
          </a:prstGeom>
        </p:spPr>
      </p:pic>
      <p:pic>
        <p:nvPicPr>
          <p:cNvPr id="24" name="Graphic 23" descr="Badge Tick with solid fill">
            <a:extLst>
              <a:ext uri="{FF2B5EF4-FFF2-40B4-BE49-F238E27FC236}">
                <a16:creationId xmlns:a16="http://schemas.microsoft.com/office/drawing/2014/main" id="{01CC08F1-D0B7-A9C8-9A8A-BA6F4CA8AF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6668" y="50695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81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43800" y="1472184"/>
            <a:ext cx="2889504" cy="841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18704" y="1254695"/>
            <a:ext cx="287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4" name="Graphic 23" descr="Badge Tick with solid fill">
            <a:extLst>
              <a:ext uri="{FF2B5EF4-FFF2-40B4-BE49-F238E27FC236}">
                <a16:creationId xmlns:a16="http://schemas.microsoft.com/office/drawing/2014/main" id="{01CC08F1-D0B7-A9C8-9A8A-BA6F4CA8A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1840" y="5007387"/>
            <a:ext cx="914400" cy="914400"/>
          </a:xfrm>
          <a:prstGeom prst="rect">
            <a:avLst/>
          </a:prstGeom>
        </p:spPr>
      </p:pic>
      <p:sp>
        <p:nvSpPr>
          <p:cNvPr id="7" name="Decagon 6">
            <a:extLst>
              <a:ext uri="{FF2B5EF4-FFF2-40B4-BE49-F238E27FC236}">
                <a16:creationId xmlns:a16="http://schemas.microsoft.com/office/drawing/2014/main" id="{359F3BB1-6988-EA55-C033-50928C491073}"/>
              </a:ext>
            </a:extLst>
          </p:cNvPr>
          <p:cNvSpPr/>
          <p:nvPr/>
        </p:nvSpPr>
        <p:spPr>
          <a:xfrm>
            <a:off x="4454280" y="386138"/>
            <a:ext cx="3089519" cy="2928949"/>
          </a:xfrm>
          <a:prstGeom prst="decagon">
            <a:avLst/>
          </a:prstGeom>
          <a:blipFill dpi="0" rotWithShape="1">
            <a:blip r:embed="rId4">
              <a:alphaModFix amt="32000"/>
            </a:blip>
            <a:srcRect/>
            <a:stretch>
              <a:fillRect l="1000" r="1000" b="-1000"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03E7F-FA9E-86EB-EA8A-A8C2E5DED188}"/>
              </a:ext>
            </a:extLst>
          </p:cNvPr>
          <p:cNvSpPr txBox="1"/>
          <p:nvPr/>
        </p:nvSpPr>
        <p:spPr>
          <a:xfrm>
            <a:off x="4454280" y="3899627"/>
            <a:ext cx="3435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counter measures</a:t>
            </a:r>
          </a:p>
        </p:txBody>
      </p:sp>
    </p:spTree>
    <p:extLst>
      <p:ext uri="{BB962C8B-B14F-4D97-AF65-F5344CB8AC3E}">
        <p14:creationId xmlns:p14="http://schemas.microsoft.com/office/powerpoint/2010/main" val="628779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47277" y="3044279"/>
            <a:ext cx="2697446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127579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696C386-C971-42A8-8764-9F25C6D482B5}">
  <we:reference id="881a32a9-ab8a-4579-ac9f-df1a11a64e52" version="1.1.0.0" store="EXCatalog" storeType="EXCatalog"/>
  <we:alternateReferences>
    <we:reference id="WA104380287" version="1.1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116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WORK4</dc:creator>
  <cp:lastModifiedBy>Alfe Suny</cp:lastModifiedBy>
  <cp:revision>81</cp:revision>
  <dcterms:created xsi:type="dcterms:W3CDTF">2020-02-21T08:41:23Z</dcterms:created>
  <dcterms:modified xsi:type="dcterms:W3CDTF">2022-09-10T16:58:48Z</dcterms:modified>
</cp:coreProperties>
</file>