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Arial Black" panose="020B0604020202020204" pitchFamily="34" charset="0"/>
      <p:bold r:id="rId11"/>
    </p:embeddedFont>
    <p:embeddedFont>
      <p:font typeface="Avenir" panose="02000503020000020003" pitchFamily="2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EB Garamond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aXPiohUt0JgVK3MTyM6nWSBcr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F5ED24-EA07-4BE6-A986-56219DCBFF26}">
  <a:tblStyle styleId="{33F5ED24-EA07-4BE6-A986-56219DCBFF26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7E8"/>
          </a:solidFill>
        </a:fill>
      </a:tcStyle>
    </a:wholeTbl>
    <a:band1H>
      <a:tcTxStyle/>
      <a:tcStyle>
        <a:tcBdr/>
        <a:fill>
          <a:solidFill>
            <a:srgbClr val="F6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6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1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FAFBF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F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F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0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0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B6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F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3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F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4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F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F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C7D2D2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F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62708" y="0"/>
            <a:ext cx="945241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 flipH="1">
            <a:off x="2788200" y="0"/>
            <a:ext cx="94038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7382992" y="340475"/>
            <a:ext cx="4809008" cy="300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Artificial Intelligence Bias in Hiring Employee</a:t>
            </a:r>
            <a:endParaRPr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Kh. Foysal Ahmed (2019-2-60-003)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Md Saiful (2019-2-60-040)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Fahad Ahmed (2020-2-60-174)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OUR SCENARIO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887900" y="2900450"/>
            <a:ext cx="10725417" cy="3636028"/>
            <a:chOff x="0" y="450"/>
            <a:chExt cx="10168200" cy="3693274"/>
          </a:xfrm>
        </p:grpSpPr>
        <p:cxnSp>
          <p:nvCxnSpPr>
            <p:cNvPr id="130" name="Google Shape;130;p2"/>
            <p:cNvCxnSpPr/>
            <p:nvPr/>
          </p:nvCxnSpPr>
          <p:spPr>
            <a:xfrm>
              <a:off x="0" y="450"/>
              <a:ext cx="10168127" cy="0"/>
            </a:xfrm>
            <a:prstGeom prst="straightConnector1">
              <a:avLst/>
            </a:prstGeom>
            <a:solidFill>
              <a:srgbClr val="E6274E"/>
            </a:solidFill>
            <a:ln w="12700" cap="flat" cmpd="sng">
              <a:solidFill>
                <a:srgbClr val="E627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1" name="Google Shape;131;p2"/>
            <p:cNvSpPr/>
            <p:nvPr/>
          </p:nvSpPr>
          <p:spPr>
            <a:xfrm>
              <a:off x="0" y="450"/>
              <a:ext cx="10168127" cy="738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0" y="450"/>
              <a:ext cx="101682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Arial"/>
                <a:buNone/>
              </a:pPr>
              <a:r>
                <a:rPr lang="en-US" sz="3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 to select candidates for interviews </a:t>
              </a:r>
              <a:endPara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" name="Google Shape;133;p2"/>
            <p:cNvCxnSpPr/>
            <p:nvPr/>
          </p:nvCxnSpPr>
          <p:spPr>
            <a:xfrm>
              <a:off x="0" y="739105"/>
              <a:ext cx="10168127" cy="0"/>
            </a:xfrm>
            <a:prstGeom prst="straightConnector1">
              <a:avLst/>
            </a:prstGeom>
            <a:solidFill>
              <a:srgbClr val="E6274E"/>
            </a:solidFill>
            <a:ln w="12700" cap="flat" cmpd="sng">
              <a:solidFill>
                <a:srgbClr val="E627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" name="Google Shape;134;p2"/>
            <p:cNvSpPr/>
            <p:nvPr/>
          </p:nvSpPr>
          <p:spPr>
            <a:xfrm>
              <a:off x="0" y="739105"/>
              <a:ext cx="10168127" cy="738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0" y="739105"/>
              <a:ext cx="10168127" cy="738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Arial"/>
                <a:buNone/>
              </a:pPr>
              <a:r>
                <a:rPr lang="en-US" sz="3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Ensuring fair and equal opportunities for all applicants</a:t>
              </a:r>
              <a:endPara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" name="Google Shape;136;p2"/>
            <p:cNvCxnSpPr/>
            <p:nvPr/>
          </p:nvCxnSpPr>
          <p:spPr>
            <a:xfrm>
              <a:off x="0" y="1477760"/>
              <a:ext cx="10168127" cy="0"/>
            </a:xfrm>
            <a:prstGeom prst="straightConnector1">
              <a:avLst/>
            </a:prstGeom>
            <a:solidFill>
              <a:srgbClr val="E6274E"/>
            </a:solidFill>
            <a:ln w="12700" cap="flat" cmpd="sng">
              <a:solidFill>
                <a:srgbClr val="E627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" name="Google Shape;137;p2"/>
            <p:cNvSpPr/>
            <p:nvPr/>
          </p:nvSpPr>
          <p:spPr>
            <a:xfrm>
              <a:off x="0" y="1477760"/>
              <a:ext cx="10168127" cy="738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0" y="1477760"/>
              <a:ext cx="10168127" cy="738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Arial"/>
                <a:buNone/>
              </a:pPr>
              <a:r>
                <a:rPr lang="en-US" sz="3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 ranks male candidates higher than female </a:t>
              </a:r>
              <a:endPara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" name="Google Shape;139;p2"/>
            <p:cNvCxnSpPr/>
            <p:nvPr/>
          </p:nvCxnSpPr>
          <p:spPr>
            <a:xfrm>
              <a:off x="0" y="2216415"/>
              <a:ext cx="10168127" cy="0"/>
            </a:xfrm>
            <a:prstGeom prst="straightConnector1">
              <a:avLst/>
            </a:prstGeom>
            <a:solidFill>
              <a:srgbClr val="E6274E"/>
            </a:solidFill>
            <a:ln w="12700" cap="flat" cmpd="sng">
              <a:solidFill>
                <a:srgbClr val="E627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0" name="Google Shape;140;p2"/>
            <p:cNvSpPr/>
            <p:nvPr/>
          </p:nvSpPr>
          <p:spPr>
            <a:xfrm>
              <a:off x="0" y="2216415"/>
              <a:ext cx="10168127" cy="738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0" y="2216415"/>
              <a:ext cx="10168127" cy="738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Arial"/>
                <a:buNone/>
              </a:pPr>
              <a:r>
                <a:rPr lang="en-US" sz="3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Release the AI system with bias</a:t>
              </a:r>
              <a:endPara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2"/>
            <p:cNvCxnSpPr/>
            <p:nvPr/>
          </p:nvCxnSpPr>
          <p:spPr>
            <a:xfrm>
              <a:off x="0" y="2955070"/>
              <a:ext cx="10168127" cy="0"/>
            </a:xfrm>
            <a:prstGeom prst="straightConnector1">
              <a:avLst/>
            </a:prstGeom>
            <a:solidFill>
              <a:srgbClr val="E6274E"/>
            </a:solidFill>
            <a:ln w="12700" cap="flat" cmpd="sng">
              <a:solidFill>
                <a:srgbClr val="E627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" name="Google Shape;143;p2"/>
            <p:cNvSpPr/>
            <p:nvPr/>
          </p:nvSpPr>
          <p:spPr>
            <a:xfrm>
              <a:off x="0" y="2955070"/>
              <a:ext cx="10168127" cy="738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 txBox="1"/>
            <p:nvPr/>
          </p:nvSpPr>
          <p:spPr>
            <a:xfrm>
              <a:off x="0" y="2955070"/>
              <a:ext cx="101682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Arial"/>
                <a:buNone/>
              </a:pPr>
              <a:r>
                <a:rPr lang="en-US" sz="3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Delay the release </a:t>
              </a:r>
              <a:endPara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5" name="Google Shape;14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500" y="0"/>
            <a:ext cx="4126200" cy="19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ETHICAL DILEMMA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2" name="Google Shape;152;p3"/>
          <p:cNvGraphicFramePr/>
          <p:nvPr/>
        </p:nvGraphicFramePr>
        <p:xfrm>
          <a:off x="1116013" y="2478088"/>
          <a:ext cx="10167950" cy="2743230"/>
        </p:xfrm>
        <a:graphic>
          <a:graphicData uri="http://schemas.openxmlformats.org/drawingml/2006/table">
            <a:tbl>
              <a:tblPr firstRow="1" bandRow="1">
                <a:noFill/>
                <a:tableStyleId>{33F5ED24-EA07-4BE6-A986-56219DCBFF26}</a:tableStyleId>
              </a:tblPr>
              <a:tblGrid>
                <a:gridCol w="508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Decisions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Probable </a:t>
                      </a:r>
                      <a:r>
                        <a:rPr lang="en-US" sz="1800" u="none" strike="noStrike" cap="none"/>
                        <a:t>Results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Release the AI system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Gender inequality</a:t>
                      </a:r>
                      <a:r>
                        <a:rPr lang="en-US" sz="1800"/>
                        <a:t>, safe job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Delay the release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Risk </a:t>
                      </a:r>
                      <a:r>
                        <a:rPr lang="en-US" sz="1800" u="none" strike="noStrike" cap="none"/>
                        <a:t>Job, </a:t>
                      </a:r>
                      <a:r>
                        <a:rPr lang="en-US" sz="1800"/>
                        <a:t>gender equality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Google Shape;153;p3"/>
          <p:cNvSpPr txBox="1"/>
          <p:nvPr/>
        </p:nvSpPr>
        <p:spPr>
          <a:xfrm>
            <a:off x="4185843" y="5498195"/>
            <a:ext cx="44584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WOULD BE THE DECISION?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B6AF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1903615" y="221673"/>
            <a:ext cx="8384770" cy="133263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F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C7D2D2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913492" y="2340913"/>
            <a:ext cx="25969684" cy="5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4"/>
          <p:cNvGraphicFramePr/>
          <p:nvPr/>
        </p:nvGraphicFramePr>
        <p:xfrm>
          <a:off x="578638" y="199093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{33F5ED24-EA07-4BE6-A986-56219DCBFF26}</a:tableStyleId>
              </a:tblPr>
              <a:tblGrid>
                <a:gridCol w="162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46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875" marR="121875" marT="60550" marB="6055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Brainstorming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875" marR="121875" marT="60550" marB="6055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Analysis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875" marR="121875" marT="60550" marB="60550" anchor="ctr"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400"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 Impact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875" marR="121875" marT="60550" marB="605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Impact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875" marR="121875" marT="60550" marB="605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Rights of stakeholders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875" marR="121875" marT="60550" marB="605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Release the AI system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4725" marR="114725" marT="57350" marB="57350"/>
                </a:tc>
                <a:tc>
                  <a:txBody>
                    <a:bodyPr/>
                    <a:lstStyle/>
                    <a:p>
                      <a:pPr marL="342900" marR="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•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Gender discrimination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•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Society risk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•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Developer benefited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4725" marR="114725" marT="57350" marB="573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Developer job and family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4725" marR="114725" marT="57350" marB="573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Gender Inequality,AI Industry, Qualified Candidate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4725" marR="114725" marT="57350" marB="57350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Everyone has right to treated as equal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4725" marR="114725" marT="57350" marB="573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Delay the release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4725" marR="114725" marT="57350" marB="57350"/>
                </a:tc>
                <a:tc>
                  <a:txBody>
                    <a:bodyPr/>
                    <a:lstStyle/>
                    <a:p>
                      <a:pPr marL="342900" marR="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•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Developer job risk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•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Society benefited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4725" marR="114725" marT="57350" marB="573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Gender Equality,Hiring Process,Overall Industry Finance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4725" marR="114725" marT="57350" marB="573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Developer and his family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4725" marR="114725" marT="57350" marB="57350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7" name="Google Shape;167;p4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621791" y="542499"/>
            <a:ext cx="10937517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</a:pPr>
            <a:r>
              <a:rPr lang="en-US" sz="3200"/>
              <a:t>KANT’S, MILL’S, AND RAWLS’ APPROACHES</a:t>
            </a:r>
            <a:endParaRPr/>
          </a:p>
        </p:txBody>
      </p:sp>
      <p:grpSp>
        <p:nvGrpSpPr>
          <p:cNvPr id="173" name="Google Shape;173;p5"/>
          <p:cNvGrpSpPr/>
          <p:nvPr/>
        </p:nvGrpSpPr>
        <p:grpSpPr>
          <a:xfrm>
            <a:off x="224598" y="2127060"/>
            <a:ext cx="3626435" cy="4378467"/>
            <a:chOff x="224598" y="2127060"/>
            <a:chExt cx="3626435" cy="4378467"/>
          </a:xfrm>
        </p:grpSpPr>
        <p:sp>
          <p:nvSpPr>
            <p:cNvPr id="174" name="Google Shape;174;p5"/>
            <p:cNvSpPr txBox="1"/>
            <p:nvPr/>
          </p:nvSpPr>
          <p:spPr>
            <a:xfrm>
              <a:off x="224598" y="2127060"/>
              <a:ext cx="3626434" cy="4378467"/>
            </a:xfrm>
            <a:prstGeom prst="rect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6858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 b="1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IMMANUEL KANT’S “CATEGORICAL IMPERATIVE” THEORY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224598" y="3695985"/>
              <a:ext cx="3626435" cy="240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r>
                <a:rPr lang="en-US" sz="1500" i="1">
                  <a:solidFill>
                    <a:schemeClr val="accent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One should always respect the humanity of others and that one should only act following rules that could hold for everyone.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endParaRPr sz="15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According to this theory, delay and build an accurate model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4206583" y="2127060"/>
            <a:ext cx="3626435" cy="4378467"/>
            <a:chOff x="224597" y="2127060"/>
            <a:chExt cx="3626435" cy="4378467"/>
          </a:xfrm>
        </p:grpSpPr>
        <p:sp>
          <p:nvSpPr>
            <p:cNvPr id="177" name="Google Shape;177;p5"/>
            <p:cNvSpPr txBox="1"/>
            <p:nvPr/>
          </p:nvSpPr>
          <p:spPr>
            <a:xfrm>
              <a:off x="224598" y="2127060"/>
              <a:ext cx="3626434" cy="4378467"/>
            </a:xfrm>
            <a:prstGeom prst="rect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6858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 b="1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MILL’S “UTILITARIAN THEORY” THEORY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224597" y="3454930"/>
              <a:ext cx="3626435" cy="240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r>
                <a:rPr lang="en-US" sz="1500" i="1">
                  <a:solidFill>
                    <a:schemeClr val="accent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The results or consequences of our actions which produces the greatest good for the most significant number.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endParaRPr sz="15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endParaRPr sz="15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According to this theory, delay the release of AI system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5"/>
          <p:cNvGrpSpPr/>
          <p:nvPr/>
        </p:nvGrpSpPr>
        <p:grpSpPr>
          <a:xfrm>
            <a:off x="8188568" y="2127060"/>
            <a:ext cx="3626437" cy="4378467"/>
            <a:chOff x="224595" y="2127060"/>
            <a:chExt cx="3626437" cy="4378467"/>
          </a:xfrm>
        </p:grpSpPr>
        <p:sp>
          <p:nvSpPr>
            <p:cNvPr id="180" name="Google Shape;180;p5"/>
            <p:cNvSpPr txBox="1"/>
            <p:nvPr/>
          </p:nvSpPr>
          <p:spPr>
            <a:xfrm>
              <a:off x="224598" y="2127060"/>
              <a:ext cx="3626434" cy="4378467"/>
            </a:xfrm>
            <a:prstGeom prst="rect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6858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 b="1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JOHN RAWLS’S “THEORY OF JUSTICE”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224595" y="3616483"/>
              <a:ext cx="3626435" cy="240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r>
                <a:rPr lang="en-US" sz="1500" i="1">
                  <a:solidFill>
                    <a:schemeClr val="accent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Everyone in the society holds equal fundamental rights whether someone is from a minority group, but it does not matter.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endParaRPr sz="15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accent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According to this theory, no decision can be made; in our scenario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5"/>
          <p:cNvSpPr txBox="1"/>
          <p:nvPr/>
        </p:nvSpPr>
        <p:spPr>
          <a:xfrm>
            <a:off x="214313" y="38576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1570357" y="1568374"/>
            <a:ext cx="934915" cy="934915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12700" cap="flat" cmpd="sng">
            <a:solidFill>
              <a:srgbClr val="A81D3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5619061" y="1610338"/>
            <a:ext cx="942976" cy="942976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2700" cap="flat" cmpd="sng">
            <a:solidFill>
              <a:srgbClr val="A81D3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9544585" y="1583412"/>
            <a:ext cx="914400" cy="9144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 w="12700" cap="flat" cmpd="sng">
            <a:solidFill>
              <a:srgbClr val="A81D3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-1" y="0"/>
            <a:ext cx="4818889" cy="6858000"/>
          </a:xfrm>
          <a:custGeom>
            <a:avLst/>
            <a:gdLst/>
            <a:ahLst/>
            <a:cxnLst/>
            <a:rect l="l" t="t" r="r" b="b"/>
            <a:pathLst>
              <a:path w="4818889" h="6858000" extrusionOk="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DF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algn="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1" y="0"/>
            <a:ext cx="4811477" cy="6858000"/>
          </a:xfrm>
          <a:custGeom>
            <a:avLst/>
            <a:gdLst/>
            <a:ahLst/>
            <a:cxnLst/>
            <a:rect l="l" t="t" r="r" b="b"/>
            <a:pathLst>
              <a:path w="4811477" h="6858000" extrusionOk="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ULTIMATE DECISION</a:t>
            </a:r>
            <a:endParaRPr/>
          </a:p>
        </p:txBody>
      </p:sp>
      <p:sp>
        <p:nvSpPr>
          <p:cNvPr id="195" name="Google Shape;195;p6"/>
          <p:cNvSpPr/>
          <p:nvPr/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6"/>
          <p:cNvGrpSpPr/>
          <p:nvPr/>
        </p:nvGrpSpPr>
        <p:grpSpPr>
          <a:xfrm>
            <a:off x="5303520" y="677329"/>
            <a:ext cx="6364224" cy="5512484"/>
            <a:chOff x="0" y="673"/>
            <a:chExt cx="6364224" cy="5512484"/>
          </a:xfrm>
        </p:grpSpPr>
        <p:sp>
          <p:nvSpPr>
            <p:cNvPr id="197" name="Google Shape;197;p6"/>
            <p:cNvSpPr/>
            <p:nvPr/>
          </p:nvSpPr>
          <p:spPr>
            <a:xfrm>
              <a:off x="0" y="673"/>
              <a:ext cx="6364224" cy="1574995"/>
            </a:xfrm>
            <a:prstGeom prst="roundRect">
              <a:avLst>
                <a:gd name="adj" fmla="val 10000"/>
              </a:avLst>
            </a:prstGeom>
            <a:solidFill>
              <a:srgbClr val="D51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76436" y="355047"/>
              <a:ext cx="866247" cy="8662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819120" y="673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1819120" y="673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6675" tIns="166675" rIns="166675" bIns="16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Kant’s theory is, there is no option without accurate model.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0" y="1969418"/>
              <a:ext cx="6364224" cy="1574995"/>
            </a:xfrm>
            <a:prstGeom prst="roundRect">
              <a:avLst>
                <a:gd name="adj" fmla="val 10000"/>
              </a:avLst>
            </a:prstGeom>
            <a:solidFill>
              <a:srgbClr val="DE2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476436" y="2323792"/>
              <a:ext cx="866247" cy="86624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819120" y="1969418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1819120" y="1969418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6675" tIns="166675" rIns="166675" bIns="16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Theory of Justice by Rawls is not practical for our case. 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0" y="3938162"/>
              <a:ext cx="6364224" cy="1574995"/>
            </a:xfrm>
            <a:prstGeom prst="roundRect">
              <a:avLst>
                <a:gd name="adj" fmla="val 10000"/>
              </a:avLst>
            </a:prstGeom>
            <a:solidFill>
              <a:srgbClr val="7D1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76436" y="4292537"/>
              <a:ext cx="866247" cy="86624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819120" y="3938162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 txBox="1"/>
            <p:nvPr/>
          </p:nvSpPr>
          <p:spPr>
            <a:xfrm>
              <a:off x="1819120" y="3938162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6675" tIns="166675" rIns="166675" bIns="16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By following “Utilitarian theory”, we will delay the release of AI system has better utility than other cases.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558209" y="684398"/>
            <a:ext cx="11167447" cy="52060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FDF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C7D2D2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1"/>
          </p:nvPr>
        </p:nvSpPr>
        <p:spPr>
          <a:xfrm>
            <a:off x="4857976" y="1092858"/>
            <a:ext cx="5670087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419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Char char="•"/>
            </a:pPr>
            <a:r>
              <a:rPr lang="en-US" sz="6600"/>
              <a:t>THANK YOU</a:t>
            </a:r>
            <a:endParaRPr/>
          </a:p>
        </p:txBody>
      </p:sp>
      <p:sp>
        <p:nvSpPr>
          <p:cNvPr id="218" name="Google Shape;218;p7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Macintosh PowerPoint</Application>
  <PresentationFormat>Widescreen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Times New Roman</vt:lpstr>
      <vt:lpstr>Arial Black</vt:lpstr>
      <vt:lpstr>Calibri</vt:lpstr>
      <vt:lpstr>Avenir</vt:lpstr>
      <vt:lpstr>EB Garamond</vt:lpstr>
      <vt:lpstr>Arial</vt:lpstr>
      <vt:lpstr>AccentBoxVTI</vt:lpstr>
      <vt:lpstr>AccentBoxVTI</vt:lpstr>
      <vt:lpstr>Artificial Intelligence Bias in Hiring Employee</vt:lpstr>
      <vt:lpstr>OUR SCENARIO</vt:lpstr>
      <vt:lpstr>ETHICAL DILEMMA</vt:lpstr>
      <vt:lpstr>ANALYSIS</vt:lpstr>
      <vt:lpstr>KANT’S, MILL’S, AND RAWLS’ APPROACHES</vt:lpstr>
      <vt:lpstr>ULTIMATE DECISION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Bias in Hiring Employee</dc:title>
  <dc:creator>Fahad Ahammed</dc:creator>
  <cp:lastModifiedBy>Fahad Ahammed</cp:lastModifiedBy>
  <cp:revision>1</cp:revision>
  <dcterms:created xsi:type="dcterms:W3CDTF">2023-05-21T16:24:03Z</dcterms:created>
  <dcterms:modified xsi:type="dcterms:W3CDTF">2023-05-22T06:41:31Z</dcterms:modified>
</cp:coreProperties>
</file>