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DB0B1-C697-4693-8251-D92711ACA3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3CE933-91E5-4647-9AFD-E71190AFB158}">
      <dgm:prSet/>
      <dgm:spPr/>
      <dgm:t>
        <a:bodyPr/>
        <a:lstStyle/>
        <a:p>
          <a:r>
            <a:rPr lang="en-US"/>
            <a:t>AI to </a:t>
          </a:r>
          <a:r>
            <a:rPr lang="en-GB"/>
            <a:t>select candidates for interviews </a:t>
          </a:r>
          <a:endParaRPr lang="en-US"/>
        </a:p>
      </dgm:t>
    </dgm:pt>
    <dgm:pt modelId="{B58A3C09-9623-475F-9617-8DCEF4D52E87}" type="parTrans" cxnId="{1A36EE68-6489-4851-A0BF-6EC5257455B8}">
      <dgm:prSet/>
      <dgm:spPr/>
      <dgm:t>
        <a:bodyPr/>
        <a:lstStyle/>
        <a:p>
          <a:endParaRPr lang="en-US"/>
        </a:p>
      </dgm:t>
    </dgm:pt>
    <dgm:pt modelId="{63AF5179-7025-4B12-AAF7-CFA543272C12}" type="sibTrans" cxnId="{1A36EE68-6489-4851-A0BF-6EC5257455B8}">
      <dgm:prSet/>
      <dgm:spPr/>
      <dgm:t>
        <a:bodyPr/>
        <a:lstStyle/>
        <a:p>
          <a:endParaRPr lang="en-US"/>
        </a:p>
      </dgm:t>
    </dgm:pt>
    <dgm:pt modelId="{00B58023-29E3-4AA9-922F-FA6995C99353}">
      <dgm:prSet/>
      <dgm:spPr/>
      <dgm:t>
        <a:bodyPr/>
        <a:lstStyle/>
        <a:p>
          <a:r>
            <a:rPr lang="en-GB"/>
            <a:t>Ensuring fair and equal opportunities for all applicants</a:t>
          </a:r>
          <a:endParaRPr lang="en-US"/>
        </a:p>
      </dgm:t>
    </dgm:pt>
    <dgm:pt modelId="{D5BE668E-ACD9-49BB-A924-61C1C48DCE94}" type="parTrans" cxnId="{98F61539-346B-4C0B-BFF7-E3E1D1C08436}">
      <dgm:prSet/>
      <dgm:spPr/>
      <dgm:t>
        <a:bodyPr/>
        <a:lstStyle/>
        <a:p>
          <a:endParaRPr lang="en-US"/>
        </a:p>
      </dgm:t>
    </dgm:pt>
    <dgm:pt modelId="{ADAFE4BA-B7A2-4BA0-8EED-45B5E2ACAC6B}" type="sibTrans" cxnId="{98F61539-346B-4C0B-BFF7-E3E1D1C08436}">
      <dgm:prSet/>
      <dgm:spPr/>
      <dgm:t>
        <a:bodyPr/>
        <a:lstStyle/>
        <a:p>
          <a:endParaRPr lang="en-US"/>
        </a:p>
      </dgm:t>
    </dgm:pt>
    <dgm:pt modelId="{D063BAAE-CE0B-40A9-A200-BC7C42A6D878}">
      <dgm:prSet/>
      <dgm:spPr/>
      <dgm:t>
        <a:bodyPr/>
        <a:lstStyle/>
        <a:p>
          <a:r>
            <a:rPr lang="en-GB"/>
            <a:t>AI ranks male candidates higher than female </a:t>
          </a:r>
          <a:endParaRPr lang="en-US"/>
        </a:p>
      </dgm:t>
    </dgm:pt>
    <dgm:pt modelId="{988EFCA4-6250-4B33-B0F9-9E930AC401B8}" type="parTrans" cxnId="{4AB2504D-1761-439D-A071-29FAAE2FD7E6}">
      <dgm:prSet/>
      <dgm:spPr/>
      <dgm:t>
        <a:bodyPr/>
        <a:lstStyle/>
        <a:p>
          <a:endParaRPr lang="en-US"/>
        </a:p>
      </dgm:t>
    </dgm:pt>
    <dgm:pt modelId="{CD39E978-0FFE-4D96-92D6-9E8908C2E1A6}" type="sibTrans" cxnId="{4AB2504D-1761-439D-A071-29FAAE2FD7E6}">
      <dgm:prSet/>
      <dgm:spPr/>
      <dgm:t>
        <a:bodyPr/>
        <a:lstStyle/>
        <a:p>
          <a:endParaRPr lang="en-US"/>
        </a:p>
      </dgm:t>
    </dgm:pt>
    <dgm:pt modelId="{C683641C-ECDE-444D-87A9-D8EA5937A047}">
      <dgm:prSet/>
      <dgm:spPr/>
      <dgm:t>
        <a:bodyPr/>
        <a:lstStyle/>
        <a:p>
          <a:r>
            <a:rPr lang="en-GB"/>
            <a:t>Release the AI system with bias</a:t>
          </a:r>
          <a:endParaRPr lang="en-US"/>
        </a:p>
      </dgm:t>
    </dgm:pt>
    <dgm:pt modelId="{4A84891B-5497-4949-B7D9-709E97B55C55}" type="parTrans" cxnId="{1B3DE016-4FD4-4644-9EA6-6819AED15CB5}">
      <dgm:prSet/>
      <dgm:spPr/>
      <dgm:t>
        <a:bodyPr/>
        <a:lstStyle/>
        <a:p>
          <a:endParaRPr lang="en-US"/>
        </a:p>
      </dgm:t>
    </dgm:pt>
    <dgm:pt modelId="{596BD208-24D3-461B-A37B-8E6407906870}" type="sibTrans" cxnId="{1B3DE016-4FD4-4644-9EA6-6819AED15CB5}">
      <dgm:prSet/>
      <dgm:spPr/>
      <dgm:t>
        <a:bodyPr/>
        <a:lstStyle/>
        <a:p>
          <a:endParaRPr lang="en-US"/>
        </a:p>
      </dgm:t>
    </dgm:pt>
    <dgm:pt modelId="{51698C56-5498-4245-9645-A2BD02A50331}">
      <dgm:prSet/>
      <dgm:spPr/>
      <dgm:t>
        <a:bodyPr/>
        <a:lstStyle/>
        <a:p>
          <a:r>
            <a:rPr lang="en-GB"/>
            <a:t>Delay the release </a:t>
          </a:r>
          <a:endParaRPr lang="en-US"/>
        </a:p>
      </dgm:t>
    </dgm:pt>
    <dgm:pt modelId="{C66D9DF1-FECC-4AD2-A803-20993D3845EC}" type="parTrans" cxnId="{91786B95-BB92-49B1-B2FF-C2B8D84EF382}">
      <dgm:prSet/>
      <dgm:spPr/>
      <dgm:t>
        <a:bodyPr/>
        <a:lstStyle/>
        <a:p>
          <a:endParaRPr lang="en-US"/>
        </a:p>
      </dgm:t>
    </dgm:pt>
    <dgm:pt modelId="{15698F61-6E87-4E84-9D9B-D5CD38748C7F}" type="sibTrans" cxnId="{91786B95-BB92-49B1-B2FF-C2B8D84EF382}">
      <dgm:prSet/>
      <dgm:spPr/>
      <dgm:t>
        <a:bodyPr/>
        <a:lstStyle/>
        <a:p>
          <a:endParaRPr lang="en-US"/>
        </a:p>
      </dgm:t>
    </dgm:pt>
    <dgm:pt modelId="{7221EA68-3CFA-4B46-BD80-BDBE3ED45365}" type="pres">
      <dgm:prSet presAssocID="{26ADB0B1-C697-4693-8251-D92711ACA39E}" presName="vert0" presStyleCnt="0">
        <dgm:presLayoutVars>
          <dgm:dir/>
          <dgm:animOne val="branch"/>
          <dgm:animLvl val="lvl"/>
        </dgm:presLayoutVars>
      </dgm:prSet>
      <dgm:spPr/>
    </dgm:pt>
    <dgm:pt modelId="{EDCAAE33-6785-F04E-8181-1D19F4A90DB3}" type="pres">
      <dgm:prSet presAssocID="{B43CE933-91E5-4647-9AFD-E71190AFB158}" presName="thickLine" presStyleLbl="alignNode1" presStyleIdx="0" presStyleCnt="5"/>
      <dgm:spPr/>
    </dgm:pt>
    <dgm:pt modelId="{A74D846E-A60A-B944-91D1-0E8C9A83C46B}" type="pres">
      <dgm:prSet presAssocID="{B43CE933-91E5-4647-9AFD-E71190AFB158}" presName="horz1" presStyleCnt="0"/>
      <dgm:spPr/>
    </dgm:pt>
    <dgm:pt modelId="{1D10D9B3-3E8D-E842-8E31-09B71B39940C}" type="pres">
      <dgm:prSet presAssocID="{B43CE933-91E5-4647-9AFD-E71190AFB158}" presName="tx1" presStyleLbl="revTx" presStyleIdx="0" presStyleCnt="5"/>
      <dgm:spPr/>
    </dgm:pt>
    <dgm:pt modelId="{7A112F04-96E0-FB4E-AD44-03CDB3DBE253}" type="pres">
      <dgm:prSet presAssocID="{B43CE933-91E5-4647-9AFD-E71190AFB158}" presName="vert1" presStyleCnt="0"/>
      <dgm:spPr/>
    </dgm:pt>
    <dgm:pt modelId="{0C365A35-FBCE-2740-9E68-45E53A4CFE81}" type="pres">
      <dgm:prSet presAssocID="{00B58023-29E3-4AA9-922F-FA6995C99353}" presName="thickLine" presStyleLbl="alignNode1" presStyleIdx="1" presStyleCnt="5"/>
      <dgm:spPr/>
    </dgm:pt>
    <dgm:pt modelId="{7659D200-ADCC-F045-873E-5BBE6FE7AAD7}" type="pres">
      <dgm:prSet presAssocID="{00B58023-29E3-4AA9-922F-FA6995C99353}" presName="horz1" presStyleCnt="0"/>
      <dgm:spPr/>
    </dgm:pt>
    <dgm:pt modelId="{7952C7EE-59F8-4A4A-A90F-CEB483E59021}" type="pres">
      <dgm:prSet presAssocID="{00B58023-29E3-4AA9-922F-FA6995C99353}" presName="tx1" presStyleLbl="revTx" presStyleIdx="1" presStyleCnt="5"/>
      <dgm:spPr/>
    </dgm:pt>
    <dgm:pt modelId="{7F8BD52A-1BC0-134A-AB9B-F63B6FCB0FE8}" type="pres">
      <dgm:prSet presAssocID="{00B58023-29E3-4AA9-922F-FA6995C99353}" presName="vert1" presStyleCnt="0"/>
      <dgm:spPr/>
    </dgm:pt>
    <dgm:pt modelId="{7B359778-3933-5C4A-B49F-88F1BF8CC86C}" type="pres">
      <dgm:prSet presAssocID="{D063BAAE-CE0B-40A9-A200-BC7C42A6D878}" presName="thickLine" presStyleLbl="alignNode1" presStyleIdx="2" presStyleCnt="5"/>
      <dgm:spPr/>
    </dgm:pt>
    <dgm:pt modelId="{5BEA735F-AE70-BA4E-BF61-D303DC48F141}" type="pres">
      <dgm:prSet presAssocID="{D063BAAE-CE0B-40A9-A200-BC7C42A6D878}" presName="horz1" presStyleCnt="0"/>
      <dgm:spPr/>
    </dgm:pt>
    <dgm:pt modelId="{DAADB3F3-809E-A548-A9F7-089218A58DCC}" type="pres">
      <dgm:prSet presAssocID="{D063BAAE-CE0B-40A9-A200-BC7C42A6D878}" presName="tx1" presStyleLbl="revTx" presStyleIdx="2" presStyleCnt="5"/>
      <dgm:spPr/>
    </dgm:pt>
    <dgm:pt modelId="{A2443D0F-8F3B-4345-AFCE-B801E8B08A8F}" type="pres">
      <dgm:prSet presAssocID="{D063BAAE-CE0B-40A9-A200-BC7C42A6D878}" presName="vert1" presStyleCnt="0"/>
      <dgm:spPr/>
    </dgm:pt>
    <dgm:pt modelId="{1E0136C4-46FD-9E43-AA75-67687BA4120D}" type="pres">
      <dgm:prSet presAssocID="{C683641C-ECDE-444D-87A9-D8EA5937A047}" presName="thickLine" presStyleLbl="alignNode1" presStyleIdx="3" presStyleCnt="5"/>
      <dgm:spPr/>
    </dgm:pt>
    <dgm:pt modelId="{92AE517A-146E-FB41-A62F-DA9CE4C6CFA6}" type="pres">
      <dgm:prSet presAssocID="{C683641C-ECDE-444D-87A9-D8EA5937A047}" presName="horz1" presStyleCnt="0"/>
      <dgm:spPr/>
    </dgm:pt>
    <dgm:pt modelId="{9495FEC1-188D-4143-9C70-1B9C46C172AE}" type="pres">
      <dgm:prSet presAssocID="{C683641C-ECDE-444D-87A9-D8EA5937A047}" presName="tx1" presStyleLbl="revTx" presStyleIdx="3" presStyleCnt="5"/>
      <dgm:spPr/>
    </dgm:pt>
    <dgm:pt modelId="{351E9AE4-AD92-7740-AF34-B56EFCBE4215}" type="pres">
      <dgm:prSet presAssocID="{C683641C-ECDE-444D-87A9-D8EA5937A047}" presName="vert1" presStyleCnt="0"/>
      <dgm:spPr/>
    </dgm:pt>
    <dgm:pt modelId="{B2331D44-23D9-8C42-9B95-B9A8DDCBC6A6}" type="pres">
      <dgm:prSet presAssocID="{51698C56-5498-4245-9645-A2BD02A50331}" presName="thickLine" presStyleLbl="alignNode1" presStyleIdx="4" presStyleCnt="5"/>
      <dgm:spPr/>
    </dgm:pt>
    <dgm:pt modelId="{2ACD40C6-D627-B448-B399-871F3762243B}" type="pres">
      <dgm:prSet presAssocID="{51698C56-5498-4245-9645-A2BD02A50331}" presName="horz1" presStyleCnt="0"/>
      <dgm:spPr/>
    </dgm:pt>
    <dgm:pt modelId="{87023CD0-F5D8-A54D-A30A-B90845F30EFB}" type="pres">
      <dgm:prSet presAssocID="{51698C56-5498-4245-9645-A2BD02A50331}" presName="tx1" presStyleLbl="revTx" presStyleIdx="4" presStyleCnt="5"/>
      <dgm:spPr/>
    </dgm:pt>
    <dgm:pt modelId="{27806633-2A5D-7545-8DF9-A27EC87CBCE8}" type="pres">
      <dgm:prSet presAssocID="{51698C56-5498-4245-9645-A2BD02A50331}" presName="vert1" presStyleCnt="0"/>
      <dgm:spPr/>
    </dgm:pt>
  </dgm:ptLst>
  <dgm:cxnLst>
    <dgm:cxn modelId="{1B3DE016-4FD4-4644-9EA6-6819AED15CB5}" srcId="{26ADB0B1-C697-4693-8251-D92711ACA39E}" destId="{C683641C-ECDE-444D-87A9-D8EA5937A047}" srcOrd="3" destOrd="0" parTransId="{4A84891B-5497-4949-B7D9-709E97B55C55}" sibTransId="{596BD208-24D3-461B-A37B-8E6407906870}"/>
    <dgm:cxn modelId="{98F61539-346B-4C0B-BFF7-E3E1D1C08436}" srcId="{26ADB0B1-C697-4693-8251-D92711ACA39E}" destId="{00B58023-29E3-4AA9-922F-FA6995C99353}" srcOrd="1" destOrd="0" parTransId="{D5BE668E-ACD9-49BB-A924-61C1C48DCE94}" sibTransId="{ADAFE4BA-B7A2-4BA0-8EED-45B5E2ACAC6B}"/>
    <dgm:cxn modelId="{C61E7C3D-15B3-5E48-8B2A-6C7A1BDEE7BE}" type="presOf" srcId="{C683641C-ECDE-444D-87A9-D8EA5937A047}" destId="{9495FEC1-188D-4143-9C70-1B9C46C172AE}" srcOrd="0" destOrd="0" presId="urn:microsoft.com/office/officeart/2008/layout/LinedList"/>
    <dgm:cxn modelId="{0F08364A-3D9C-D548-81F8-B9670E436ADE}" type="presOf" srcId="{26ADB0B1-C697-4693-8251-D92711ACA39E}" destId="{7221EA68-3CFA-4B46-BD80-BDBE3ED45365}" srcOrd="0" destOrd="0" presId="urn:microsoft.com/office/officeart/2008/layout/LinedList"/>
    <dgm:cxn modelId="{4AB2504D-1761-439D-A071-29FAAE2FD7E6}" srcId="{26ADB0B1-C697-4693-8251-D92711ACA39E}" destId="{D063BAAE-CE0B-40A9-A200-BC7C42A6D878}" srcOrd="2" destOrd="0" parTransId="{988EFCA4-6250-4B33-B0F9-9E930AC401B8}" sibTransId="{CD39E978-0FFE-4D96-92D6-9E8908C2E1A6}"/>
    <dgm:cxn modelId="{1A36EE68-6489-4851-A0BF-6EC5257455B8}" srcId="{26ADB0B1-C697-4693-8251-D92711ACA39E}" destId="{B43CE933-91E5-4647-9AFD-E71190AFB158}" srcOrd="0" destOrd="0" parTransId="{B58A3C09-9623-475F-9617-8DCEF4D52E87}" sibTransId="{63AF5179-7025-4B12-AAF7-CFA543272C12}"/>
    <dgm:cxn modelId="{5AD30485-10B6-C247-9155-B1043A86F4A4}" type="presOf" srcId="{00B58023-29E3-4AA9-922F-FA6995C99353}" destId="{7952C7EE-59F8-4A4A-A90F-CEB483E59021}" srcOrd="0" destOrd="0" presId="urn:microsoft.com/office/officeart/2008/layout/LinedList"/>
    <dgm:cxn modelId="{91786B95-BB92-49B1-B2FF-C2B8D84EF382}" srcId="{26ADB0B1-C697-4693-8251-D92711ACA39E}" destId="{51698C56-5498-4245-9645-A2BD02A50331}" srcOrd="4" destOrd="0" parTransId="{C66D9DF1-FECC-4AD2-A803-20993D3845EC}" sibTransId="{15698F61-6E87-4E84-9D9B-D5CD38748C7F}"/>
    <dgm:cxn modelId="{C98697BA-874D-2E41-8083-4D07CDB90040}" type="presOf" srcId="{D063BAAE-CE0B-40A9-A200-BC7C42A6D878}" destId="{DAADB3F3-809E-A548-A9F7-089218A58DCC}" srcOrd="0" destOrd="0" presId="urn:microsoft.com/office/officeart/2008/layout/LinedList"/>
    <dgm:cxn modelId="{C2EB71EC-ED33-8143-9486-B174AB2CDAEF}" type="presOf" srcId="{51698C56-5498-4245-9645-A2BD02A50331}" destId="{87023CD0-F5D8-A54D-A30A-B90845F30EFB}" srcOrd="0" destOrd="0" presId="urn:microsoft.com/office/officeart/2008/layout/LinedList"/>
    <dgm:cxn modelId="{A81A0EEE-54D5-154E-9C3E-E57CFF6A7456}" type="presOf" srcId="{B43CE933-91E5-4647-9AFD-E71190AFB158}" destId="{1D10D9B3-3E8D-E842-8E31-09B71B39940C}" srcOrd="0" destOrd="0" presId="urn:microsoft.com/office/officeart/2008/layout/LinedList"/>
    <dgm:cxn modelId="{6647B8AD-C138-6F4B-820E-AAD600C20A13}" type="presParOf" srcId="{7221EA68-3CFA-4B46-BD80-BDBE3ED45365}" destId="{EDCAAE33-6785-F04E-8181-1D19F4A90DB3}" srcOrd="0" destOrd="0" presId="urn:microsoft.com/office/officeart/2008/layout/LinedList"/>
    <dgm:cxn modelId="{8A10A039-306F-4941-83D4-A2C598285D93}" type="presParOf" srcId="{7221EA68-3CFA-4B46-BD80-BDBE3ED45365}" destId="{A74D846E-A60A-B944-91D1-0E8C9A83C46B}" srcOrd="1" destOrd="0" presId="urn:microsoft.com/office/officeart/2008/layout/LinedList"/>
    <dgm:cxn modelId="{E8700199-D703-E345-B234-7B5A4BF6466A}" type="presParOf" srcId="{A74D846E-A60A-B944-91D1-0E8C9A83C46B}" destId="{1D10D9B3-3E8D-E842-8E31-09B71B39940C}" srcOrd="0" destOrd="0" presId="urn:microsoft.com/office/officeart/2008/layout/LinedList"/>
    <dgm:cxn modelId="{68865EF5-599A-7A4F-8EE6-3EFFAF326269}" type="presParOf" srcId="{A74D846E-A60A-B944-91D1-0E8C9A83C46B}" destId="{7A112F04-96E0-FB4E-AD44-03CDB3DBE253}" srcOrd="1" destOrd="0" presId="urn:microsoft.com/office/officeart/2008/layout/LinedList"/>
    <dgm:cxn modelId="{FA84528C-666F-1D49-A5B2-F1421A121FDE}" type="presParOf" srcId="{7221EA68-3CFA-4B46-BD80-BDBE3ED45365}" destId="{0C365A35-FBCE-2740-9E68-45E53A4CFE81}" srcOrd="2" destOrd="0" presId="urn:microsoft.com/office/officeart/2008/layout/LinedList"/>
    <dgm:cxn modelId="{BAC76C86-44ED-884D-A212-7D863C201CAE}" type="presParOf" srcId="{7221EA68-3CFA-4B46-BD80-BDBE3ED45365}" destId="{7659D200-ADCC-F045-873E-5BBE6FE7AAD7}" srcOrd="3" destOrd="0" presId="urn:microsoft.com/office/officeart/2008/layout/LinedList"/>
    <dgm:cxn modelId="{AE25BA87-17C1-1C4C-8FAD-81A1EB3DBFE8}" type="presParOf" srcId="{7659D200-ADCC-F045-873E-5BBE6FE7AAD7}" destId="{7952C7EE-59F8-4A4A-A90F-CEB483E59021}" srcOrd="0" destOrd="0" presId="urn:microsoft.com/office/officeart/2008/layout/LinedList"/>
    <dgm:cxn modelId="{2826C793-889D-5D41-B54F-4D5706C8B9AD}" type="presParOf" srcId="{7659D200-ADCC-F045-873E-5BBE6FE7AAD7}" destId="{7F8BD52A-1BC0-134A-AB9B-F63B6FCB0FE8}" srcOrd="1" destOrd="0" presId="urn:microsoft.com/office/officeart/2008/layout/LinedList"/>
    <dgm:cxn modelId="{38F3EF7E-A9E1-A447-94B1-F4A4F4929446}" type="presParOf" srcId="{7221EA68-3CFA-4B46-BD80-BDBE3ED45365}" destId="{7B359778-3933-5C4A-B49F-88F1BF8CC86C}" srcOrd="4" destOrd="0" presId="urn:microsoft.com/office/officeart/2008/layout/LinedList"/>
    <dgm:cxn modelId="{9F9DD1C6-3EAC-7F4E-BD6E-926890045D8A}" type="presParOf" srcId="{7221EA68-3CFA-4B46-BD80-BDBE3ED45365}" destId="{5BEA735F-AE70-BA4E-BF61-D303DC48F141}" srcOrd="5" destOrd="0" presId="urn:microsoft.com/office/officeart/2008/layout/LinedList"/>
    <dgm:cxn modelId="{9974DE34-2B5C-994D-8EBB-C4AAC294D09A}" type="presParOf" srcId="{5BEA735F-AE70-BA4E-BF61-D303DC48F141}" destId="{DAADB3F3-809E-A548-A9F7-089218A58DCC}" srcOrd="0" destOrd="0" presId="urn:microsoft.com/office/officeart/2008/layout/LinedList"/>
    <dgm:cxn modelId="{A1E1EA06-A5E2-3A48-AD1A-458D778CBE2D}" type="presParOf" srcId="{5BEA735F-AE70-BA4E-BF61-D303DC48F141}" destId="{A2443D0F-8F3B-4345-AFCE-B801E8B08A8F}" srcOrd="1" destOrd="0" presId="urn:microsoft.com/office/officeart/2008/layout/LinedList"/>
    <dgm:cxn modelId="{BA8FFBB2-A2C3-7C4D-AE7A-9D8456031377}" type="presParOf" srcId="{7221EA68-3CFA-4B46-BD80-BDBE3ED45365}" destId="{1E0136C4-46FD-9E43-AA75-67687BA4120D}" srcOrd="6" destOrd="0" presId="urn:microsoft.com/office/officeart/2008/layout/LinedList"/>
    <dgm:cxn modelId="{4DE68175-FA6A-3747-B828-8CF5BC3F206E}" type="presParOf" srcId="{7221EA68-3CFA-4B46-BD80-BDBE3ED45365}" destId="{92AE517A-146E-FB41-A62F-DA9CE4C6CFA6}" srcOrd="7" destOrd="0" presId="urn:microsoft.com/office/officeart/2008/layout/LinedList"/>
    <dgm:cxn modelId="{C353788B-3584-AD47-9B8F-DEB032A27ED3}" type="presParOf" srcId="{92AE517A-146E-FB41-A62F-DA9CE4C6CFA6}" destId="{9495FEC1-188D-4143-9C70-1B9C46C172AE}" srcOrd="0" destOrd="0" presId="urn:microsoft.com/office/officeart/2008/layout/LinedList"/>
    <dgm:cxn modelId="{C89950FA-1D77-8447-AB8A-8AD522368F9F}" type="presParOf" srcId="{92AE517A-146E-FB41-A62F-DA9CE4C6CFA6}" destId="{351E9AE4-AD92-7740-AF34-B56EFCBE4215}" srcOrd="1" destOrd="0" presId="urn:microsoft.com/office/officeart/2008/layout/LinedList"/>
    <dgm:cxn modelId="{EAE9FD1C-8DDC-7745-8CA5-0741D8BB7CD8}" type="presParOf" srcId="{7221EA68-3CFA-4B46-BD80-BDBE3ED45365}" destId="{B2331D44-23D9-8C42-9B95-B9A8DDCBC6A6}" srcOrd="8" destOrd="0" presId="urn:microsoft.com/office/officeart/2008/layout/LinedList"/>
    <dgm:cxn modelId="{1ADF8B25-2AF9-6640-B09B-E1B83BA84F13}" type="presParOf" srcId="{7221EA68-3CFA-4B46-BD80-BDBE3ED45365}" destId="{2ACD40C6-D627-B448-B399-871F3762243B}" srcOrd="9" destOrd="0" presId="urn:microsoft.com/office/officeart/2008/layout/LinedList"/>
    <dgm:cxn modelId="{A86830E9-1654-5640-B721-9099CF14188A}" type="presParOf" srcId="{2ACD40C6-D627-B448-B399-871F3762243B}" destId="{87023CD0-F5D8-A54D-A30A-B90845F30EFB}" srcOrd="0" destOrd="0" presId="urn:microsoft.com/office/officeart/2008/layout/LinedList"/>
    <dgm:cxn modelId="{AE89568A-C19A-8045-89BE-1711F09B6069}" type="presParOf" srcId="{2ACD40C6-D627-B448-B399-871F3762243B}" destId="{27806633-2A5D-7545-8DF9-A27EC87CBC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11245-E304-4318-A52B-E1AF0CCB4D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E30200-30E5-4314-8927-01159782E897}">
      <dgm:prSet/>
      <dgm:spPr/>
      <dgm:t>
        <a:bodyPr/>
        <a:lstStyle/>
        <a:p>
          <a:r>
            <a:rPr lang="en-GB"/>
            <a:t>Kant’s theory is, there is no option without accurate model.</a:t>
          </a:r>
          <a:endParaRPr lang="en-US"/>
        </a:p>
      </dgm:t>
    </dgm:pt>
    <dgm:pt modelId="{86E54C46-0212-42DB-B762-AC92CFE525B8}" type="parTrans" cxnId="{00459A04-B898-4474-B6FA-B3B6CB7A1E08}">
      <dgm:prSet/>
      <dgm:spPr/>
      <dgm:t>
        <a:bodyPr/>
        <a:lstStyle/>
        <a:p>
          <a:endParaRPr lang="en-US"/>
        </a:p>
      </dgm:t>
    </dgm:pt>
    <dgm:pt modelId="{5C893089-E4A5-4A30-B7E1-54F0FC83F4C7}" type="sibTrans" cxnId="{00459A04-B898-4474-B6FA-B3B6CB7A1E08}">
      <dgm:prSet/>
      <dgm:spPr/>
      <dgm:t>
        <a:bodyPr/>
        <a:lstStyle/>
        <a:p>
          <a:endParaRPr lang="en-US"/>
        </a:p>
      </dgm:t>
    </dgm:pt>
    <dgm:pt modelId="{AA0C9EC8-8816-4469-8A42-884730BCAFFF}">
      <dgm:prSet/>
      <dgm:spPr/>
      <dgm:t>
        <a:bodyPr/>
        <a:lstStyle/>
        <a:p>
          <a:r>
            <a:rPr lang="en-GB"/>
            <a:t>Theory of Justice by Rawls is not practical for our case. </a:t>
          </a:r>
          <a:endParaRPr lang="en-US"/>
        </a:p>
      </dgm:t>
    </dgm:pt>
    <dgm:pt modelId="{171779FF-EFA5-464F-A741-4957EF74EE30}" type="parTrans" cxnId="{F7178CA6-88F3-4DC4-BED9-013AA37FA6B2}">
      <dgm:prSet/>
      <dgm:spPr/>
      <dgm:t>
        <a:bodyPr/>
        <a:lstStyle/>
        <a:p>
          <a:endParaRPr lang="en-US"/>
        </a:p>
      </dgm:t>
    </dgm:pt>
    <dgm:pt modelId="{97E4E2FF-D305-409F-89CF-7455D394CA56}" type="sibTrans" cxnId="{F7178CA6-88F3-4DC4-BED9-013AA37FA6B2}">
      <dgm:prSet/>
      <dgm:spPr/>
      <dgm:t>
        <a:bodyPr/>
        <a:lstStyle/>
        <a:p>
          <a:endParaRPr lang="en-US"/>
        </a:p>
      </dgm:t>
    </dgm:pt>
    <dgm:pt modelId="{9983D780-28E5-4350-87EC-B3373ADFCE23}">
      <dgm:prSet/>
      <dgm:spPr/>
      <dgm:t>
        <a:bodyPr/>
        <a:lstStyle/>
        <a:p>
          <a:r>
            <a:rPr lang="en-GB"/>
            <a:t>By following “Utilitarian theory”, we will delay the release of AI system has better utility than other cases.</a:t>
          </a:r>
          <a:endParaRPr lang="en-US"/>
        </a:p>
      </dgm:t>
    </dgm:pt>
    <dgm:pt modelId="{CC36BE59-B8C1-4AA8-A5AF-D7708BB01787}" type="parTrans" cxnId="{A33A1900-90F9-41D1-BAAC-5ABE335B4646}">
      <dgm:prSet/>
      <dgm:spPr/>
      <dgm:t>
        <a:bodyPr/>
        <a:lstStyle/>
        <a:p>
          <a:endParaRPr lang="en-US"/>
        </a:p>
      </dgm:t>
    </dgm:pt>
    <dgm:pt modelId="{48BB7093-A3A3-48F5-9397-580E2DFA1A6F}" type="sibTrans" cxnId="{A33A1900-90F9-41D1-BAAC-5ABE335B4646}">
      <dgm:prSet/>
      <dgm:spPr/>
      <dgm:t>
        <a:bodyPr/>
        <a:lstStyle/>
        <a:p>
          <a:endParaRPr lang="en-US"/>
        </a:p>
      </dgm:t>
    </dgm:pt>
    <dgm:pt modelId="{76059C52-2958-47BF-A72E-1CDD010C7E49}" type="pres">
      <dgm:prSet presAssocID="{B7811245-E304-4318-A52B-E1AF0CCB4DF8}" presName="root" presStyleCnt="0">
        <dgm:presLayoutVars>
          <dgm:dir/>
          <dgm:resizeHandles val="exact"/>
        </dgm:presLayoutVars>
      </dgm:prSet>
      <dgm:spPr/>
    </dgm:pt>
    <dgm:pt modelId="{9E020B7C-A0D0-42DA-BEE8-45044C4B9955}" type="pres">
      <dgm:prSet presAssocID="{05E30200-30E5-4314-8927-01159782E897}" presName="compNode" presStyleCnt="0"/>
      <dgm:spPr/>
    </dgm:pt>
    <dgm:pt modelId="{EBF8A764-0CB8-4987-B2D7-8169AFAEEA68}" type="pres">
      <dgm:prSet presAssocID="{05E30200-30E5-4314-8927-01159782E897}" presName="bgRect" presStyleLbl="bgShp" presStyleIdx="0" presStyleCnt="3"/>
      <dgm:spPr/>
    </dgm:pt>
    <dgm:pt modelId="{31142099-A3B4-47DE-9A36-C67694AA963B}" type="pres">
      <dgm:prSet presAssocID="{05E30200-30E5-4314-8927-01159782E8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9F515EB-03C4-48F8-851E-321ADD08166E}" type="pres">
      <dgm:prSet presAssocID="{05E30200-30E5-4314-8927-01159782E897}" presName="spaceRect" presStyleCnt="0"/>
      <dgm:spPr/>
    </dgm:pt>
    <dgm:pt modelId="{9E28C9AA-8087-4F66-8EE5-FDBE7BDA3396}" type="pres">
      <dgm:prSet presAssocID="{05E30200-30E5-4314-8927-01159782E897}" presName="parTx" presStyleLbl="revTx" presStyleIdx="0" presStyleCnt="3">
        <dgm:presLayoutVars>
          <dgm:chMax val="0"/>
          <dgm:chPref val="0"/>
        </dgm:presLayoutVars>
      </dgm:prSet>
      <dgm:spPr/>
    </dgm:pt>
    <dgm:pt modelId="{5EB47E5A-9F16-4C1E-9131-5D764F0AFA60}" type="pres">
      <dgm:prSet presAssocID="{5C893089-E4A5-4A30-B7E1-54F0FC83F4C7}" presName="sibTrans" presStyleCnt="0"/>
      <dgm:spPr/>
    </dgm:pt>
    <dgm:pt modelId="{DAE54ADA-A6AF-43FC-BFF1-18F28F61AB19}" type="pres">
      <dgm:prSet presAssocID="{AA0C9EC8-8816-4469-8A42-884730BCAFFF}" presName="compNode" presStyleCnt="0"/>
      <dgm:spPr/>
    </dgm:pt>
    <dgm:pt modelId="{6100ED50-4DEB-4216-81B4-C9BADB1DF85A}" type="pres">
      <dgm:prSet presAssocID="{AA0C9EC8-8816-4469-8A42-884730BCAFFF}" presName="bgRect" presStyleLbl="bgShp" presStyleIdx="1" presStyleCnt="3"/>
      <dgm:spPr/>
    </dgm:pt>
    <dgm:pt modelId="{C7655A6D-CDB3-46A6-BBFB-5EB8E32C8056}" type="pres">
      <dgm:prSet presAssocID="{AA0C9EC8-8816-4469-8A42-884730BCAF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F1C78C3-476B-45CC-8A96-9D3A32F4F44F}" type="pres">
      <dgm:prSet presAssocID="{AA0C9EC8-8816-4469-8A42-884730BCAFFF}" presName="spaceRect" presStyleCnt="0"/>
      <dgm:spPr/>
    </dgm:pt>
    <dgm:pt modelId="{F5FD6712-5887-47D1-9F6C-99655BBEAAFA}" type="pres">
      <dgm:prSet presAssocID="{AA0C9EC8-8816-4469-8A42-884730BCAFFF}" presName="parTx" presStyleLbl="revTx" presStyleIdx="1" presStyleCnt="3">
        <dgm:presLayoutVars>
          <dgm:chMax val="0"/>
          <dgm:chPref val="0"/>
        </dgm:presLayoutVars>
      </dgm:prSet>
      <dgm:spPr/>
    </dgm:pt>
    <dgm:pt modelId="{5E661F73-5748-469D-9A8A-E7F65DE6D269}" type="pres">
      <dgm:prSet presAssocID="{97E4E2FF-D305-409F-89CF-7455D394CA56}" presName="sibTrans" presStyleCnt="0"/>
      <dgm:spPr/>
    </dgm:pt>
    <dgm:pt modelId="{D66BD86E-40EC-40AD-AAE1-AC9005FD2FD2}" type="pres">
      <dgm:prSet presAssocID="{9983D780-28E5-4350-87EC-B3373ADFCE23}" presName="compNode" presStyleCnt="0"/>
      <dgm:spPr/>
    </dgm:pt>
    <dgm:pt modelId="{7521B677-2FCF-4690-ABF0-401D7BF65203}" type="pres">
      <dgm:prSet presAssocID="{9983D780-28E5-4350-87EC-B3373ADFCE23}" presName="bgRect" presStyleLbl="bgShp" presStyleIdx="2" presStyleCnt="3"/>
      <dgm:spPr/>
    </dgm:pt>
    <dgm:pt modelId="{50F44A2A-4ACB-42C5-A2DF-A4C664D40255}" type="pres">
      <dgm:prSet presAssocID="{9983D780-28E5-4350-87EC-B3373ADFCE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5E3362-2770-4BD9-B423-2AE0EA224BA1}" type="pres">
      <dgm:prSet presAssocID="{9983D780-28E5-4350-87EC-B3373ADFCE23}" presName="spaceRect" presStyleCnt="0"/>
      <dgm:spPr/>
    </dgm:pt>
    <dgm:pt modelId="{515D4A92-A26A-431B-93A5-AAFEE57A5378}" type="pres">
      <dgm:prSet presAssocID="{9983D780-28E5-4350-87EC-B3373ADFCE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3A1900-90F9-41D1-BAAC-5ABE335B4646}" srcId="{B7811245-E304-4318-A52B-E1AF0CCB4DF8}" destId="{9983D780-28E5-4350-87EC-B3373ADFCE23}" srcOrd="2" destOrd="0" parTransId="{CC36BE59-B8C1-4AA8-A5AF-D7708BB01787}" sibTransId="{48BB7093-A3A3-48F5-9397-580E2DFA1A6F}"/>
    <dgm:cxn modelId="{00459A04-B898-4474-B6FA-B3B6CB7A1E08}" srcId="{B7811245-E304-4318-A52B-E1AF0CCB4DF8}" destId="{05E30200-30E5-4314-8927-01159782E897}" srcOrd="0" destOrd="0" parTransId="{86E54C46-0212-42DB-B762-AC92CFE525B8}" sibTransId="{5C893089-E4A5-4A30-B7E1-54F0FC83F4C7}"/>
    <dgm:cxn modelId="{E4B43127-B186-46BA-8E47-40BA7D472AF1}" type="presOf" srcId="{AA0C9EC8-8816-4469-8A42-884730BCAFFF}" destId="{F5FD6712-5887-47D1-9F6C-99655BBEAAFA}" srcOrd="0" destOrd="0" presId="urn:microsoft.com/office/officeart/2018/2/layout/IconVerticalSolidList"/>
    <dgm:cxn modelId="{D4DB8978-E619-4F5C-90BA-AF9C71E339A1}" type="presOf" srcId="{9983D780-28E5-4350-87EC-B3373ADFCE23}" destId="{515D4A92-A26A-431B-93A5-AAFEE57A5378}" srcOrd="0" destOrd="0" presId="urn:microsoft.com/office/officeart/2018/2/layout/IconVerticalSolidList"/>
    <dgm:cxn modelId="{2370D484-9A5F-458F-85A0-312C486B763A}" type="presOf" srcId="{B7811245-E304-4318-A52B-E1AF0CCB4DF8}" destId="{76059C52-2958-47BF-A72E-1CDD010C7E49}" srcOrd="0" destOrd="0" presId="urn:microsoft.com/office/officeart/2018/2/layout/IconVerticalSolidList"/>
    <dgm:cxn modelId="{F7178CA6-88F3-4DC4-BED9-013AA37FA6B2}" srcId="{B7811245-E304-4318-A52B-E1AF0CCB4DF8}" destId="{AA0C9EC8-8816-4469-8A42-884730BCAFFF}" srcOrd="1" destOrd="0" parTransId="{171779FF-EFA5-464F-A741-4957EF74EE30}" sibTransId="{97E4E2FF-D305-409F-89CF-7455D394CA56}"/>
    <dgm:cxn modelId="{91CB4BD0-1142-450B-AFC5-F5240304FC5B}" type="presOf" srcId="{05E30200-30E5-4314-8927-01159782E897}" destId="{9E28C9AA-8087-4F66-8EE5-FDBE7BDA3396}" srcOrd="0" destOrd="0" presId="urn:microsoft.com/office/officeart/2018/2/layout/IconVerticalSolidList"/>
    <dgm:cxn modelId="{25A05111-150C-4682-A6EC-699F81EAE6C4}" type="presParOf" srcId="{76059C52-2958-47BF-A72E-1CDD010C7E49}" destId="{9E020B7C-A0D0-42DA-BEE8-45044C4B9955}" srcOrd="0" destOrd="0" presId="urn:microsoft.com/office/officeart/2018/2/layout/IconVerticalSolidList"/>
    <dgm:cxn modelId="{E1874B96-2663-409E-BF82-9F93CE9CD1EB}" type="presParOf" srcId="{9E020B7C-A0D0-42DA-BEE8-45044C4B9955}" destId="{EBF8A764-0CB8-4987-B2D7-8169AFAEEA68}" srcOrd="0" destOrd="0" presId="urn:microsoft.com/office/officeart/2018/2/layout/IconVerticalSolidList"/>
    <dgm:cxn modelId="{303FFFEF-9A11-4472-92FC-2E8FE896358F}" type="presParOf" srcId="{9E020B7C-A0D0-42DA-BEE8-45044C4B9955}" destId="{31142099-A3B4-47DE-9A36-C67694AA963B}" srcOrd="1" destOrd="0" presId="urn:microsoft.com/office/officeart/2018/2/layout/IconVerticalSolidList"/>
    <dgm:cxn modelId="{350F3B56-69E0-4351-8080-2FA1CAFA2B2D}" type="presParOf" srcId="{9E020B7C-A0D0-42DA-BEE8-45044C4B9955}" destId="{39F515EB-03C4-48F8-851E-321ADD08166E}" srcOrd="2" destOrd="0" presId="urn:microsoft.com/office/officeart/2018/2/layout/IconVerticalSolidList"/>
    <dgm:cxn modelId="{A2568C12-3A39-4C6E-9DDC-25EDD3508150}" type="presParOf" srcId="{9E020B7C-A0D0-42DA-BEE8-45044C4B9955}" destId="{9E28C9AA-8087-4F66-8EE5-FDBE7BDA3396}" srcOrd="3" destOrd="0" presId="urn:microsoft.com/office/officeart/2018/2/layout/IconVerticalSolidList"/>
    <dgm:cxn modelId="{B154E9C4-2772-40F0-83BF-746624A15C6E}" type="presParOf" srcId="{76059C52-2958-47BF-A72E-1CDD010C7E49}" destId="{5EB47E5A-9F16-4C1E-9131-5D764F0AFA60}" srcOrd="1" destOrd="0" presId="urn:microsoft.com/office/officeart/2018/2/layout/IconVerticalSolidList"/>
    <dgm:cxn modelId="{B2C55885-FCA0-45A3-88DE-15CFFE3231FC}" type="presParOf" srcId="{76059C52-2958-47BF-A72E-1CDD010C7E49}" destId="{DAE54ADA-A6AF-43FC-BFF1-18F28F61AB19}" srcOrd="2" destOrd="0" presId="urn:microsoft.com/office/officeart/2018/2/layout/IconVerticalSolidList"/>
    <dgm:cxn modelId="{E1B08E6E-82F6-4CB8-9239-7D18EE95EE7C}" type="presParOf" srcId="{DAE54ADA-A6AF-43FC-BFF1-18F28F61AB19}" destId="{6100ED50-4DEB-4216-81B4-C9BADB1DF85A}" srcOrd="0" destOrd="0" presId="urn:microsoft.com/office/officeart/2018/2/layout/IconVerticalSolidList"/>
    <dgm:cxn modelId="{EA3B89F4-ADD0-40EB-9BF9-02106A2B99A7}" type="presParOf" srcId="{DAE54ADA-A6AF-43FC-BFF1-18F28F61AB19}" destId="{C7655A6D-CDB3-46A6-BBFB-5EB8E32C8056}" srcOrd="1" destOrd="0" presId="urn:microsoft.com/office/officeart/2018/2/layout/IconVerticalSolidList"/>
    <dgm:cxn modelId="{C0A191D9-264B-4401-9BB2-EAD14F582626}" type="presParOf" srcId="{DAE54ADA-A6AF-43FC-BFF1-18F28F61AB19}" destId="{BF1C78C3-476B-45CC-8A96-9D3A32F4F44F}" srcOrd="2" destOrd="0" presId="urn:microsoft.com/office/officeart/2018/2/layout/IconVerticalSolidList"/>
    <dgm:cxn modelId="{9D03914B-20BB-45F6-84DC-37E802EAD203}" type="presParOf" srcId="{DAE54ADA-A6AF-43FC-BFF1-18F28F61AB19}" destId="{F5FD6712-5887-47D1-9F6C-99655BBEAAFA}" srcOrd="3" destOrd="0" presId="urn:microsoft.com/office/officeart/2018/2/layout/IconVerticalSolidList"/>
    <dgm:cxn modelId="{6E28FC60-28FB-4424-8F28-9776D2937EFE}" type="presParOf" srcId="{76059C52-2958-47BF-A72E-1CDD010C7E49}" destId="{5E661F73-5748-469D-9A8A-E7F65DE6D269}" srcOrd="3" destOrd="0" presId="urn:microsoft.com/office/officeart/2018/2/layout/IconVerticalSolidList"/>
    <dgm:cxn modelId="{FDF388B8-FCDF-47FE-85F0-4CAF69ED206D}" type="presParOf" srcId="{76059C52-2958-47BF-A72E-1CDD010C7E49}" destId="{D66BD86E-40EC-40AD-AAE1-AC9005FD2FD2}" srcOrd="4" destOrd="0" presId="urn:microsoft.com/office/officeart/2018/2/layout/IconVerticalSolidList"/>
    <dgm:cxn modelId="{8B4B7F81-6E85-455C-B2AE-29D4B8A12691}" type="presParOf" srcId="{D66BD86E-40EC-40AD-AAE1-AC9005FD2FD2}" destId="{7521B677-2FCF-4690-ABF0-401D7BF65203}" srcOrd="0" destOrd="0" presId="urn:microsoft.com/office/officeart/2018/2/layout/IconVerticalSolidList"/>
    <dgm:cxn modelId="{B167680A-57FD-4EB9-B240-5DD97EEB0467}" type="presParOf" srcId="{D66BD86E-40EC-40AD-AAE1-AC9005FD2FD2}" destId="{50F44A2A-4ACB-42C5-A2DF-A4C664D40255}" srcOrd="1" destOrd="0" presId="urn:microsoft.com/office/officeart/2018/2/layout/IconVerticalSolidList"/>
    <dgm:cxn modelId="{57FD287B-C4FA-43E4-A3B9-693E4E0C9D6D}" type="presParOf" srcId="{D66BD86E-40EC-40AD-AAE1-AC9005FD2FD2}" destId="{975E3362-2770-4BD9-B423-2AE0EA224BA1}" srcOrd="2" destOrd="0" presId="urn:microsoft.com/office/officeart/2018/2/layout/IconVerticalSolidList"/>
    <dgm:cxn modelId="{3BE35333-3FDC-45B4-BF96-4577CFA0A202}" type="presParOf" srcId="{D66BD86E-40EC-40AD-AAE1-AC9005FD2FD2}" destId="{515D4A92-A26A-431B-93A5-AAFEE57A53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AAE33-6785-F04E-8181-1D19F4A90DB3}">
      <dsp:nvSpPr>
        <dsp:cNvPr id="0" name=""/>
        <dsp:cNvSpPr/>
      </dsp:nvSpPr>
      <dsp:spPr>
        <a:xfrm>
          <a:off x="0" y="45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0D9B3-3E8D-E842-8E31-09B71B39940C}">
      <dsp:nvSpPr>
        <dsp:cNvPr id="0" name=""/>
        <dsp:cNvSpPr/>
      </dsp:nvSpPr>
      <dsp:spPr>
        <a:xfrm>
          <a:off x="0" y="450"/>
          <a:ext cx="10168127" cy="73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AI to </a:t>
          </a:r>
          <a:r>
            <a:rPr lang="en-GB" sz="3100" kern="1200"/>
            <a:t>select candidates for interviews </a:t>
          </a:r>
          <a:endParaRPr lang="en-US" sz="3100" kern="1200"/>
        </a:p>
      </dsp:txBody>
      <dsp:txXfrm>
        <a:off x="0" y="450"/>
        <a:ext cx="10168127" cy="738654"/>
      </dsp:txXfrm>
    </dsp:sp>
    <dsp:sp modelId="{0C365A35-FBCE-2740-9E68-45E53A4CFE81}">
      <dsp:nvSpPr>
        <dsp:cNvPr id="0" name=""/>
        <dsp:cNvSpPr/>
      </dsp:nvSpPr>
      <dsp:spPr>
        <a:xfrm>
          <a:off x="0" y="73910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C7EE-59F8-4A4A-A90F-CEB483E59021}">
      <dsp:nvSpPr>
        <dsp:cNvPr id="0" name=""/>
        <dsp:cNvSpPr/>
      </dsp:nvSpPr>
      <dsp:spPr>
        <a:xfrm>
          <a:off x="0" y="739105"/>
          <a:ext cx="10168127" cy="73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Ensuring fair and equal opportunities for all applicants</a:t>
          </a:r>
          <a:endParaRPr lang="en-US" sz="3100" kern="1200"/>
        </a:p>
      </dsp:txBody>
      <dsp:txXfrm>
        <a:off x="0" y="739105"/>
        <a:ext cx="10168127" cy="738654"/>
      </dsp:txXfrm>
    </dsp:sp>
    <dsp:sp modelId="{7B359778-3933-5C4A-B49F-88F1BF8CC86C}">
      <dsp:nvSpPr>
        <dsp:cNvPr id="0" name=""/>
        <dsp:cNvSpPr/>
      </dsp:nvSpPr>
      <dsp:spPr>
        <a:xfrm>
          <a:off x="0" y="147776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DB3F3-809E-A548-A9F7-089218A58DCC}">
      <dsp:nvSpPr>
        <dsp:cNvPr id="0" name=""/>
        <dsp:cNvSpPr/>
      </dsp:nvSpPr>
      <dsp:spPr>
        <a:xfrm>
          <a:off x="0" y="1477760"/>
          <a:ext cx="10168127" cy="73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AI ranks male candidates higher than female </a:t>
          </a:r>
          <a:endParaRPr lang="en-US" sz="3100" kern="1200"/>
        </a:p>
      </dsp:txBody>
      <dsp:txXfrm>
        <a:off x="0" y="1477760"/>
        <a:ext cx="10168127" cy="738654"/>
      </dsp:txXfrm>
    </dsp:sp>
    <dsp:sp modelId="{1E0136C4-46FD-9E43-AA75-67687BA4120D}">
      <dsp:nvSpPr>
        <dsp:cNvPr id="0" name=""/>
        <dsp:cNvSpPr/>
      </dsp:nvSpPr>
      <dsp:spPr>
        <a:xfrm>
          <a:off x="0" y="221641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5FEC1-188D-4143-9C70-1B9C46C172AE}">
      <dsp:nvSpPr>
        <dsp:cNvPr id="0" name=""/>
        <dsp:cNvSpPr/>
      </dsp:nvSpPr>
      <dsp:spPr>
        <a:xfrm>
          <a:off x="0" y="2216415"/>
          <a:ext cx="10168127" cy="73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Release the AI system with bias</a:t>
          </a:r>
          <a:endParaRPr lang="en-US" sz="3100" kern="1200"/>
        </a:p>
      </dsp:txBody>
      <dsp:txXfrm>
        <a:off x="0" y="2216415"/>
        <a:ext cx="10168127" cy="738654"/>
      </dsp:txXfrm>
    </dsp:sp>
    <dsp:sp modelId="{B2331D44-23D9-8C42-9B95-B9A8DDCBC6A6}">
      <dsp:nvSpPr>
        <dsp:cNvPr id="0" name=""/>
        <dsp:cNvSpPr/>
      </dsp:nvSpPr>
      <dsp:spPr>
        <a:xfrm>
          <a:off x="0" y="295507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23CD0-F5D8-A54D-A30A-B90845F30EFB}">
      <dsp:nvSpPr>
        <dsp:cNvPr id="0" name=""/>
        <dsp:cNvSpPr/>
      </dsp:nvSpPr>
      <dsp:spPr>
        <a:xfrm>
          <a:off x="0" y="2955070"/>
          <a:ext cx="10168127" cy="73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Delay the release </a:t>
          </a:r>
          <a:endParaRPr lang="en-US" sz="3100" kern="1200"/>
        </a:p>
      </dsp:txBody>
      <dsp:txXfrm>
        <a:off x="0" y="2955070"/>
        <a:ext cx="10168127" cy="73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A764-0CB8-4987-B2D7-8169AFAEEA6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42099-A3B4-47DE-9A36-C67694AA963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8C9AA-8087-4F66-8EE5-FDBE7BDA3396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Kant’s theory is, there is no option without accurate model.</a:t>
          </a:r>
          <a:endParaRPr lang="en-US" sz="2200" kern="1200"/>
        </a:p>
      </dsp:txBody>
      <dsp:txXfrm>
        <a:off x="1819120" y="673"/>
        <a:ext cx="4545103" cy="1574995"/>
      </dsp:txXfrm>
    </dsp:sp>
    <dsp:sp modelId="{6100ED50-4DEB-4216-81B4-C9BADB1DF85A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5A6D-CDB3-46A6-BBFB-5EB8E32C8056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D6712-5887-47D1-9F6C-99655BBEAAFA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Theory of Justice by Rawls is not practical for our case. </a:t>
          </a:r>
          <a:endParaRPr lang="en-US" sz="2200" kern="1200"/>
        </a:p>
      </dsp:txBody>
      <dsp:txXfrm>
        <a:off x="1819120" y="1969418"/>
        <a:ext cx="4545103" cy="1574995"/>
      </dsp:txXfrm>
    </dsp:sp>
    <dsp:sp modelId="{7521B677-2FCF-4690-ABF0-401D7BF6520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44A2A-4ACB-42C5-A2DF-A4C664D4025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D4A92-A26A-431B-93A5-AAFEE57A537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By following “Utilitarian theory”, we will delay the release of AI system has better utility than other cases.</a:t>
          </a:r>
          <a:endParaRPr lang="en-US" sz="22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5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26C2A81E-6968-F154-1CE7-E4A4848A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r="359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1445-1F36-A054-65CB-98F48BED5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252" y="1079701"/>
            <a:ext cx="4809008" cy="1942548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in Hiring Employee</a:t>
            </a:r>
            <a:endParaRPr lang="en-B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92C26-00F1-C7C1-DD72-EC424E07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Foysal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(2019-2-60-003)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Saiful (2019-2-60-040)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Fahad Ahmed (2020-2-60-174) </a:t>
            </a:r>
          </a:p>
          <a:p>
            <a:endParaRPr lang="en-B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7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A099-9D1F-CB35-7D5D-C90A2669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OUR SCENARIO</a:t>
            </a: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4C2D7-24E5-8710-92EE-72C92E83B1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23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8C4F-76EA-55BD-2D7D-E8F5D7A6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DILEMMA</a:t>
            </a: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491547-6FA0-418E-7E78-B584E070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04908"/>
              </p:ext>
            </p:extLst>
          </p:nvPr>
        </p:nvGraphicFramePr>
        <p:xfrm>
          <a:off x="1116013" y="2478088"/>
          <a:ext cx="1016793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503858722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72976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Dilemma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Probable Result</a:t>
                      </a:r>
                      <a:endParaRPr lang="en-B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Release the AI system</a:t>
                      </a:r>
                    </a:p>
                    <a:p>
                      <a:pPr algn="ctr"/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D" dirty="0"/>
                    </a:p>
                    <a:p>
                      <a:pPr algn="ctr"/>
                      <a:r>
                        <a:rPr lang="en-GB" dirty="0"/>
                        <a:t>Gender inequality </a:t>
                      </a:r>
                    </a:p>
                    <a:p>
                      <a:pPr algn="ctr"/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Delay the release</a:t>
                      </a:r>
                    </a:p>
                    <a:p>
                      <a:pPr algn="ctr"/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BD" dirty="0"/>
                    </a:p>
                    <a:p>
                      <a:pPr algn="ctr"/>
                      <a:r>
                        <a:rPr lang="en-BD" dirty="0"/>
                        <a:t>Job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41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B1D6C9-8BE0-CBBF-E25D-84686EAEBCAE}"/>
              </a:ext>
            </a:extLst>
          </p:cNvPr>
          <p:cNvSpPr txBox="1"/>
          <p:nvPr/>
        </p:nvSpPr>
        <p:spPr>
          <a:xfrm>
            <a:off x="4185843" y="5498195"/>
            <a:ext cx="4458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cap="none" dirty="0">
                <a:latin typeface="Arial"/>
                <a:ea typeface="Arial"/>
                <a:cs typeface="Arial"/>
                <a:sym typeface="Arial"/>
              </a:rPr>
              <a:t>WHAT WOULD BE THE DECISION?</a:t>
            </a:r>
            <a:endParaRPr lang="en-BD" sz="2000" dirty="0"/>
          </a:p>
        </p:txBody>
      </p:sp>
    </p:spTree>
    <p:extLst>
      <p:ext uri="{BB962C8B-B14F-4D97-AF65-F5344CB8AC3E}">
        <p14:creationId xmlns:p14="http://schemas.microsoft.com/office/powerpoint/2010/main" val="8022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566A2-4500-2917-06F3-014EFC9E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8305A8-9357-2140-42EB-6C939FD6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92" y="2340913"/>
            <a:ext cx="25969684" cy="53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D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11DE78-B720-FD8B-3580-2465301E1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92003"/>
              </p:ext>
            </p:extLst>
          </p:nvPr>
        </p:nvGraphicFramePr>
        <p:xfrm>
          <a:off x="527463" y="2139484"/>
          <a:ext cx="11137077" cy="409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76">
                  <a:extLst>
                    <a:ext uri="{9D8B030D-6E8A-4147-A177-3AD203B41FA5}">
                      <a16:colId xmlns:a16="http://schemas.microsoft.com/office/drawing/2014/main" val="2743341759"/>
                    </a:ext>
                  </a:extLst>
                </a:gridCol>
                <a:gridCol w="3119544">
                  <a:extLst>
                    <a:ext uri="{9D8B030D-6E8A-4147-A177-3AD203B41FA5}">
                      <a16:colId xmlns:a16="http://schemas.microsoft.com/office/drawing/2014/main" val="3497722470"/>
                    </a:ext>
                  </a:extLst>
                </a:gridCol>
                <a:gridCol w="1701570">
                  <a:extLst>
                    <a:ext uri="{9D8B030D-6E8A-4147-A177-3AD203B41FA5}">
                      <a16:colId xmlns:a16="http://schemas.microsoft.com/office/drawing/2014/main" val="4052341344"/>
                    </a:ext>
                  </a:extLst>
                </a:gridCol>
                <a:gridCol w="2466719">
                  <a:extLst>
                    <a:ext uri="{9D8B030D-6E8A-4147-A177-3AD203B41FA5}">
                      <a16:colId xmlns:a16="http://schemas.microsoft.com/office/drawing/2014/main" val="1163240262"/>
                    </a:ext>
                  </a:extLst>
                </a:gridCol>
                <a:gridCol w="2243268">
                  <a:extLst>
                    <a:ext uri="{9D8B030D-6E8A-4147-A177-3AD203B41FA5}">
                      <a16:colId xmlns:a16="http://schemas.microsoft.com/office/drawing/2014/main" val="691086821"/>
                    </a:ext>
                  </a:extLst>
                </a:gridCol>
              </a:tblGrid>
              <a:tr h="511109">
                <a:tc rowSpan="2"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Decision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21882" marR="121882" marT="60543" marB="60543" anchor="ctr"/>
                </a:tc>
                <a:tc rowSpan="2"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Brainstorming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21882" marR="121882" marT="60543" marB="60543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300" kern="100">
                          <a:effectLst/>
                        </a:rPr>
                        <a:t>Analysis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21882" marR="121882" marT="60543" marB="60543" anchor="ctr"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2697"/>
                  </a:ext>
                </a:extLst>
              </a:tr>
              <a:tr h="855246"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Positive Impact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21882" marR="121882" marT="60543" marB="60543" anchor="ctr"/>
                </a:tc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Negative Impact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21882" marR="121882" marT="60543" marB="60543" anchor="ctr"/>
                </a:tc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Rights of stakeholders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21882" marR="121882" marT="60543" marB="60543" anchor="ctr"/>
                </a:tc>
                <a:extLst>
                  <a:ext uri="{0D108BD9-81ED-4DB2-BD59-A6C34878D82A}">
                    <a16:rowId xmlns:a16="http://schemas.microsoft.com/office/drawing/2014/main" val="1280615375"/>
                  </a:ext>
                </a:extLst>
              </a:tr>
              <a:tr h="1881286"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Release the AI system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300" kern="100">
                          <a:effectLst/>
                        </a:rPr>
                        <a:t>Gender discrimination</a:t>
                      </a:r>
                      <a:endParaRPr lang="en-BD" sz="2300" kern="10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300" kern="100">
                          <a:effectLst/>
                        </a:rPr>
                        <a:t>Society risk</a:t>
                      </a:r>
                      <a:endParaRPr lang="en-BD" sz="2300" kern="10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300" kern="100">
                          <a:effectLst/>
                        </a:rPr>
                        <a:t>Developer benefited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13" marR="114713" marT="57356" marB="57356"/>
                </a:tc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Developer job and family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Women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300" kern="100" dirty="0">
                          <a:effectLst/>
                        </a:rPr>
                        <a:t>  </a:t>
                      </a:r>
                      <a:endParaRPr lang="en-BD" sz="2300" kern="100" dirty="0">
                        <a:effectLst/>
                      </a:endParaRPr>
                    </a:p>
                    <a:p>
                      <a:pPr algn="ctr"/>
                      <a:r>
                        <a:rPr lang="en-US" sz="2300" kern="100" dirty="0">
                          <a:effectLst/>
                        </a:rPr>
                        <a:t> </a:t>
                      </a:r>
                      <a:endParaRPr lang="en-BD" sz="2300" kern="100" dirty="0">
                        <a:effectLst/>
                      </a:endParaRPr>
                    </a:p>
                    <a:p>
                      <a:pPr algn="ctr"/>
                      <a:r>
                        <a:rPr lang="en-US" sz="2300" kern="100" dirty="0">
                          <a:effectLst/>
                        </a:rPr>
                        <a:t>Everyone has right to treated as equal</a:t>
                      </a:r>
                      <a:endParaRPr lang="en-BD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extLst>
                  <a:ext uri="{0D108BD9-81ED-4DB2-BD59-A6C34878D82A}">
                    <a16:rowId xmlns:a16="http://schemas.microsoft.com/office/drawing/2014/main" val="2872877176"/>
                  </a:ext>
                </a:extLst>
              </a:tr>
              <a:tr h="848873"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Delay the release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300" kern="100">
                          <a:effectLst/>
                        </a:rPr>
                        <a:t>Developer job risk</a:t>
                      </a:r>
                      <a:endParaRPr lang="en-BD" sz="2300" kern="100">
                        <a:effectLst/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300" kern="100">
                          <a:effectLst/>
                        </a:rPr>
                        <a:t>Society benefited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713" marR="114713" marT="57356" marB="57356"/>
                </a:tc>
                <a:tc>
                  <a:txBody>
                    <a:bodyPr/>
                    <a:lstStyle/>
                    <a:p>
                      <a:r>
                        <a:rPr lang="en-US" sz="2300" kern="100">
                          <a:effectLst/>
                        </a:rPr>
                        <a:t>Women applicants</a:t>
                      </a:r>
                      <a:endParaRPr lang="en-BD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tc>
                  <a:txBody>
                    <a:bodyPr/>
                    <a:lstStyle/>
                    <a:p>
                      <a:r>
                        <a:rPr lang="en-US" sz="2300" kern="100" dirty="0">
                          <a:effectLst/>
                        </a:rPr>
                        <a:t>Developer and his family</a:t>
                      </a:r>
                      <a:endParaRPr lang="en-BD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14713" marR="114713" marT="57356" marB="57356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8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2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6;p6">
            <a:extLst>
              <a:ext uri="{FF2B5EF4-FFF2-40B4-BE49-F238E27FC236}">
                <a16:creationId xmlns:a16="http://schemas.microsoft.com/office/drawing/2014/main" id="{305CC9B5-5BCF-51DE-1C4E-3819D13AD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791" y="542499"/>
            <a:ext cx="10937517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</a:pPr>
            <a:r>
              <a:rPr lang="en-US" sz="3200" dirty="0"/>
              <a:t>KANT’S, MILL’S, AND RAWLS’ APPROACHES</a:t>
            </a:r>
            <a:endParaRPr dirty="0"/>
          </a:p>
        </p:txBody>
      </p:sp>
      <p:grpSp>
        <p:nvGrpSpPr>
          <p:cNvPr id="8" name="Google Shape;277;p6">
            <a:extLst>
              <a:ext uri="{FF2B5EF4-FFF2-40B4-BE49-F238E27FC236}">
                <a16:creationId xmlns:a16="http://schemas.microsoft.com/office/drawing/2014/main" id="{78FAD4D6-30B8-56E3-6F45-860835472A42}"/>
              </a:ext>
            </a:extLst>
          </p:cNvPr>
          <p:cNvGrpSpPr/>
          <p:nvPr/>
        </p:nvGrpSpPr>
        <p:grpSpPr>
          <a:xfrm>
            <a:off x="224598" y="2127060"/>
            <a:ext cx="3626435" cy="4378467"/>
            <a:chOff x="224598" y="2127060"/>
            <a:chExt cx="3626435" cy="4378467"/>
          </a:xfrm>
        </p:grpSpPr>
        <p:sp>
          <p:nvSpPr>
            <p:cNvPr id="9" name="Google Shape;278;p6">
              <a:extLst>
                <a:ext uri="{FF2B5EF4-FFF2-40B4-BE49-F238E27FC236}">
                  <a16:creationId xmlns:a16="http://schemas.microsoft.com/office/drawing/2014/main" id="{CF51221C-5841-D367-D52F-FBC50D70D34D}"/>
                </a:ext>
              </a:extLst>
            </p:cNvPr>
            <p:cNvSpPr txBox="1"/>
            <p:nvPr/>
          </p:nvSpPr>
          <p:spPr>
            <a:xfrm>
              <a:off x="224598" y="2127060"/>
              <a:ext cx="3626434" cy="4378467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858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b="1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IMMANUEL KANT’S “CATEGORICAL IMPERATIVE” THEORY</a:t>
              </a:r>
              <a:endParaRPr/>
            </a:p>
          </p:txBody>
        </p:sp>
        <p:sp>
          <p:nvSpPr>
            <p:cNvPr id="11" name="Google Shape;280;p6">
              <a:extLst>
                <a:ext uri="{FF2B5EF4-FFF2-40B4-BE49-F238E27FC236}">
                  <a16:creationId xmlns:a16="http://schemas.microsoft.com/office/drawing/2014/main" id="{B4B7C9B1-4506-AFCC-7D6A-4F96FE325722}"/>
                </a:ext>
              </a:extLst>
            </p:cNvPr>
            <p:cNvSpPr txBox="1"/>
            <p:nvPr/>
          </p:nvSpPr>
          <p:spPr>
            <a:xfrm>
              <a:off x="224598" y="3695985"/>
              <a:ext cx="3626435" cy="240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i="1" dirty="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One should always respect the humanity of others and that one should only act following rules that could hold for everyone.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dirty="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According to this theory, delay and build an accurate model</a:t>
              </a:r>
              <a:endParaRPr dirty="0"/>
            </a:p>
          </p:txBody>
        </p:sp>
      </p:grpSp>
      <p:grpSp>
        <p:nvGrpSpPr>
          <p:cNvPr id="13" name="Google Shape;282;p6">
            <a:extLst>
              <a:ext uri="{FF2B5EF4-FFF2-40B4-BE49-F238E27FC236}">
                <a16:creationId xmlns:a16="http://schemas.microsoft.com/office/drawing/2014/main" id="{70043D58-961F-2850-902C-F13568AD2C44}"/>
              </a:ext>
            </a:extLst>
          </p:cNvPr>
          <p:cNvGrpSpPr/>
          <p:nvPr/>
        </p:nvGrpSpPr>
        <p:grpSpPr>
          <a:xfrm>
            <a:off x="4206583" y="2127060"/>
            <a:ext cx="3626435" cy="4378467"/>
            <a:chOff x="224597" y="2127060"/>
            <a:chExt cx="3626435" cy="4378467"/>
          </a:xfrm>
        </p:grpSpPr>
        <p:sp>
          <p:nvSpPr>
            <p:cNvPr id="15" name="Google Shape;283;p6">
              <a:extLst>
                <a:ext uri="{FF2B5EF4-FFF2-40B4-BE49-F238E27FC236}">
                  <a16:creationId xmlns:a16="http://schemas.microsoft.com/office/drawing/2014/main" id="{02D0F488-A5C6-9B23-2876-B57C41D73C04}"/>
                </a:ext>
              </a:extLst>
            </p:cNvPr>
            <p:cNvSpPr txBox="1"/>
            <p:nvPr/>
          </p:nvSpPr>
          <p:spPr>
            <a:xfrm>
              <a:off x="224598" y="2127060"/>
              <a:ext cx="3626434" cy="4378467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858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b="1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MILL’S “UTILITARIAN THEORY” THEORY</a:t>
              </a:r>
              <a:endParaRPr/>
            </a:p>
          </p:txBody>
        </p:sp>
        <p:sp>
          <p:nvSpPr>
            <p:cNvPr id="16" name="Google Shape;284;p6">
              <a:extLst>
                <a:ext uri="{FF2B5EF4-FFF2-40B4-BE49-F238E27FC236}">
                  <a16:creationId xmlns:a16="http://schemas.microsoft.com/office/drawing/2014/main" id="{D99CD044-57F7-AA70-E8E4-31D16B55691A}"/>
                </a:ext>
              </a:extLst>
            </p:cNvPr>
            <p:cNvSpPr txBox="1"/>
            <p:nvPr/>
          </p:nvSpPr>
          <p:spPr>
            <a:xfrm>
              <a:off x="224597" y="3454930"/>
              <a:ext cx="3626435" cy="240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i="1" dirty="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The results or consequences of our actions which produces the greatest good for the most significant number.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lang="en-US" sz="15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dirty="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According to this theory, delay the release of AI system</a:t>
              </a:r>
              <a:endParaRPr dirty="0"/>
            </a:p>
          </p:txBody>
        </p:sp>
      </p:grpSp>
      <p:grpSp>
        <p:nvGrpSpPr>
          <p:cNvPr id="18" name="Google Shape;287;p6">
            <a:extLst>
              <a:ext uri="{FF2B5EF4-FFF2-40B4-BE49-F238E27FC236}">
                <a16:creationId xmlns:a16="http://schemas.microsoft.com/office/drawing/2014/main" id="{04E6AFFA-2882-380B-7D49-9D26D0378FCF}"/>
              </a:ext>
            </a:extLst>
          </p:cNvPr>
          <p:cNvGrpSpPr/>
          <p:nvPr/>
        </p:nvGrpSpPr>
        <p:grpSpPr>
          <a:xfrm>
            <a:off x="8188568" y="2127060"/>
            <a:ext cx="3626437" cy="4378467"/>
            <a:chOff x="224595" y="2127060"/>
            <a:chExt cx="3626437" cy="4378467"/>
          </a:xfrm>
        </p:grpSpPr>
        <p:sp>
          <p:nvSpPr>
            <p:cNvPr id="20" name="Google Shape;288;p6">
              <a:extLst>
                <a:ext uri="{FF2B5EF4-FFF2-40B4-BE49-F238E27FC236}">
                  <a16:creationId xmlns:a16="http://schemas.microsoft.com/office/drawing/2014/main" id="{6BDE4A9C-732F-3C0D-5E0D-EACA07F40E79}"/>
                </a:ext>
              </a:extLst>
            </p:cNvPr>
            <p:cNvSpPr txBox="1"/>
            <p:nvPr/>
          </p:nvSpPr>
          <p:spPr>
            <a:xfrm>
              <a:off x="224598" y="2127060"/>
              <a:ext cx="3626434" cy="4378467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6858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b="1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JOHN RAWLS’S “THEORY OF JUSTICE”</a:t>
              </a:r>
              <a:endParaRPr/>
            </a:p>
          </p:txBody>
        </p:sp>
        <p:sp>
          <p:nvSpPr>
            <p:cNvPr id="21" name="Google Shape;289;p6">
              <a:extLst>
                <a:ext uri="{FF2B5EF4-FFF2-40B4-BE49-F238E27FC236}">
                  <a16:creationId xmlns:a16="http://schemas.microsoft.com/office/drawing/2014/main" id="{290DE825-E29F-99D3-ED9C-5A82ABC54BA1}"/>
                </a:ext>
              </a:extLst>
            </p:cNvPr>
            <p:cNvSpPr txBox="1"/>
            <p:nvPr/>
          </p:nvSpPr>
          <p:spPr>
            <a:xfrm>
              <a:off x="224595" y="3616483"/>
              <a:ext cx="3626435" cy="240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i="1" dirty="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Everyone in the society holds equal fundamental rights whether someone is from a minority group, but it does not matter.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endParaRPr sz="15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500"/>
                <a:buFont typeface="Arial"/>
                <a:buNone/>
              </a:pPr>
              <a:r>
                <a:rPr lang="en-US" sz="1500" dirty="0">
                  <a:solidFill>
                    <a:schemeClr val="accent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According to this theory, no decision can be made; in our scenario</a:t>
              </a:r>
              <a:endParaRPr lang="en-US" sz="16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818FD8D-A3D4-83B0-CE4E-F18A95B386C0}"/>
              </a:ext>
            </a:extLst>
          </p:cNvPr>
          <p:cNvSpPr txBox="1"/>
          <p:nvPr/>
        </p:nvSpPr>
        <p:spPr>
          <a:xfrm>
            <a:off x="214313" y="3857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A79129-C260-BD6E-50EE-043BE2145737}"/>
              </a:ext>
            </a:extLst>
          </p:cNvPr>
          <p:cNvSpPr/>
          <p:nvPr/>
        </p:nvSpPr>
        <p:spPr>
          <a:xfrm>
            <a:off x="1570357" y="1568374"/>
            <a:ext cx="934915" cy="93491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A0DC7C-DB28-62CF-8099-42E3016CA0C2}"/>
              </a:ext>
            </a:extLst>
          </p:cNvPr>
          <p:cNvSpPr/>
          <p:nvPr/>
        </p:nvSpPr>
        <p:spPr>
          <a:xfrm>
            <a:off x="5619061" y="1610338"/>
            <a:ext cx="942976" cy="94297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216820-D59A-C99D-F50C-01B3FA3520F5}"/>
              </a:ext>
            </a:extLst>
          </p:cNvPr>
          <p:cNvSpPr/>
          <p:nvPr/>
        </p:nvSpPr>
        <p:spPr>
          <a:xfrm>
            <a:off x="9544585" y="1583412"/>
            <a:ext cx="914400" cy="9144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9499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713F0-B99C-E826-50B5-90177E79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dirty="0"/>
              <a:t>ULTIMATE DECISION</a:t>
            </a:r>
            <a:endParaRPr lang="en-B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284C7-D643-D675-306D-449C5326B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4139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6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0134-CFA9-C173-E418-486C5026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976" y="1092858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BD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5563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301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Avenir Next LT Pro</vt:lpstr>
      <vt:lpstr>Calibri</vt:lpstr>
      <vt:lpstr>EB Garamond</vt:lpstr>
      <vt:lpstr>Neue Haas Grotesk Text Pro</vt:lpstr>
      <vt:lpstr>Times New Roman</vt:lpstr>
      <vt:lpstr>AccentBoxVTI</vt:lpstr>
      <vt:lpstr>Artificial Intelligence  Bias in Hiring Employee</vt:lpstr>
      <vt:lpstr>OUR SCENARIO</vt:lpstr>
      <vt:lpstr>ETHICAL DILEMMA</vt:lpstr>
      <vt:lpstr>ANALYSIS</vt:lpstr>
      <vt:lpstr>KANT’S, MILL’S, AND RAWLS’ APPROACHES</vt:lpstr>
      <vt:lpstr>ULTIMATE DECISION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DECISION MAKING IN AI AND JUSTIFICATION OF ACTIONS AS PER ETHICAL FRAMEWORKS</dc:title>
  <dc:creator>Fahad Ahammed</dc:creator>
  <cp:lastModifiedBy>Fahad Ahammed</cp:lastModifiedBy>
  <cp:revision>5</cp:revision>
  <dcterms:created xsi:type="dcterms:W3CDTF">2023-05-21T16:24:03Z</dcterms:created>
  <dcterms:modified xsi:type="dcterms:W3CDTF">2023-05-22T03:46:11Z</dcterms:modified>
</cp:coreProperties>
</file>