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5"/>
    <a:srgbClr val="EC008C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450C5-8214-44D3-9B0F-6F27BB06234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91D-CC14-4F90-93C2-D24FCB81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EDC-A784-4079-9324-EBF8D10E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485E3-225A-4DE5-AAF8-F5F40FAB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8FCD-4C2C-43E4-99C2-9BE91594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5789-A062-4114-8795-D23F844A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28B5-0AB7-4971-BF09-3978F7E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F68-5969-43A9-A4FE-C8FAD8DB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54768-6FEA-480F-BD2E-9CC24EA9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66EF-BB48-42DE-9EA5-AE54D39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1F50-81B9-4533-82B1-D91AB819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00B1-4653-4D7D-8E80-7C666A8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AC35C-315D-41BD-B78F-CC344AF50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96C4D-C394-4DCE-8E01-DB22BC90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2C5A-2A1A-4F85-B6D3-54EB955B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F7B1-E758-4374-AD9D-3B9BFAB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2E3-5618-45CE-B2E2-EB8393AB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24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306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4831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818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719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65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368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6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9DB8-809D-4610-B19E-B94FA32E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FF19-06D3-41AA-8BF5-16CA04AE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44A7-6AD5-4870-9F59-7F19B5BA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306D-05A6-4005-A907-2083F82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14B0-8A6B-487B-B150-4ECB845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4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1217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528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4386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56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70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471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806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9606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143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26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9E96-0A3D-4B33-AB46-6ECAD76D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9EA2-6A5C-473B-BF9F-6E838BC8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9A57-7D84-4EA9-886E-5178F708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1BB3-5E9F-4D5E-83A5-2A8EE509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FCDF-B2FB-4660-904F-0DE659CE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3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700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096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6237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0439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437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3A8D-ACF3-4FDB-8539-4FBBA69E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AC6F-FE59-47CD-87FB-8691D5B0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C1B-D9FB-4963-A9F3-39226862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25BAB-DF54-407F-8532-2C224650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E12E3-08FA-4E66-A231-CCA09C52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3420-F406-4984-B037-6B9192C1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5C5-D03D-47A4-BEF7-89B172D5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C99A-8372-49F8-B453-80F46661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72E-5AFD-4F66-AE5A-39F76913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7A02-133E-4BEB-83AC-61CAD738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A73F-5915-449A-BB28-5C21AB47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E342A-3E40-43A6-94B2-EE19CD94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2807-2B1F-435D-A414-92A9E394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582C9-8B96-4885-A58F-185C195F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A16E-6201-4378-8632-8E64E1CE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F4F6-4532-4B34-B1A7-4B3B47F5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5CC5-79D7-4CFD-A6B2-16A72E83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2C28-3098-4F8A-AC3C-58EB0DA8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81348-C8C7-4740-8AA2-CA7BF49D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6B098-05C1-472A-B9CA-B55C2E1D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7215-09B1-403C-97D8-FB1EEDB9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6B9F-904F-4AE5-A273-FC1AE000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25FF-3129-46D6-BCFA-B714DC52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9DB42-0808-490B-B877-3B6477A0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B486-5DCB-43CA-8D15-5B343557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60F6-686B-4070-84EE-033D4E2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66147-694B-4A77-92CA-83084810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866A-4B56-4E47-81BA-ADEA6E3A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A92A5-7E53-42D7-9C39-03A3F2AF2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094B-0D93-48F7-A97F-2E67120C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63257-0B89-4ABD-B767-69042EE1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8926-CE79-4D3D-BDD4-FB3B83D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15DB-9E22-421B-8328-59DB348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3566B-26C3-4F1D-98F6-25E8A943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97AD-D7DC-4C53-B3EA-B14508AE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403-58C4-4508-87A5-08392D0EC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26E3-E62B-43C6-AA2A-CC37586F1C4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66C1-149F-435C-8FA8-5D95202B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62A5E-D8A6-4DD5-8E96-C3F09008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E7-89A9-4250-9BA7-E7DBDF39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8835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75E168-7454-464E-A51C-A6C4F89995B1}"/>
              </a:ext>
            </a:extLst>
          </p:cNvPr>
          <p:cNvSpPr txBox="1"/>
          <p:nvPr/>
        </p:nvSpPr>
        <p:spPr>
          <a:xfrm>
            <a:off x="2104793" y="979903"/>
            <a:ext cx="866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Hash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F6056-9A22-41D9-BE2A-98832BAC1A08}"/>
              </a:ext>
            </a:extLst>
          </p:cNvPr>
          <p:cNvSpPr/>
          <p:nvPr/>
        </p:nvSpPr>
        <p:spPr>
          <a:xfrm>
            <a:off x="3394752" y="786847"/>
            <a:ext cx="6088296" cy="1419830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127000" dist="215900" dir="8100000" algn="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9497F-B412-4985-99AC-93EF445BE54D}"/>
              </a:ext>
            </a:extLst>
          </p:cNvPr>
          <p:cNvSpPr txBox="1"/>
          <p:nvPr/>
        </p:nvSpPr>
        <p:spPr>
          <a:xfrm>
            <a:off x="1661990" y="2400223"/>
            <a:ext cx="6555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Fatema Akter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Id: 2020-1-60-115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Abdullah al Tamim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Id: 2020-1-60-127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48AAF-573E-4C39-A749-AD5C913F4917}"/>
              </a:ext>
            </a:extLst>
          </p:cNvPr>
          <p:cNvSpPr/>
          <p:nvPr/>
        </p:nvSpPr>
        <p:spPr>
          <a:xfrm>
            <a:off x="1005840" y="979903"/>
            <a:ext cx="1098952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F184D-E4D0-4CB2-BA5D-D8D9FCE67BCD}"/>
              </a:ext>
            </a:extLst>
          </p:cNvPr>
          <p:cNvSpPr txBox="1"/>
          <p:nvPr/>
        </p:nvSpPr>
        <p:spPr>
          <a:xfrm>
            <a:off x="573314" y="602789"/>
            <a:ext cx="11045371" cy="646331"/>
          </a:xfrm>
          <a:prstGeom prst="rect">
            <a:avLst/>
          </a:prstGeom>
          <a:solidFill>
            <a:srgbClr val="1B1464"/>
          </a:solidFill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C008C"/>
              </a:buClr>
              <a:buFont typeface="Wingdings" panose="05000000000000000000" pitchFamily="2" charset="2"/>
              <a:buChar char="v"/>
            </a:pPr>
            <a:r>
              <a:rPr lang="en-US" sz="36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 to Hashing and Double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564E3-AA91-4B80-9BD5-764AE3F1D018}"/>
              </a:ext>
            </a:extLst>
          </p:cNvPr>
          <p:cNvSpPr txBox="1"/>
          <p:nvPr/>
        </p:nvSpPr>
        <p:spPr>
          <a:xfrm>
            <a:off x="1001485" y="1249120"/>
            <a:ext cx="1104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proxima_novaregular"/>
              </a:rPr>
              <a:t>Hashing is an important </a:t>
            </a:r>
            <a:r>
              <a:rPr lang="en-US" sz="2800" b="0" i="0" strike="noStrike" dirty="0">
                <a:solidFill>
                  <a:schemeClr val="bg1"/>
                </a:solidFill>
                <a:effectLst/>
                <a:latin typeface="proxima_novaregular"/>
              </a:rPr>
              <a:t>data structure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_novaregular"/>
              </a:rPr>
              <a:t> designed to solve the problem of efficiently finding and storing data in an array. It is done for faster access to elements. </a:t>
            </a:r>
            <a:endParaRPr lang="en-US" sz="2800" dirty="0">
              <a:solidFill>
                <a:schemeClr val="bg1"/>
              </a:solidFill>
              <a:latin typeface="proxima_nova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0FDBD-38AF-4745-9CF5-FB334902E2D8}"/>
              </a:ext>
            </a:extLst>
          </p:cNvPr>
          <p:cNvSpPr txBox="1"/>
          <p:nvPr/>
        </p:nvSpPr>
        <p:spPr>
          <a:xfrm>
            <a:off x="2814531" y="2736502"/>
            <a:ext cx="7419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FFC5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proxima_novaregular"/>
              </a:rPr>
              <a:t>Linear searching </a:t>
            </a:r>
            <a:r>
              <a:rPr lang="en-US" sz="2800" dirty="0">
                <a:solidFill>
                  <a:schemeClr val="bg1"/>
                </a:solidFill>
                <a:latin typeface="proxima_novaregular"/>
                <a:sym typeface="Wingdings" panose="05000000000000000000" pitchFamily="2" charset="2"/>
              </a:rPr>
              <a:t> O(n)</a:t>
            </a:r>
          </a:p>
          <a:p>
            <a:pPr marL="457200" indent="-457200">
              <a:buClr>
                <a:srgbClr val="00FFC5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proxima_novaregular"/>
                <a:sym typeface="Wingdings" panose="05000000000000000000" pitchFamily="2" charset="2"/>
              </a:rPr>
              <a:t>Binary searching  O(log n)</a:t>
            </a:r>
          </a:p>
          <a:p>
            <a:pPr marL="457200" indent="-457200">
              <a:buClr>
                <a:srgbClr val="00FFC5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proxima_novaregular"/>
                <a:sym typeface="Wingdings" panose="05000000000000000000" pitchFamily="2" charset="2"/>
              </a:rPr>
              <a:t>Hashing  O(1)</a:t>
            </a:r>
            <a:endParaRPr lang="en-US" sz="2800" dirty="0">
              <a:solidFill>
                <a:schemeClr val="bg1"/>
              </a:solidFill>
              <a:latin typeface="proxima_nova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47663-EC23-4AB1-A1AB-948AC41FDDD8}"/>
              </a:ext>
            </a:extLst>
          </p:cNvPr>
          <p:cNvSpPr txBox="1"/>
          <p:nvPr/>
        </p:nvSpPr>
        <p:spPr>
          <a:xfrm>
            <a:off x="1001485" y="4223884"/>
            <a:ext cx="1061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_novaregular"/>
              </a:rPr>
              <a:t>A secondary function is used as well as the first modulus function during double hashing to avoid collision.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23FDF-A9E1-4769-BB2C-9AA883474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95" r="37692" b="4823"/>
          <a:stretch/>
        </p:blipFill>
        <p:spPr>
          <a:xfrm>
            <a:off x="0" y="5953291"/>
            <a:ext cx="7596554" cy="8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45DBF6-FCBA-4470-998B-ED13DB443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5907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03220">
                      <a:extLst>
                        <a:ext uri="{9D8B030D-6E8A-4147-A177-3AD203B41FA5}">
                          <a16:colId xmlns:a16="http://schemas.microsoft.com/office/drawing/2014/main" val="1338271465"/>
                        </a:ext>
                      </a:extLst>
                    </a:gridCol>
                    <a:gridCol w="4046220">
                      <a:extLst>
                        <a:ext uri="{9D8B030D-6E8A-4147-A177-3AD203B41FA5}">
                          <a16:colId xmlns:a16="http://schemas.microsoft.com/office/drawing/2014/main" val="1896841357"/>
                        </a:ext>
                      </a:extLst>
                    </a:gridCol>
                    <a:gridCol w="5242560">
                      <a:extLst>
                        <a:ext uri="{9D8B030D-6E8A-4147-A177-3AD203B41FA5}">
                          <a16:colId xmlns:a16="http://schemas.microsoft.com/office/drawing/2014/main" val="2546420808"/>
                        </a:ext>
                      </a:extLst>
                    </a:gridCol>
                  </a:tblGrid>
                  <a:tr h="88870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Code of the function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655439"/>
                      </a:ext>
                    </a:extLst>
                  </a:tr>
                  <a:tr h="1269096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Primary modulus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H1(x) = element % size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hash1(int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return element % size;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790183"/>
                      </a:ext>
                    </a:extLst>
                  </a:tr>
                  <a:tr h="1381026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Secondary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H2(x) = r – (element % r)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hash2(int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return prime - (element % prime);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5682657"/>
                      </a:ext>
                    </a:extLst>
                  </a:tr>
                  <a:tr h="331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Modified modulus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H1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(x) =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[H1(x) + </a:t>
                          </a:r>
                          <a:r>
                            <a:rPr lang="en-US" sz="2800" dirty="0" err="1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i</a:t>
                          </a: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 * H2(x)] % size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  <a:latin typeface="proxima_novaregular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modified_hash1(int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int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1;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while (array[(hash1(element) + (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* hash2(element))) % size] != 0 &amp;&amp;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 size)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   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++;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}     return (hash1(element) + (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* hash2(element))) % size;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9966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45DBF6-FCBA-4470-998B-ED13DB443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5907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03220">
                      <a:extLst>
                        <a:ext uri="{9D8B030D-6E8A-4147-A177-3AD203B41FA5}">
                          <a16:colId xmlns:a16="http://schemas.microsoft.com/office/drawing/2014/main" val="1338271465"/>
                        </a:ext>
                      </a:extLst>
                    </a:gridCol>
                    <a:gridCol w="4046220">
                      <a:extLst>
                        <a:ext uri="{9D8B030D-6E8A-4147-A177-3AD203B41FA5}">
                          <a16:colId xmlns:a16="http://schemas.microsoft.com/office/drawing/2014/main" val="1896841357"/>
                        </a:ext>
                      </a:extLst>
                    </a:gridCol>
                    <a:gridCol w="5242560">
                      <a:extLst>
                        <a:ext uri="{9D8B030D-6E8A-4147-A177-3AD203B41FA5}">
                          <a16:colId xmlns:a16="http://schemas.microsoft.com/office/drawing/2014/main" val="2546420808"/>
                        </a:ext>
                      </a:extLst>
                    </a:gridCol>
                  </a:tblGrid>
                  <a:tr h="88870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Code of the function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655439"/>
                      </a:ext>
                    </a:extLst>
                  </a:tr>
                  <a:tr h="1269096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Primary modulus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H1(x) = element % size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hash1(int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return element % size;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790183"/>
                      </a:ext>
                    </a:extLst>
                  </a:tr>
                  <a:tr h="1381026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Secondary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proxima_novaregular"/>
                            </a:rPr>
                            <a:t>H2(x) = r – (element % r)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hash2(int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return prime - (element % prime);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5682657"/>
                      </a:ext>
                    </a:extLst>
                  </a:tr>
                  <a:tr h="331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EC008C"/>
                              </a:solidFill>
                              <a:latin typeface="proxima_novaregular"/>
                            </a:rPr>
                            <a:t>Modified modulus function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88" t="-107169" r="-129970" b="-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 modified_hash1(int element)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int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1;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while (array[(hash1(element) + (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* hash2(element))) % size] != 0 &amp;&amp;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 size)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{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    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++;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  }     return (hash1(element) + (</a:t>
                          </a:r>
                          <a:r>
                            <a:rPr lang="en-US" sz="1800" b="0" kern="1200" dirty="0" err="1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* hash2(element))) % size;</a:t>
                          </a:r>
                        </a:p>
                        <a:p>
                          <a:r>
                            <a:rPr lang="en-US" sz="18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99666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F21A69F3-9C15-44B0-B670-7C6AF20D1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" y="0"/>
            <a:ext cx="739140" cy="7391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B49ADB-82C1-42DB-AE32-B4AA31880C7D}"/>
              </a:ext>
            </a:extLst>
          </p:cNvPr>
          <p:cNvSpPr/>
          <p:nvPr/>
        </p:nvSpPr>
        <p:spPr>
          <a:xfrm>
            <a:off x="0" y="872197"/>
            <a:ext cx="12192000" cy="1280160"/>
          </a:xfrm>
          <a:prstGeom prst="rect">
            <a:avLst/>
          </a:prstGeom>
          <a:noFill/>
          <a:ln w="53975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D0F28-8A2F-4453-BEDB-E87D5DD8D464}"/>
              </a:ext>
            </a:extLst>
          </p:cNvPr>
          <p:cNvSpPr/>
          <p:nvPr/>
        </p:nvSpPr>
        <p:spPr>
          <a:xfrm>
            <a:off x="0" y="2152357"/>
            <a:ext cx="12192000" cy="1392785"/>
          </a:xfrm>
          <a:prstGeom prst="rect">
            <a:avLst/>
          </a:prstGeom>
          <a:noFill/>
          <a:ln w="53975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2EF3A-0B0C-461C-A7A5-E10D1875BA9E}"/>
              </a:ext>
            </a:extLst>
          </p:cNvPr>
          <p:cNvSpPr/>
          <p:nvPr/>
        </p:nvSpPr>
        <p:spPr>
          <a:xfrm>
            <a:off x="0" y="3545142"/>
            <a:ext cx="12192000" cy="3312858"/>
          </a:xfrm>
          <a:prstGeom prst="rect">
            <a:avLst/>
          </a:prstGeom>
          <a:noFill/>
          <a:ln w="53975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B665D4-4C6C-4670-93C1-391971FA0A82}"/>
              </a:ext>
            </a:extLst>
          </p:cNvPr>
          <p:cNvSpPr txBox="1"/>
          <p:nvPr/>
        </p:nvSpPr>
        <p:spPr>
          <a:xfrm>
            <a:off x="371475" y="325041"/>
            <a:ext cx="6092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EC008C"/>
              </a:buClr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bg1"/>
                </a:solidFill>
                <a:effectLst/>
                <a:latin typeface="proxima_novaregular"/>
              </a:rPr>
              <a:t>Insertion</a:t>
            </a:r>
            <a:r>
              <a:rPr lang="en-US" sz="2800" b="1" dirty="0">
                <a:solidFill>
                  <a:schemeClr val="bg1"/>
                </a:solidFill>
                <a:effectLst/>
                <a:latin typeface="proxima_novaregular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79D8-132E-4AA0-952E-EC172F06E2EA}"/>
              </a:ext>
            </a:extLst>
          </p:cNvPr>
          <p:cNvSpPr txBox="1"/>
          <p:nvPr/>
        </p:nvSpPr>
        <p:spPr>
          <a:xfrm>
            <a:off x="892097" y="892866"/>
            <a:ext cx="10749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insert()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element;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("Enter the element: ");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("%d", &amp;element);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index = hash1(element, size);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if (array[index] == 0)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array[index] = element;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else if (array[index] != 0)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index = modified_hash1(array, element, size);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array[index] = element;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F6959-9AC2-44C5-AD82-DC27DAE7A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5" r="48998" b="92391"/>
          <a:stretch/>
        </p:blipFill>
        <p:spPr>
          <a:xfrm>
            <a:off x="5974081" y="44606"/>
            <a:ext cx="6217919" cy="5232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2A100-042D-4F22-900B-E9EEB9AB08ED}"/>
              </a:ext>
            </a:extLst>
          </p:cNvPr>
          <p:cNvSpPr/>
          <p:nvPr/>
        </p:nvSpPr>
        <p:spPr>
          <a:xfrm flipV="1">
            <a:off x="1282780" y="1758028"/>
            <a:ext cx="4943850" cy="578771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EE322-6D97-44DD-A39F-B37144C7C92C}"/>
              </a:ext>
            </a:extLst>
          </p:cNvPr>
          <p:cNvSpPr/>
          <p:nvPr/>
        </p:nvSpPr>
        <p:spPr>
          <a:xfrm flipV="1">
            <a:off x="1282780" y="2315026"/>
            <a:ext cx="4943850" cy="1386115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22008-8202-47EA-B4EF-525A7D6C04F0}"/>
              </a:ext>
            </a:extLst>
          </p:cNvPr>
          <p:cNvSpPr/>
          <p:nvPr/>
        </p:nvSpPr>
        <p:spPr>
          <a:xfrm flipV="1">
            <a:off x="1282779" y="3701142"/>
            <a:ext cx="6395277" cy="1422398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A477B-CA16-45F3-A317-A3C1A70AD353}"/>
              </a:ext>
            </a:extLst>
          </p:cNvPr>
          <p:cNvSpPr txBox="1"/>
          <p:nvPr/>
        </p:nvSpPr>
        <p:spPr>
          <a:xfrm>
            <a:off x="371475" y="325041"/>
            <a:ext cx="6092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EC008C"/>
              </a:buClr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bg1"/>
                </a:solidFill>
                <a:effectLst/>
                <a:latin typeface="proxima_novaregular"/>
              </a:rPr>
              <a:t>Searching</a:t>
            </a:r>
            <a:r>
              <a:rPr lang="en-US" sz="2800" b="1" dirty="0">
                <a:solidFill>
                  <a:schemeClr val="bg1"/>
                </a:solidFill>
                <a:effectLst/>
                <a:latin typeface="proxima_novaregular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2D18A-BF60-4159-A3E2-BDD8DCBB41C3}"/>
              </a:ext>
            </a:extLst>
          </p:cNvPr>
          <p:cNvSpPr txBox="1"/>
          <p:nvPr/>
        </p:nvSpPr>
        <p:spPr>
          <a:xfrm>
            <a:off x="892097" y="892866"/>
            <a:ext cx="110967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search()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key;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("Enter the value to search: ");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("%d", &amp;key);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while (array[(hash1(key, size)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hash2(key, size))) % size] != key &amp;&amp;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	size)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== size)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 is NOT FOUND in the hash table.\n", key);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 is FOUND after %d cycle/s at index %d.\n", key,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(hash1(key, size) 	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hash2(key, size))) % size);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E0B2C-7E82-4F01-9580-8577BCD6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5" r="48998" b="92391"/>
          <a:stretch/>
        </p:blipFill>
        <p:spPr>
          <a:xfrm>
            <a:off x="5974081" y="44606"/>
            <a:ext cx="6217919" cy="523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AE8F8C-D246-4820-8681-F4FA0A25A0C7}"/>
              </a:ext>
            </a:extLst>
          </p:cNvPr>
          <p:cNvSpPr/>
          <p:nvPr/>
        </p:nvSpPr>
        <p:spPr>
          <a:xfrm flipV="1">
            <a:off x="1901371" y="4412342"/>
            <a:ext cx="6676572" cy="508001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273A8-D046-49DC-9346-B2B285CBCB73}"/>
              </a:ext>
            </a:extLst>
          </p:cNvPr>
          <p:cNvSpPr/>
          <p:nvPr/>
        </p:nvSpPr>
        <p:spPr>
          <a:xfrm flipV="1">
            <a:off x="1901371" y="5512916"/>
            <a:ext cx="10087429" cy="696686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DB6BC-4E6E-4200-9E9B-07EE18988440}"/>
              </a:ext>
            </a:extLst>
          </p:cNvPr>
          <p:cNvSpPr/>
          <p:nvPr/>
        </p:nvSpPr>
        <p:spPr>
          <a:xfrm flipV="1">
            <a:off x="1384380" y="2598055"/>
            <a:ext cx="10087429" cy="1378858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7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C955E0-8D44-4F73-808B-51322D8C3147}"/>
              </a:ext>
            </a:extLst>
          </p:cNvPr>
          <p:cNvSpPr txBox="1"/>
          <p:nvPr/>
        </p:nvSpPr>
        <p:spPr>
          <a:xfrm>
            <a:off x="371475" y="325041"/>
            <a:ext cx="6092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EC008C"/>
              </a:buClr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bg1"/>
                </a:solidFill>
                <a:effectLst/>
                <a:latin typeface="proxima_novaregular"/>
              </a:rPr>
              <a:t>Deletion</a:t>
            </a:r>
            <a:r>
              <a:rPr lang="en-US" sz="2800" b="1" dirty="0">
                <a:solidFill>
                  <a:schemeClr val="bg1"/>
                </a:solidFill>
                <a:effectLst/>
                <a:latin typeface="proxima_novaregular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7EB97-940B-4FEC-8676-760DD701BF1F}"/>
              </a:ext>
            </a:extLst>
          </p:cNvPr>
          <p:cNvSpPr txBox="1"/>
          <p:nvPr/>
        </p:nvSpPr>
        <p:spPr>
          <a:xfrm>
            <a:off x="892097" y="892866"/>
            <a:ext cx="107497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delete ()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key;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("Enter the value to delete: ");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("%d", &amp;key);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while (array[(hash1(key, size) + (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hash2(key, size))) % size] != key &amp;&amp;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size)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== size)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 is NOT FOUND in the hash table.\n", key);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return 0;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("%d is deleted.\n", key);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array[(hash1(key, size) + (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hash2(key, size))) % size] = 0;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return 1;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3D4BA-56A0-488E-A34A-A42E72D5C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5" r="48998" b="92391"/>
          <a:stretch/>
        </p:blipFill>
        <p:spPr>
          <a:xfrm>
            <a:off x="5974081" y="44606"/>
            <a:ext cx="6217919" cy="523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50FF60-D7BE-48E8-AB18-22FCDFB1598F}"/>
              </a:ext>
            </a:extLst>
          </p:cNvPr>
          <p:cNvSpPr/>
          <p:nvPr/>
        </p:nvSpPr>
        <p:spPr>
          <a:xfrm flipV="1">
            <a:off x="1872343" y="4034970"/>
            <a:ext cx="6328228" cy="566058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7FEF6-F6F4-4427-939F-7CC682B4899C}"/>
              </a:ext>
            </a:extLst>
          </p:cNvPr>
          <p:cNvSpPr/>
          <p:nvPr/>
        </p:nvSpPr>
        <p:spPr>
          <a:xfrm flipV="1">
            <a:off x="1872344" y="5312229"/>
            <a:ext cx="7605486" cy="841828"/>
          </a:xfrm>
          <a:prstGeom prst="rect">
            <a:avLst/>
          </a:prstGeom>
          <a:noFill/>
          <a:ln w="31750">
            <a:solidFill>
              <a:srgbClr val="00F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641</TotalTime>
  <Words>645</Words>
  <Application>Microsoft Office PowerPoint</Application>
  <PresentationFormat>Widescreen</PresentationFormat>
  <Paragraphs>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Anaheim</vt:lpstr>
      <vt:lpstr>Arial</vt:lpstr>
      <vt:lpstr>Barlow</vt:lpstr>
      <vt:lpstr>Barlow Condensed ExtraBold</vt:lpstr>
      <vt:lpstr>Bookman Old Style</vt:lpstr>
      <vt:lpstr>Calibri</vt:lpstr>
      <vt:lpstr>Calibri Light</vt:lpstr>
      <vt:lpstr>Cambria Math</vt:lpstr>
      <vt:lpstr>Consolas</vt:lpstr>
      <vt:lpstr>Nunito Light</vt:lpstr>
      <vt:lpstr>Overpass Mono</vt:lpstr>
      <vt:lpstr>proxima_novaregular</vt:lpstr>
      <vt:lpstr>Raleway SemiBold</vt:lpstr>
      <vt:lpstr>Roboto</vt:lpstr>
      <vt:lpstr>Roboto Condensed Light</vt:lpstr>
      <vt:lpstr>Times New Roman</vt:lpstr>
      <vt:lpstr>Wingdings</vt:lpstr>
      <vt:lpstr>Office Theme</vt:lpstr>
      <vt:lpstr>Programming Lesson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Tamim</dc:creator>
  <cp:lastModifiedBy>Abdullah Al Tamim</cp:lastModifiedBy>
  <cp:revision>6</cp:revision>
  <dcterms:created xsi:type="dcterms:W3CDTF">2022-01-21T09:27:55Z</dcterms:created>
  <dcterms:modified xsi:type="dcterms:W3CDTF">2022-01-22T06:18:39Z</dcterms:modified>
</cp:coreProperties>
</file>