
<file path=[Content_Types].xml><?xml version="1.0" encoding="utf-8"?>
<Types xmlns="http://schemas.openxmlformats.org/package/2006/content-types">
  <Default Extension="xml" ContentType="application/xml"/>
  <Default Extension="fntdata" ContentType="application/x-fontdata"/>
  <Default Extension="png" ContentType="image/png"/>
  <Default Extension="rels" ContentType="application/vnd.openxmlformats-package.relationships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notesSlides/notesSlide13.xml" ContentType="application/vnd.openxmlformats-officedocument.presentationml.notesSlid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9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65" r:id="rId15"/>
    <p:sldId id="267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903089-1577-4541-B394-7FAC15E71DD8}">
  <a:tblStyle styleId="{50903089-1577-4541-B394-7FAC15E71D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marR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 sldNum="0" hdr="0" ftr="0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03" name="Google Shape;103;p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52" name="Google Shape;152;p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EditPoints="1"/>
          </p:cNvSpPr>
          <p:nvPr>
            <p:ph type="sldImg"/>
          </p:nvPr>
        </p:nvSpPr>
        <p:spPr>
          <a:xfrm>
            <a:off x="381337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58" name="Google Shape;158;p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EditPoints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9" name="Google Shape;169;p11:notes"/>
          <p:cNvSpPr>
            <a:spLocks noGrp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70" name="Google Shape;170;p11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:notes"/>
          <p:cNvSpPr>
            <a:spLocks noGrp="1" noEditPoints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10" name="Google Shape;110;p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16" name="Google Shape;116;p3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5f59b2a4d_0_0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22" name="Google Shape;122;g225f59b2a4d_0_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EditPoints="1"/>
          </p:cNvSpPr>
          <p:nvPr>
            <p:ph type="sldImg"/>
          </p:nvPr>
        </p:nvSpPr>
        <p:spPr>
          <a:xfrm>
            <a:off x="381337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28" name="Google Shape;128;p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34" name="Google Shape;134;p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40" name="Google Shape;140;p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146" name="Google Shape;146;p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>
            <a:spLocks noGrp="1" noEditPoints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p2"/>
          <p:cNvSpPr>
            <a:spLocks noGrp="1" noEditPoints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1" descr="A close up of a logo&#10;&#10;Description automatically generated"/>
          <p:cNvPicPr preferRelativeResize="0"/>
          <p:nvPr/>
        </p:nvPicPr>
        <p:blipFill>
          <a:blip r:embed="rId1">
            <a:alphaModFix/>
          </a:blip>
          <a:srcRect l="42816" t="18358" r="37293" b="1914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>
            <a:spLocks noGrp="1" noEditPoints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wrap="square" lIns="0" tIns="12850" rIns="0" bIns="0" anchor="t">
            <a:noAutofit/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3" descr="A close up of a logo&#10;&#10;Description automatically generated"/>
          <p:cNvPicPr preferRelativeResize="0"/>
          <p:nvPr/>
        </p:nvPicPr>
        <p:blipFill>
          <a:blip r:embed="rId1">
            <a:alphaModFix/>
          </a:blip>
          <a:srcRect l="42816" t="18358" r="37293" b="1914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>
            <a:spLocks noGrp="1" noEditPoints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wrap="square" lIns="0" tIns="12850" rIns="0" bIns="0" anchor="t">
            <a:noAutofit/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>
            <a:spLocks noGrp="1" noEditPoints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p14"/>
          <p:cNvSpPr>
            <a:spLocks noGrp="1" noEditPoints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p15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sp>
        <p:nvSpPr>
          <p:cNvPr id="76" name="Google Shape;76;p16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lvl="0"/>
          </a:p>
        </p:txBody>
      </p:sp>
      <p:sp>
        <p:nvSpPr>
          <p:cNvPr id="77" name="Google Shape;77;p16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>
            <a:spLocks noGrp="1" noEditPoints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graphicFrame>
        <p:nvGraphicFramePr>
          <p:cNvPr id="80" name="Google Shape;80;p17"/>
          <p:cNvGraphicFramePr/>
          <p:nvPr/>
        </p:nvGraphicFramePr>
        <p:xfrm>
          <a:off x="201942" y="833662"/>
          <a:ext cx="8655225" cy="3435475"/>
        </p:xfrm>
        <a:graphic>
          <a:graphicData uri="http://schemas.openxmlformats.org/drawingml/2006/table">
            <a:tbl>
              <a:tblPr firstRow="1" bandRow="1">
                <a:noFill/>
                <a:tableStyleId>{50903089-1577-4541-B394-7FAC15E71DD8}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5332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p17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>
            <a:spLocks noGrp="1" noEditPoints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sp>
        <p:nvSpPr>
          <p:cNvPr id="84" name="Google Shape;84;p18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85" name="Google Shape;85;p18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86" name="Google Shape;86;p18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>
            <a:spLocks noGrp="1" noEditPoints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sp>
        <p:nvSpPr>
          <p:cNvPr id="89" name="Google Shape;89;p19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0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1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97" name="Google Shape;97;p21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45720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</a:lvl9pPr>
          </a:lstStyle>
          <a:p>
            <a:pPr lvl="0"/>
          </a:p>
        </p:txBody>
      </p:sp>
      <p:sp>
        <p:nvSpPr>
          <p:cNvPr id="98" name="Google Shape;98;p21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sp>
        <p:nvSpPr>
          <p:cNvPr id="19" name="Google Shape;19;p3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lvl="0"/>
          </a:p>
        </p:txBody>
      </p:sp>
      <p:sp>
        <p:nvSpPr>
          <p:cNvPr id="20" name="Google Shape;20;p3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p4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 noEditPoints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8655225" cy="3435475"/>
        </p:xfrm>
        <a:graphic>
          <a:graphicData uri="http://schemas.openxmlformats.org/drawingml/2006/table">
            <a:tbl>
              <a:tblPr firstRow="1" bandRow="1">
                <a:noFill/>
                <a:tableStyleId>{50903089-1577-4541-B394-7FAC15E71DD8}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5332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 lIns="91450" tIns="45725" rIns="91450" bIns="45725" anchor="ctr"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p5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>
            <a:spLocks noGrp="1" noEditPoints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sp>
        <p:nvSpPr>
          <p:cNvPr id="30" name="Google Shape;30;p6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1" name="Google Shape;31;p6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2" name="Google Shape;32;p6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>
            <a:spLocks noGrp="1" noEditPoints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lvl9pPr>
          </a:lstStyle>
          <a:p/>
        </p:txBody>
      </p:sp>
      <p:sp>
        <p:nvSpPr>
          <p:cNvPr id="35" name="Google Shape;35;p7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43" name="Google Shape;43;p9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45720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</a:lvl9pPr>
          </a:lstStyle>
          <a:p>
            <a:pPr lvl="0"/>
          </a:p>
        </p:txBody>
      </p:sp>
      <p:sp>
        <p:nvSpPr>
          <p:cNvPr id="44" name="Google Shape;44;p9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marR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lvl="0"/>
          </a:p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12700" marR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sldNum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>
            <a:spLocks noGrp="1" noEditPoints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p12"/>
          <p:cNvSpPr>
            <a:spLocks noGrp="1" noEditPoints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marR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lvl="0"/>
          </a:p>
        </p:txBody>
      </p:sp>
      <p:sp>
        <p:nvSpPr>
          <p:cNvPr id="56" name="Google Shape;56;p1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12700" marR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>
            <a:spLocks noGrp="1" noEditPoints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p1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hf dt="0" sldNum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>
            <a:spLocks noGrp="1" noEditPoints="1"/>
          </p:cNvSpPr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23"/>
          <p:cNvSpPr>
            <a:spLocks noGrp="1" noEditPoints="1"/>
          </p:cNvSpPr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0"/>
              <a:t>Project and Course Name</a:t>
            </a:r>
            <a:endParaRPr sz="3000" b="0"/>
          </a:p>
        </p:txBody>
      </p:sp>
      <p:sp>
        <p:nvSpPr>
          <p:cNvPr id="107" name="Google Shape;107;p23"/>
          <p:cNvSpPr>
            <a:spLocks noGrp="1" noEditPoints="1"/>
          </p:cNvSpPr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b="0"/>
              <a:t>Date</a:t>
            </a:r>
            <a:endParaRPr sz="16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Compare different models' performance and choosing the final model with reasoning</a:t>
            </a: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Provide recommendations that can be acted upon to improve the business outcomes.</a:t>
            </a: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1" i="1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lang="en-AU" sz="1200" i="1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AU" sz="1200" i="0">
                <a:solidFill>
                  <a:srgbClr val="000000"/>
                </a:solidFill>
              </a:rPr>
              <a:t>Three recommendation systems have been compared.</a:t>
            </a:r>
          </a:p>
          <a:p>
            <a:pPr mar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AU" sz="1200" i="0">
              <a:solidFill>
                <a:srgbClr val="000000"/>
              </a:solidFill>
            </a:endParaRPr>
          </a:p>
          <a:p>
            <a:pPr marL="22860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lt"/>
              <a:buAutoNum type="arabicPeriod"/>
            </a:pPr>
            <a:r>
              <a:rPr lang="en-AU" sz="1200" i="0">
                <a:solidFill>
                  <a:srgbClr val="000000"/>
                </a:solidFill>
              </a:rPr>
              <a:t>Rank-based using averages (User - User)</a:t>
            </a:r>
          </a:p>
          <a:p>
            <a:pPr marL="22860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lt"/>
              <a:buAutoNum type="arabicPeriod"/>
            </a:pPr>
            <a:r>
              <a:rPr lang="en-AU" sz="1200" i="0">
                <a:solidFill>
                  <a:srgbClr val="000000"/>
                </a:solidFill>
              </a:rPr>
              <a:t>Similarity-based collaborative filtering (Item - Item)</a:t>
            </a:r>
          </a:p>
          <a:p>
            <a:pPr marL="22860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+mj-lt"/>
              <a:buAutoNum type="arabicPeriod"/>
            </a:pPr>
            <a:r>
              <a:rPr lang="en-AU" sz="1200" i="0">
                <a:solidFill>
                  <a:srgbClr val="000000"/>
                </a:solidFill>
              </a:rPr>
              <a:t>Model-based (matrix factorization) collaborative filtering</a:t>
            </a:r>
          </a:p>
          <a:p>
            <a:pPr mar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AU" sz="1200" i="0">
                <a:solidFill>
                  <a:srgbClr val="000000"/>
                </a:solidFill>
              </a:rPr>
              <a:t>Prediction of the user rating for all these recommendation models has also been done.</a:t>
            </a:r>
          </a:p>
          <a:p>
            <a:pPr mar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AU" sz="1200" i="1">
              <a:solidFill>
                <a:srgbClr val="000000"/>
              </a:solidFill>
            </a:endParaRPr>
          </a:p>
        </p:txBody>
      </p:sp>
      <p:sp>
        <p:nvSpPr>
          <p:cNvPr id="155" name="Google Shape;155;p31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Conclusion and Recommendations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t>User-User model has the better RMSE after the hyperparameter tuning with optimization </a:t>
            </a:r>
            <a:endParaRPr lang="en-AU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I</a:t>
            </a:r>
            <a:r>
              <a:t>t </a:t>
            </a:r>
            <a:r>
              <a:rPr lang="en-AU"/>
              <a:t>provided</a:t>
            </a:r>
            <a:r>
              <a:t> reduced RMSE value and also predicted the user rating accurately i.e. 4.85 , which is close to the tru</a:t>
            </a:r>
            <a:r>
              <a:rPr lang="en-AU"/>
              <a:t>e</a:t>
            </a:r>
            <a:r>
              <a:t> rating 5. </a:t>
            </a:r>
            <a:endParaRPr lang="en-AU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t>This defin</a:t>
            </a:r>
            <a:r>
              <a:rPr lang="en-AU"/>
              <a:t>i</a:t>
            </a:r>
            <a:r>
              <a:t>tely had the better prediction compared to the other two models. </a:t>
            </a:r>
            <a:endParaRPr lang="en-AU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t>However</a:t>
            </a:r>
            <a:r>
              <a:rPr lang="en-AU"/>
              <a:t>,</a:t>
            </a:r>
            <a:r>
              <a:t> if the other models</a:t>
            </a:r>
            <a:r>
              <a:rPr lang="en-AU"/>
              <a:t> are considered,</a:t>
            </a:r>
            <a:r>
              <a:t> RMSE - Matrix factorization model had lowest RMSE value as 0.88 , this was the better RMSE compared to the other two models.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t>After tuning the model in Item-Item similarity model &amp; Matrix factorization didn't help much in terms of the prediction and accuracy.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In conclusion,</a:t>
            </a:r>
            <a:r>
              <a:t> all recommendation systems are reasonable enough to predict and nothing in particular was outstanding model to rely 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>
            <a:spLocks noGrp="1" noEditPoints="1"/>
          </p:cNvSpPr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>
            <a:spLocks noGrp="1" noEditPoints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wrap="square" lIns="0" tIns="12850" rIns="0" bIns="0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</a:p>
        </p:txBody>
      </p:sp>
      <p:sp>
        <p:nvSpPr>
          <p:cNvPr id="174" name="Google Shape;174;p34"/>
          <p:cNvSpPr>
            <a:spLocks noGrp="1" noEditPoints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and Data Overview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Exploratory Data Analysis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Rank Based Model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User-User Similarity-based Model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Item-Item Similarity-based Model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Matrix Factorization based Model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Conclusion and Recommendations</a:t>
            </a:r>
            <a:endParaRPr sz="1400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113" name="Google Shape;113;p24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Contents / Agenda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Overview of the business problem and what we are trying to solve.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Overview of the dataset.</a:t>
            </a:r>
            <a:endParaRPr sz="1400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lang="en-AU" sz="1200" i="1">
              <a:solidFill>
                <a:srgbClr val="000000"/>
              </a:solidFill>
            </a:endParaRPr>
          </a:p>
          <a:p>
            <a:pPr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Nowadays consumers are overwhelmed with plenty of information, </a:t>
            </a:r>
          </a:p>
          <a:p>
            <a:pPr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Often time it results into denial in their purchasing behaviour</a:t>
            </a:r>
          </a:p>
          <a:p>
            <a:pPr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E-commerce sites are investing in millions to develop consumer oriented recommendation systems</a:t>
            </a:r>
          </a:p>
          <a:p>
            <a:pPr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This is an effort to build a recommendation system for amazon clients based on their previous ratings</a:t>
            </a:r>
          </a:p>
          <a:p>
            <a:pPr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endParaRPr lang="en-AU" sz="1200" i="0">
              <a:solidFill>
                <a:srgbClr val="000000"/>
              </a:solidFill>
            </a:endParaRPr>
          </a:p>
          <a:p>
            <a:pPr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Due to the large dataset it has been decided to work on the data that fulfills the following criterias:</a:t>
            </a:r>
          </a:p>
          <a:p>
            <a:pPr marL="91440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AU" sz="1040" i="0">
                <a:solidFill>
                  <a:srgbClr val="000000"/>
                </a:solidFill>
              </a:rPr>
              <a:t>Users given at least 50 ratings</a:t>
            </a:r>
          </a:p>
          <a:p>
            <a:pPr marL="91440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AU" sz="1040" i="0">
                <a:solidFill>
                  <a:srgbClr val="000000"/>
                </a:solidFill>
              </a:rPr>
              <a:t>Products consisting 5 ratings</a:t>
            </a:r>
          </a:p>
        </p:txBody>
      </p:sp>
      <p:sp>
        <p:nvSpPr>
          <p:cNvPr id="119" name="Google Shape;119;p25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Business Problem and Data Overview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Exploratory 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Google Shape;125;p26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the number of rows and columns and provide observations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data types and provide observations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for missing value in the data and provide observations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statistics of 'rating' variable and provide observations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Create the bar plot to check the 'rating' distribution and provide observations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the number of unique USERS and PRODUCTS in the data and provide observations</a:t>
            </a:r>
            <a:endParaRPr sz="1400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After filtering the data we have 65290 rows and 3 columns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All data types are Object data types &amp; all contains non-null values.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No missing values have been found in the data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Rating 5.0 is been more popular rating across different customers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Clients are more satisfied with the products and giving positive ratings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Number of unique users in data =  1540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AU"/>
              <a:t>Number of unique product in data =  5689</a:t>
            </a:r>
          </a:p>
          <a:p>
            <a:endParaRPr lang="en-AU"/>
          </a:p>
          <a:p>
            <a:endParaRPr lang="en-AU"/>
          </a:p>
          <a:p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Rank Based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1" name="Google Shape;131;p27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Approach taken to build the Rank-based Model.</a:t>
            </a:r>
            <a:endParaRPr sz="1400">
              <a:solidFill>
                <a:srgbClr val="000000"/>
              </a:solidFill>
            </a:endParaRP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Observations about the recommendations made using Rank-based Model.</a:t>
            </a:r>
            <a:endParaRPr sz="1400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lang="en-AU" sz="1200" i="1">
              <a:solidFill>
                <a:srgbClr val="000000"/>
              </a:solidFill>
            </a:endParaRPr>
          </a:p>
          <a:p>
            <a:pPr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Approach: Recommending top 5 products with 50 and 100 minimum interactions based on popularity</a:t>
            </a:r>
          </a:p>
          <a:p>
            <a:pPr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Observations: The recommendations made based on the above criteria's are distinctive from each other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Write observations about the model performance for the model with default parameters and post hyperparameter tuning. Compare the performance.</a:t>
            </a: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Explain the difference in predictions using both models.</a:t>
            </a: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1" i="1">
              <a:solidFill>
                <a:srgbClr val="000000"/>
              </a:solidFill>
            </a:endParaRPr>
          </a:p>
          <a:p>
            <a:pPr mar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lang="en-AU" sz="1200" i="1">
              <a:solidFill>
                <a:srgbClr val="000000"/>
              </a:solidFill>
            </a:endParaRPr>
          </a:p>
          <a:p>
            <a:pPr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Client's rating of the item (r_ui) is 5, while the model's estimate of the rating (est) is 4.29. </a:t>
            </a:r>
          </a:p>
          <a:p>
            <a:pPr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Meaning that the model underestimated the user's rating of the item</a:t>
            </a:r>
          </a:p>
          <a:p>
            <a:pPr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Model with default parameters failed to make a prediction for this user-item pair</a:t>
            </a:r>
          </a:p>
          <a:p>
            <a:pPr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Base model has predicted 3.4. But, Optimized model has predicted as 4.85. </a:t>
            </a:r>
          </a:p>
          <a:p>
            <a:pPr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Definitely significant increase has been observed as True Rating is 5</a:t>
            </a:r>
          </a:p>
        </p:txBody>
      </p:sp>
      <p:sp>
        <p:nvSpPr>
          <p:cNvPr id="137" name="Google Shape;137;p28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User-User Similarity-based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45720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Write observations about the model performance for the model with default parameters and post hyperparameter tuning. Compare the performance.</a:t>
            </a:r>
          </a:p>
          <a:p>
            <a:pPr marL="45720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Explain the difference in predictions using both models.</a:t>
            </a:r>
          </a:p>
          <a:p>
            <a:pPr marL="45720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lang="en-AU" sz="1200" i="1">
              <a:solidFill>
                <a:srgbClr val="000000"/>
              </a:solidFill>
            </a:endParaRPr>
          </a:p>
          <a:p>
            <a:pPr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The model underestimated the user's rating with both an interacted and non interacted product</a:t>
            </a:r>
            <a:r>
              <a:rPr lang="en-AU" sz="1200" i="1">
                <a:solidFill>
                  <a:srgbClr val="000000"/>
                </a:solidFill>
              </a:rPr>
              <a:t> </a:t>
            </a:r>
          </a:p>
          <a:p>
            <a:pPr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Model performance has been improved after hyperparameter tuning but it is still not up to the standard</a:t>
            </a:r>
          </a:p>
        </p:txBody>
      </p:sp>
      <p:sp>
        <p:nvSpPr>
          <p:cNvPr id="143" name="Google Shape;143;p29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Item-Item Similarity-based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>
            <a:spLocks noGrp="1" noEditPoints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Write observations about the model performance for the model with default parameters and post hyperparameter tuning. Compare the performance.</a:t>
            </a:r>
          </a:p>
          <a:p>
            <a:pPr marL="45720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Explain the difference in predictions using both models.</a:t>
            </a:r>
          </a:p>
          <a:p>
            <a:pPr marL="45720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lang="en-AU" sz="1200" i="1">
              <a:solidFill>
                <a:srgbClr val="000000"/>
              </a:solidFill>
            </a:endParaRPr>
          </a:p>
          <a:p>
            <a:pPr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Model underestimated the user's rating of the item with default parameters</a:t>
            </a:r>
          </a:p>
          <a:p>
            <a:pPr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AU" sz="1200" i="0">
                <a:solidFill>
                  <a:srgbClr val="000000"/>
                </a:solidFill>
              </a:rPr>
              <a:t>There is a slight improvement after hyperparameter tuning</a:t>
            </a:r>
          </a:p>
          <a:p>
            <a:pPr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AU" sz="1200" i="1">
              <a:solidFill>
                <a:srgbClr val="000000"/>
              </a:solidFill>
            </a:endParaRPr>
          </a:p>
        </p:txBody>
      </p:sp>
      <p:sp>
        <p:nvSpPr>
          <p:cNvPr id="149" name="Google Shape;149;p30"/>
          <p:cNvSpPr>
            <a:spLocks noGrp="1" noEditPoints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Matrix Factorization based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Rajib Hossain Khan</cp:lastModifiedBy>
  <dcterms:modified xsi:type="dcterms:W3CDTF">2024-04-22T14:17:47Z</dcterms:modified>
</cp:coreProperties>
</file>