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Nunito SemiBold"/>
      <p:regular r:id="rId20"/>
      <p:bold r:id="rId21"/>
      <p:italic r:id="rId22"/>
      <p:boldItalic r:id="rId23"/>
    </p:embeddedFont>
    <p:embeddedFont>
      <p:font typeface="Nunito"/>
      <p:regular r:id="rId24"/>
      <p:bold r:id="rId25"/>
      <p:italic r:id="rId26"/>
      <p:boldItalic r:id="rId27"/>
    </p:embeddedFont>
    <p:embeddedFont>
      <p:font typeface="Nunito ExtraBold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903089-1577-4541-B394-7FAC15E71DD8}">
  <a:tblStyle styleId="{50903089-1577-4541-B394-7FAC15E71DD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rgbClr val="5B9BD5">
              <a:alpha val="20000"/>
            </a:srgbClr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5B9BD5">
              <a:alpha val="20000"/>
            </a:srgb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rgbClr val="5B9BD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regular.fntdata"/><Relationship Id="rId22" Type="http://schemas.openxmlformats.org/officeDocument/2006/relationships/font" Target="fonts/NunitoSemiBold-italic.fntdata"/><Relationship Id="rId21" Type="http://schemas.openxmlformats.org/officeDocument/2006/relationships/font" Target="fonts/NunitoSemiBold-bold.fntdata"/><Relationship Id="rId24" Type="http://schemas.openxmlformats.org/officeDocument/2006/relationships/font" Target="fonts/Nunito-regular.fntdata"/><Relationship Id="rId23" Type="http://schemas.openxmlformats.org/officeDocument/2006/relationships/font" Target="fonts/Nunito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NunitoExtraBold-bold.fntdata"/><Relationship Id="rId27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NunitoExtraBold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Proprietary content. ©Great Learning. All Rights Reserved. Unauthorized use or distribution prohibited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5f59b2a4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25f59b2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49" name="Google Shape;49;p11"/>
          <p:cNvPicPr preferRelativeResize="0"/>
          <p:nvPr/>
        </p:nvPicPr>
        <p:blipFill rotWithShape="1">
          <a:blip r:embed="rId2">
            <a:alphaModFix/>
          </a:blip>
          <a:srcRect b="19149" l="42816" r="37293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1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52" name="Google Shape;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4" y="683275"/>
            <a:ext cx="3757725" cy="8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1" y="-335"/>
            <a:ext cx="9144600" cy="5143800"/>
          </a:xfrm>
          <a:prstGeom prst="rect">
            <a:avLst/>
          </a:prstGeom>
          <a:solidFill>
            <a:srgbClr val="0E39A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64" name="Google Shape;64;p13"/>
          <p:cNvPicPr preferRelativeResize="0"/>
          <p:nvPr/>
        </p:nvPicPr>
        <p:blipFill rotWithShape="1">
          <a:blip r:embed="rId2">
            <a:alphaModFix/>
          </a:blip>
          <a:srcRect b="19149" l="42816" r="37293" t="18358"/>
          <a:stretch/>
        </p:blipFill>
        <p:spPr>
          <a:xfrm>
            <a:off x="6052536" y="514443"/>
            <a:ext cx="2095112" cy="37033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3"/>
          <p:cNvSpPr txBox="1"/>
          <p:nvPr/>
        </p:nvSpPr>
        <p:spPr>
          <a:xfrm>
            <a:off x="334565" y="1676232"/>
            <a:ext cx="4372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0" i="0" lang="en" sz="3300" u="none" cap="none" strike="noStrike">
                <a:solidFill>
                  <a:schemeClr val="lt1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Happy Learning !</a:t>
            </a:r>
            <a:endParaRPr b="0" i="0" sz="3300" u="none" cap="none" strike="noStrike">
              <a:solidFill>
                <a:schemeClr val="lt1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875" y="769949"/>
            <a:ext cx="3071452" cy="12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2210208" y="744575"/>
            <a:ext cx="66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4800"/>
              <a:buFont typeface="Nunito"/>
              <a:buNone/>
              <a:defRPr sz="4800">
                <a:solidFill>
                  <a:srgbClr val="0E39A9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2210202" y="2834125"/>
            <a:ext cx="662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Nunito SemiBold"/>
              <a:buNone/>
              <a:defRPr sz="2600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80" name="Google Shape;80;p17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{50903089-1577-4541-B394-7FAC15E71DD8}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Nunito"/>
              <a:buChar char="●"/>
              <a:defRPr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Font typeface="Nunito"/>
              <a:buChar char="○"/>
              <a:defRPr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Font typeface="Nunito"/>
              <a:buChar char="■"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9A9"/>
              </a:buClr>
              <a:buSzPts val="3600"/>
              <a:buNone/>
              <a:defRPr sz="3600">
                <a:solidFill>
                  <a:srgbClr val="0E39A9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>
  <p:cSld name="CUSTO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graphicFrame>
        <p:nvGraphicFramePr>
          <p:cNvPr id="26" name="Google Shape;26;p5"/>
          <p:cNvGraphicFramePr/>
          <p:nvPr/>
        </p:nvGraphicFramePr>
        <p:xfrm>
          <a:off x="201942" y="8336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{50903089-1577-4541-B394-7FAC15E71DD8}</a:tableStyleId>
              </a:tblPr>
              <a:tblGrid>
                <a:gridCol w="883125"/>
                <a:gridCol w="3886050"/>
                <a:gridCol w="3886050"/>
              </a:tblGrid>
              <a:tr h="673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Cluster Profile 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Business Insights for Marketing Team</a:t>
                      </a:r>
                      <a:endParaRPr sz="14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53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High value customers who have many credit cards and prefer to engage online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Engage Online – Set up priority calling in lines – Upsell and Cross sell premium products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aseline="30000"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857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900"/>
              <a:buChar char="■"/>
              <a:defRPr/>
            </a:lvl6pPr>
            <a:lvl7pPr indent="-2794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800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700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1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12" name="Google Shape;12;p1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201972" y="28836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Nunito"/>
              <a:buNone/>
              <a:defRPr b="1" i="0" sz="22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Font typeface="Nunito SemiBold"/>
              <a:buNone/>
              <a:defRPr b="0" i="0" sz="2500" u="none" cap="none" strike="noStrike">
                <a:solidFill>
                  <a:srgbClr val="434343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00" y="861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b="0" i="0" sz="1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"/>
              <a:buChar char="■"/>
              <a:defRPr b="0" i="0" sz="12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Nunito"/>
              <a:buChar char="○"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857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Char char="■"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794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  <a:defRPr b="0" i="0" sz="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730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700"/>
              <a:buFont typeface="Nunito"/>
              <a:buChar char="○"/>
              <a:defRPr b="0" i="0" sz="7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667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600"/>
              <a:buFont typeface="Nunito"/>
              <a:buChar char="■"/>
              <a:defRPr b="0" i="0" sz="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" name="Google Shape;56;p12"/>
          <p:cNvSpPr txBox="1"/>
          <p:nvPr/>
        </p:nvSpPr>
        <p:spPr>
          <a:xfrm>
            <a:off x="2234400" y="4917657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7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Proprietary content. © Great Learning. All Rights Reserved. Unauthorized use or distribution prohibited.</a:t>
            </a:r>
            <a:endParaRPr b="1" i="0" sz="700" u="none" cap="none" strike="noStrike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832299" y="4946907"/>
            <a:ext cx="3654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1" i="0" sz="800" u="none" cap="none" strike="noStrike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9500" y="68264"/>
            <a:ext cx="1395476" cy="57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2"/>
          <p:cNvGrpSpPr/>
          <p:nvPr/>
        </p:nvGrpSpPr>
        <p:grpSpPr>
          <a:xfrm>
            <a:off x="6593" y="10"/>
            <a:ext cx="175500" cy="709221"/>
            <a:chOff x="6593" y="10"/>
            <a:chExt cx="175500" cy="709221"/>
          </a:xfrm>
        </p:grpSpPr>
        <p:sp>
          <p:nvSpPr>
            <p:cNvPr id="60" name="Google Shape;60;p12"/>
            <p:cNvSpPr/>
            <p:nvPr/>
          </p:nvSpPr>
          <p:spPr>
            <a:xfrm>
              <a:off x="6593" y="10"/>
              <a:ext cx="175500" cy="355500"/>
            </a:xfrm>
            <a:prstGeom prst="rect">
              <a:avLst/>
            </a:prstGeom>
            <a:solidFill>
              <a:srgbClr val="0E39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593" y="353731"/>
              <a:ext cx="175500" cy="355500"/>
            </a:xfrm>
            <a:prstGeom prst="rect">
              <a:avLst/>
            </a:prstGeom>
            <a:solidFill>
              <a:srgbClr val="1974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ctrTitle"/>
          </p:nvPr>
        </p:nvSpPr>
        <p:spPr>
          <a:xfrm>
            <a:off x="1158150" y="1412050"/>
            <a:ext cx="6827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/>
              <a:t>Presentation Title</a:t>
            </a:r>
            <a:endParaRPr sz="3600"/>
          </a:p>
        </p:txBody>
      </p:sp>
      <p:sp>
        <p:nvSpPr>
          <p:cNvPr id="106" name="Google Shape;106;p23"/>
          <p:cNvSpPr txBox="1"/>
          <p:nvPr>
            <p:ph type="ctrTitle"/>
          </p:nvPr>
        </p:nvSpPr>
        <p:spPr>
          <a:xfrm>
            <a:off x="1153000" y="2038575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3000"/>
              <a:t>Project and Course Name</a:t>
            </a:r>
            <a:endParaRPr b="0" sz="3000"/>
          </a:p>
        </p:txBody>
      </p:sp>
      <p:sp>
        <p:nvSpPr>
          <p:cNvPr id="107" name="Google Shape;107;p23"/>
          <p:cNvSpPr txBox="1"/>
          <p:nvPr>
            <p:ph type="ctrTitle"/>
          </p:nvPr>
        </p:nvSpPr>
        <p:spPr>
          <a:xfrm>
            <a:off x="1153000" y="2429300"/>
            <a:ext cx="68277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lang="en" sz="1600"/>
              <a:t>Date</a:t>
            </a:r>
            <a:endParaRPr b="0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ctrTitle"/>
          </p:nvPr>
        </p:nvSpPr>
        <p:spPr>
          <a:xfrm>
            <a:off x="0" y="2820425"/>
            <a:ext cx="9144000" cy="5817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300">
                <a:solidFill>
                  <a:schemeClr val="lt1"/>
                </a:solidFill>
              </a:rPr>
              <a:t>APPENDIX</a:t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Please add any other pointers or screenshots (if needed)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6" name="Google Shape;166;p33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Slide Header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70129" y="6703219"/>
            <a:ext cx="15008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Business Problem and Data Overview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Exploratory Data Analysis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Rank Based Model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User-User Similarity-based Model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Item-Item Similarity-based Model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Matrix Factorization based Model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Conclusion and Recommendations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3" name="Google Shape;113;p24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Contents / Agenda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Overview of the business problem and what we are trying to solve.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Overview of the dataset.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19" name="Google Shape;119;p25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Business Problem and Data Overview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Exploratory 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 the number of rows and columns and provide observations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 data types and provide observations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 for missing value in the data and provide observations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Summary statistics of 'rating' variable and provide observations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Create the bar plot to check the 'rating' distribution and provide observations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Check the number of unique USERS and PRODUCTS in the data and provide observations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Rank Based Model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1" name="Google Shape;131;p27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Approach taken to build the Rank-based Model.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Observations about the recommendations made using Rank-based Model.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Write observations about the model performance for the model with default parameters and post hyperparameter tuning. Compare the performance.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Explain the difference in predictions using both models.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37" name="Google Shape;137;p28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User-User Similarity-based Model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Write observations about the model performance for the model with default parameters and post hyperparameter tuning. Compare the performance.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Explain the difference in predictions using both models.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3" name="Google Shape;143;p29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Item-Item Similarity-based Model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Write observations about the model performance for the model with default parameters and post hyperparameter tuning. Compare the performance.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Explain the difference in predictions using both models.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49" name="Google Shape;149;p30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Matrix Factorization based Model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202550" y="861975"/>
            <a:ext cx="86298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Compare different models' performance and choosing the final model with reasoning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Provide recommendations that can be acted upon to improve the business outcomes.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en" sz="1200">
                <a:solidFill>
                  <a:srgbClr val="000000"/>
                </a:solidFill>
              </a:rPr>
              <a:t>Note</a:t>
            </a:r>
            <a:r>
              <a:rPr i="1" lang="en" sz="1200">
                <a:solidFill>
                  <a:srgbClr val="000000"/>
                </a:solidFill>
              </a:rPr>
              <a:t>: You can use more than one slide if needed 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202550" y="28927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>
                <a:solidFill>
                  <a:schemeClr val="lt2"/>
                </a:solidFill>
              </a:rPr>
              <a:t>Conclusion and Recommendations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st Logo">
  <a:themeElements>
    <a:clrScheme name="Simple Light">
      <a:dk1>
        <a:srgbClr val="222222"/>
      </a:dk1>
      <a:lt1>
        <a:srgbClr val="FFFFFF"/>
      </a:lt1>
      <a:dk2>
        <a:srgbClr val="222222"/>
      </a:dk2>
      <a:lt2>
        <a:srgbClr val="0E39A9"/>
      </a:lt2>
      <a:accent1>
        <a:srgbClr val="FFAB40"/>
      </a:accent1>
      <a:accent2>
        <a:srgbClr val="6F4294"/>
      </a:accent2>
      <a:accent3>
        <a:srgbClr val="FFA000"/>
      </a:accent3>
      <a:accent4>
        <a:srgbClr val="FFAB40"/>
      </a:accent4>
      <a:accent5>
        <a:srgbClr val="FFDF00"/>
      </a:accent5>
      <a:accent6>
        <a:srgbClr val="1974D5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