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9" r:id="rId4"/>
    <p:sldId id="271" r:id="rId5"/>
    <p:sldId id="274" r:id="rId6"/>
    <p:sldId id="273" r:id="rId7"/>
    <p:sldId id="27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tham.momani81@gmail.com" initials="a" lastIdx="2" clrIdx="0">
    <p:extLst>
      <p:ext uri="{19B8F6BF-5375-455C-9EA6-DF929625EA0E}">
        <p15:presenceInfo xmlns:p15="http://schemas.microsoft.com/office/powerpoint/2012/main" userId="060299d079c165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a:srgbClr val="0033CC"/>
    <a:srgbClr val="006600"/>
    <a:srgbClr val="008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19AF-31B7-4CBE-9D00-0BC8750E3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201CB-7F27-4605-A376-F9E69CC5F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2F7B0F-485B-4914-BC0F-CB06ED4E87DC}"/>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5" name="Footer Placeholder 4">
            <a:extLst>
              <a:ext uri="{FF2B5EF4-FFF2-40B4-BE49-F238E27FC236}">
                <a16:creationId xmlns:a16="http://schemas.microsoft.com/office/drawing/2014/main" id="{2DEC28D1-1AC0-441E-AB85-B8CE7D148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A8F49-B6D0-4FAD-A3A7-0DB302145A42}"/>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30419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A537-62AA-4EBF-83CB-C4858A31C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95DB6-9EA7-4590-8228-945DD2140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FC28E-196A-4BCA-9FFC-ECD6D0E005AF}"/>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5" name="Footer Placeholder 4">
            <a:extLst>
              <a:ext uri="{FF2B5EF4-FFF2-40B4-BE49-F238E27FC236}">
                <a16:creationId xmlns:a16="http://schemas.microsoft.com/office/drawing/2014/main" id="{A5865E2E-0EB5-4EE2-9AE2-CCD609C97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050FE-1CA0-49B7-A5BA-E8EE1DE91E49}"/>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53124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E7733-1DEB-467E-955F-CB7A43DA5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C36C26-3136-4D5B-99AB-B93CD5CEC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730F-2D0C-4A25-BFA9-56C9B76B482C}"/>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5" name="Footer Placeholder 4">
            <a:extLst>
              <a:ext uri="{FF2B5EF4-FFF2-40B4-BE49-F238E27FC236}">
                <a16:creationId xmlns:a16="http://schemas.microsoft.com/office/drawing/2014/main" id="{BE2B95F3-F2B4-4E39-BCC8-CF6BA6ED1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7CCDE-4FED-42AA-BC6D-2120688BC781}"/>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84031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6CFC-3183-4EA2-A2F8-2B6879BC4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F4D8E-21F3-470B-AD17-5ED39303E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845F5-4CD0-4A93-B65E-E67AB10AA384}"/>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5" name="Footer Placeholder 4">
            <a:extLst>
              <a:ext uri="{FF2B5EF4-FFF2-40B4-BE49-F238E27FC236}">
                <a16:creationId xmlns:a16="http://schemas.microsoft.com/office/drawing/2014/main" id="{92B5CEEC-CD6A-4A8C-8897-A2C1DAC60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FB5B3-29C9-42EF-B25E-21A4836059B6}"/>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7389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45C9-66DA-4F8F-81A7-D74FA7DFA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1D77D-B392-4CFF-8C2B-C0D35D503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F23D42-6923-404D-BC23-7815E2F66C7C}"/>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5" name="Footer Placeholder 4">
            <a:extLst>
              <a:ext uri="{FF2B5EF4-FFF2-40B4-BE49-F238E27FC236}">
                <a16:creationId xmlns:a16="http://schemas.microsoft.com/office/drawing/2014/main" id="{78F70101-3391-41D6-B172-BFB1AF648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6DB0C-9D87-4552-9E9D-0C31A730FCA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49727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FC53-A11B-47CA-92D6-574D72D16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E76C4-AFDD-4C5C-8CE9-61B2B584C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A2E87-40D8-4BF0-82BB-2A6FFBCAA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B905-B1F0-4081-8C25-AF4930F9893F}"/>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6" name="Footer Placeholder 5">
            <a:extLst>
              <a:ext uri="{FF2B5EF4-FFF2-40B4-BE49-F238E27FC236}">
                <a16:creationId xmlns:a16="http://schemas.microsoft.com/office/drawing/2014/main" id="{130D9907-6867-43C8-BA86-6D0940F15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B756B-34D4-4D96-AD49-8C626B47F47D}"/>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21974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9080-35DD-4E21-AC9B-15D17AECE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5BE90-187A-46FE-BE35-02A8D5721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0B699-FCFC-4754-B80F-CB7F7FF65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0BE29-5E19-4441-A6A7-2EC6B2816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B6D88-DCE0-4183-815B-1FB6EB1D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07169A-9580-4DEE-B2E1-BF878F955517}"/>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8" name="Footer Placeholder 7">
            <a:extLst>
              <a:ext uri="{FF2B5EF4-FFF2-40B4-BE49-F238E27FC236}">
                <a16:creationId xmlns:a16="http://schemas.microsoft.com/office/drawing/2014/main" id="{C154211F-5B82-446A-9702-2A116BD8A3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226038-295C-47CA-89A1-74499D4554F6}"/>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50049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785F-3317-41FE-8079-8C10D587D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2C8A6-3A34-430B-AC0E-3474BF11A2B5}"/>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4" name="Footer Placeholder 3">
            <a:extLst>
              <a:ext uri="{FF2B5EF4-FFF2-40B4-BE49-F238E27FC236}">
                <a16:creationId xmlns:a16="http://schemas.microsoft.com/office/drawing/2014/main" id="{28045EB1-36BD-459C-B4CB-420158BF1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B075B-7980-432F-A63A-0AE960CF1DA1}"/>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5816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3512F-28CF-42F8-BCFC-E63DB0BFAE9E}"/>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3" name="Footer Placeholder 2">
            <a:extLst>
              <a:ext uri="{FF2B5EF4-FFF2-40B4-BE49-F238E27FC236}">
                <a16:creationId xmlns:a16="http://schemas.microsoft.com/office/drawing/2014/main" id="{80FE66E5-7615-4BD2-B895-66DDC9727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FD819-11E6-4EE2-B4B7-8875AAC07F2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01246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ADA-8B5A-4EFC-8AD5-51B7EDF61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5A25F-14A1-43FF-9896-16C4446DF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A16F5F-1A37-4A38-9C23-04538FF99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EC013-0D8A-46EA-A871-D0F4BC519E51}"/>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6" name="Footer Placeholder 5">
            <a:extLst>
              <a:ext uri="{FF2B5EF4-FFF2-40B4-BE49-F238E27FC236}">
                <a16:creationId xmlns:a16="http://schemas.microsoft.com/office/drawing/2014/main" id="{23D6FEED-BF62-45F7-858E-8E6E0E253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9660F-6F60-465F-BC08-8B694F9B83D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09238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FD5F-1713-4CEE-8699-D44EDD52C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EEBC36-5703-4079-B537-EB9C2ACCD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C37095-5445-4252-A736-14358B64A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BDA35-EC78-4F63-BCD5-9AA053586CDC}"/>
              </a:ext>
            </a:extLst>
          </p:cNvPr>
          <p:cNvSpPr>
            <a:spLocks noGrp="1"/>
          </p:cNvSpPr>
          <p:nvPr>
            <p:ph type="dt" sz="half" idx="10"/>
          </p:nvPr>
        </p:nvSpPr>
        <p:spPr/>
        <p:txBody>
          <a:bodyPr/>
          <a:lstStyle/>
          <a:p>
            <a:fld id="{CAA029BA-8AF3-4ABB-B656-1852A518CAAF}" type="datetimeFigureOut">
              <a:rPr lang="en-US" smtClean="0"/>
              <a:t>11/18/2020</a:t>
            </a:fld>
            <a:endParaRPr lang="en-US"/>
          </a:p>
        </p:txBody>
      </p:sp>
      <p:sp>
        <p:nvSpPr>
          <p:cNvPr id="6" name="Footer Placeholder 5">
            <a:extLst>
              <a:ext uri="{FF2B5EF4-FFF2-40B4-BE49-F238E27FC236}">
                <a16:creationId xmlns:a16="http://schemas.microsoft.com/office/drawing/2014/main" id="{F322E67C-ABB8-4A55-A2EC-E39EE3876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97A3-9144-4C4F-8802-866EB92A3B6B}"/>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69320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5758EA-4900-451D-B0B4-F53A109AD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89B22E-2EE2-4E7D-A318-752CEE4CD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E2A41-FB48-44E2-B5CF-649BF55BF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029BA-8AF3-4ABB-B656-1852A518CAAF}" type="datetimeFigureOut">
              <a:rPr lang="en-US" smtClean="0"/>
              <a:t>11/18/2020</a:t>
            </a:fld>
            <a:endParaRPr lang="en-US"/>
          </a:p>
        </p:txBody>
      </p:sp>
      <p:sp>
        <p:nvSpPr>
          <p:cNvPr id="5" name="Footer Placeholder 4">
            <a:extLst>
              <a:ext uri="{FF2B5EF4-FFF2-40B4-BE49-F238E27FC236}">
                <a16:creationId xmlns:a16="http://schemas.microsoft.com/office/drawing/2014/main" id="{23408A03-811A-4A42-97DF-80373D0835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DC344-094F-4A41-AA9E-3F957B9C2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E4B3-AFC5-44E8-8AEE-0849131E53C0}" type="slidenum">
              <a:rPr lang="en-US" smtClean="0"/>
              <a:t>‹#›</a:t>
            </a:fld>
            <a:endParaRPr lang="en-US"/>
          </a:p>
        </p:txBody>
      </p:sp>
    </p:spTree>
    <p:extLst>
      <p:ext uri="{BB962C8B-B14F-4D97-AF65-F5344CB8AC3E}">
        <p14:creationId xmlns:p14="http://schemas.microsoft.com/office/powerpoint/2010/main" val="84157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DED268-AC10-45A5-9224-C44D44F95EAA}"/>
              </a:ext>
            </a:extLst>
          </p:cNvPr>
          <p:cNvPicPr>
            <a:picLocks noChangeAspect="1"/>
          </p:cNvPicPr>
          <p:nvPr/>
        </p:nvPicPr>
        <p:blipFill>
          <a:blip r:embed="rId2"/>
          <a:stretch>
            <a:fillRect/>
          </a:stretch>
        </p:blipFill>
        <p:spPr>
          <a:xfrm>
            <a:off x="9525" y="0"/>
            <a:ext cx="12192000" cy="6858000"/>
          </a:xfrm>
          <a:prstGeom prst="rect">
            <a:avLst/>
          </a:prstGeom>
          <a:effectLst>
            <a:glow>
              <a:schemeClr val="accent1"/>
            </a:glow>
            <a:reflection blurRad="76200" endPos="0" dist="50800" dir="5400000" sy="-100000" algn="bl" rotWithShape="0"/>
          </a:effectLst>
        </p:spPr>
      </p:pic>
      <p:sp>
        <p:nvSpPr>
          <p:cNvPr id="10" name="Rectangle 9">
            <a:extLst>
              <a:ext uri="{FF2B5EF4-FFF2-40B4-BE49-F238E27FC236}">
                <a16:creationId xmlns:a16="http://schemas.microsoft.com/office/drawing/2014/main" id="{E10EA78D-42E1-4670-991F-352467148D20}"/>
              </a:ext>
            </a:extLst>
          </p:cNvPr>
          <p:cNvSpPr/>
          <p:nvPr/>
        </p:nvSpPr>
        <p:spPr>
          <a:xfrm>
            <a:off x="10534649" y="304799"/>
            <a:ext cx="1400175" cy="1438276"/>
          </a:xfrm>
          <a:prstGeom prst="rect">
            <a:avLst/>
          </a:prstGeom>
          <a:noFill/>
        </p:spPr>
        <p:txBody>
          <a:bodyPr wrap="none" lIns="91440" tIns="45720" rIns="91440" bIns="45720">
            <a:prstTxWarp prst="textCircle">
              <a:avLst/>
            </a:prstTxWarp>
            <a:spAutoFit/>
          </a:bodyPr>
          <a:lstStyle/>
          <a:p>
            <a:pPr algn="ctr"/>
            <a:r>
              <a:rPr lang="en-US" sz="2000" b="1" cap="none" spc="0" dirty="0">
                <a:ln w="0"/>
                <a:solidFill>
                  <a:srgbClr val="002060"/>
                </a:solidFill>
                <a:effectLst>
                  <a:outerShdw blurRad="50800" dist="38100" dir="13500000" algn="br" rotWithShape="0">
                    <a:prstClr val="black">
                      <a:alpha val="40000"/>
                    </a:prstClr>
                  </a:outerShdw>
                </a:effectLst>
              </a:rPr>
              <a:t>BIG MOUNTAIN RESORT – MONTANA – 1947 –  </a:t>
            </a:r>
          </a:p>
        </p:txBody>
      </p:sp>
      <p:sp>
        <p:nvSpPr>
          <p:cNvPr id="12" name="Rectangle 11">
            <a:extLst>
              <a:ext uri="{FF2B5EF4-FFF2-40B4-BE49-F238E27FC236}">
                <a16:creationId xmlns:a16="http://schemas.microsoft.com/office/drawing/2014/main" id="{F4845A6E-2290-4695-8191-1B3C03C766BA}"/>
              </a:ext>
            </a:extLst>
          </p:cNvPr>
          <p:cNvSpPr/>
          <p:nvPr/>
        </p:nvSpPr>
        <p:spPr>
          <a:xfrm>
            <a:off x="10710862" y="500061"/>
            <a:ext cx="1076326" cy="1047751"/>
          </a:xfrm>
          <a:prstGeom prst="rect">
            <a:avLst/>
          </a:prstGeom>
          <a:noFill/>
        </p:spPr>
        <p:txBody>
          <a:bodyPr wrap="none" lIns="91440" tIns="45720" rIns="91440" bIns="45720">
            <a:prstTxWarp prst="textCircle">
              <a:avLst/>
            </a:prstTxWarp>
            <a:spAutoFit/>
          </a:bodyPr>
          <a:lstStyle/>
          <a:p>
            <a:pPr algn="ctr"/>
            <a:r>
              <a:rPr lang="en-US" sz="1100" b="1" spc="50" dirty="0">
                <a:ln w="0"/>
                <a:solidFill>
                  <a:srgbClr val="002060"/>
                </a:solidFill>
                <a:effectLst>
                  <a:outerShdw blurRad="50800" dist="38100" dir="13500000" algn="br" rotWithShape="0">
                    <a:prstClr val="black">
                      <a:alpha val="40000"/>
                    </a:prstClr>
                  </a:outerShdw>
                </a:effectLst>
              </a:rPr>
              <a:t>Glacier National Park and Flathead National Forest</a:t>
            </a:r>
            <a:endParaRPr lang="en-US" sz="1100" b="1" cap="none" spc="0" dirty="0">
              <a:ln w="0"/>
              <a:solidFill>
                <a:srgbClr val="002060"/>
              </a:solidFill>
              <a:effectLst>
                <a:outerShdw blurRad="50800" dist="38100" dir="13500000" algn="br" rotWithShape="0">
                  <a:prstClr val="black">
                    <a:alpha val="40000"/>
                  </a:prstClr>
                </a:outerShdw>
              </a:effectLst>
            </a:endParaRPr>
          </a:p>
        </p:txBody>
      </p:sp>
    </p:spTree>
    <p:extLst>
      <p:ext uri="{BB962C8B-B14F-4D97-AF65-F5344CB8AC3E}">
        <p14:creationId xmlns:p14="http://schemas.microsoft.com/office/powerpoint/2010/main" val="325159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495300" y="298490"/>
            <a:ext cx="6596062" cy="2677656"/>
          </a:xfrm>
          <a:prstGeom prst="rect">
            <a:avLst/>
          </a:prstGeom>
          <a:noFill/>
        </p:spPr>
        <p:txBody>
          <a:bodyPr wrap="square" lIns="91440" tIns="45720" rIns="91440" bIns="45720">
            <a:spAutoFit/>
          </a:bodyPr>
          <a:lstStyle/>
          <a:p>
            <a:pPr algn="ctr"/>
            <a:r>
              <a:rPr lang="en-US" b="1" u="sng" cap="none" spc="50" dirty="0">
                <a:ln w="0"/>
                <a:solidFill>
                  <a:schemeClr val="bg2"/>
                </a:solidFill>
                <a:effectLst>
                  <a:innerShdw blurRad="63500" dist="50800" dir="13500000">
                    <a:srgbClr val="000000">
                      <a:alpha val="50000"/>
                    </a:srgbClr>
                  </a:innerShdw>
                </a:effectLst>
              </a:rPr>
              <a:t>Problem Statement</a:t>
            </a:r>
          </a:p>
          <a:p>
            <a:pPr algn="ctr"/>
            <a:endParaRPr lang="en-US" sz="2000" b="1" spc="50" dirty="0">
              <a:ln w="0"/>
              <a:solidFill>
                <a:schemeClr val="bg2"/>
              </a:solidFill>
              <a:effectLst>
                <a:innerShdw blurRad="63500" dist="50800" dir="13500000">
                  <a:srgbClr val="000000">
                    <a:alpha val="50000"/>
                  </a:srgbClr>
                </a:innerShdw>
              </a:effectLst>
            </a:endParaRPr>
          </a:p>
          <a:p>
            <a:pPr algn="just"/>
            <a:r>
              <a:rPr lang="en-US" sz="2200" b="1" spc="50" dirty="0">
                <a:ln w="0"/>
                <a:solidFill>
                  <a:schemeClr val="bg2"/>
                </a:solidFill>
                <a:effectLst>
                  <a:innerShdw blurRad="63500" dist="50800" dir="13500000">
                    <a:srgbClr val="000000">
                      <a:alpha val="50000"/>
                    </a:srgbClr>
                  </a:innerShdw>
                </a:effectLst>
                <a:sym typeface="Arial"/>
              </a:rPr>
              <a:t>What opportunities exist for Big Mountain Resort to effectively develop and implement a new pricing strategy that can maximize capitalization in their facilities investments to offset their recent additional operating cost by $1.54M this season.</a:t>
            </a: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495300" y="2826127"/>
            <a:ext cx="6596062" cy="4031873"/>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Resort Story</a:t>
            </a:r>
          </a:p>
          <a:p>
            <a:pPr algn="ctr"/>
            <a:endParaRPr lang="en-US" sz="2000" b="1" cap="none" spc="50" dirty="0">
              <a:ln w="0"/>
              <a:solidFill>
                <a:schemeClr val="bg2"/>
              </a:solidFill>
              <a:effectLst>
                <a:innerShdw blurRad="63500" dist="50800" dir="13500000">
                  <a:srgbClr val="000000">
                    <a:alpha val="50000"/>
                  </a:srgbClr>
                </a:innerShdw>
              </a:effectLst>
            </a:endParaRPr>
          </a:p>
          <a:p>
            <a:pPr marR="0" lvl="0" algn="just">
              <a:lnSpc>
                <a:spcPct val="100000"/>
              </a:lnSpc>
              <a:spcBef>
                <a:spcPts val="0"/>
              </a:spcBef>
              <a:spcAft>
                <a:spcPts val="0"/>
              </a:spcAft>
            </a:pPr>
            <a:r>
              <a:rPr lang="en-US" sz="2200" b="1" spc="50" dirty="0">
                <a:ln w="0"/>
                <a:solidFill>
                  <a:schemeClr val="bg2"/>
                </a:solidFill>
                <a:effectLst>
                  <a:innerShdw blurRad="63500" dist="50800" dir="13500000">
                    <a:srgbClr val="000000">
                      <a:alpha val="50000"/>
                    </a:srgbClr>
                  </a:innerShdw>
                </a:effectLst>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pic>
        <p:nvPicPr>
          <p:cNvPr id="10" name="Picture 9">
            <a:extLst>
              <a:ext uri="{FF2B5EF4-FFF2-40B4-BE49-F238E27FC236}">
                <a16:creationId xmlns:a16="http://schemas.microsoft.com/office/drawing/2014/main" id="{9C4D7745-2158-4CAD-9AB9-3246DEFEC3C8}"/>
              </a:ext>
            </a:extLst>
          </p:cNvPr>
          <p:cNvPicPr>
            <a:picLocks noChangeAspect="1"/>
          </p:cNvPicPr>
          <p:nvPr/>
        </p:nvPicPr>
        <p:blipFill>
          <a:blip r:embed="rId2"/>
          <a:stretch>
            <a:fillRect/>
          </a:stretch>
        </p:blipFill>
        <p:spPr>
          <a:xfrm>
            <a:off x="7705725" y="933449"/>
            <a:ext cx="3771900" cy="1733551"/>
          </a:xfrm>
          <a:prstGeom prst="rect">
            <a:avLst/>
          </a:prstGeom>
        </p:spPr>
      </p:pic>
      <p:pic>
        <p:nvPicPr>
          <p:cNvPr id="11" name="Picture 10">
            <a:extLst>
              <a:ext uri="{FF2B5EF4-FFF2-40B4-BE49-F238E27FC236}">
                <a16:creationId xmlns:a16="http://schemas.microsoft.com/office/drawing/2014/main" id="{8ECF43D8-860B-41A0-B4BC-25040B30635A}"/>
              </a:ext>
            </a:extLst>
          </p:cNvPr>
          <p:cNvPicPr>
            <a:picLocks noChangeAspect="1"/>
          </p:cNvPicPr>
          <p:nvPr/>
        </p:nvPicPr>
        <p:blipFill>
          <a:blip r:embed="rId3"/>
          <a:stretch>
            <a:fillRect/>
          </a:stretch>
        </p:blipFill>
        <p:spPr>
          <a:xfrm>
            <a:off x="7705725" y="3575635"/>
            <a:ext cx="3771900" cy="2532855"/>
          </a:xfrm>
          <a:prstGeom prst="rect">
            <a:avLst/>
          </a:prstGeom>
        </p:spPr>
      </p:pic>
    </p:spTree>
    <p:extLst>
      <p:ext uri="{BB962C8B-B14F-4D97-AF65-F5344CB8AC3E}">
        <p14:creationId xmlns:p14="http://schemas.microsoft.com/office/powerpoint/2010/main" val="25683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109662" y="521440"/>
            <a:ext cx="9972676" cy="2246769"/>
          </a:xfrm>
          <a:prstGeom prst="rect">
            <a:avLst/>
          </a:prstGeom>
          <a:noFill/>
        </p:spPr>
        <p:txBody>
          <a:bodyPr wrap="square" lIns="91440" tIns="45720" rIns="91440" bIns="45720">
            <a:spAutoFit/>
          </a:bodyPr>
          <a:lstStyle/>
          <a:p>
            <a:pPr algn="ctr"/>
            <a:r>
              <a:rPr lang="en-US" b="1" u="sng" cap="none" spc="50" dirty="0">
                <a:ln w="0"/>
                <a:solidFill>
                  <a:schemeClr val="bg2"/>
                </a:solidFill>
                <a:effectLst>
                  <a:innerShdw blurRad="63500" dist="50800" dir="13500000">
                    <a:srgbClr val="000000">
                      <a:alpha val="50000"/>
                    </a:srgbClr>
                  </a:innerShdw>
                </a:effectLst>
              </a:rPr>
              <a:t>Current Resort’s Pricing Strategy</a:t>
            </a:r>
          </a:p>
          <a:p>
            <a:pPr algn="ctr"/>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For Big Mountain Resort to base their pricing mainly on just the market average won’t be enough to maximize their capitalization investment and can’t be sustainable to gain an edge over the competition. </a:t>
            </a:r>
            <a:endParaRPr lang="en-US" sz="2000" b="1" spc="50" dirty="0">
              <a:ln w="0"/>
              <a:solidFill>
                <a:schemeClr val="bg2"/>
              </a:solidFill>
              <a:effectLst>
                <a:innerShdw blurRad="63500" dist="50800" dir="13500000">
                  <a:srgbClr val="000000">
                    <a:alpha val="50000"/>
                  </a:srgbClr>
                </a:innerShdw>
              </a:effectLst>
              <a:sym typeface="Arial"/>
            </a:endParaRPr>
          </a:p>
          <a:p>
            <a:pPr algn="just"/>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638175" y="2273909"/>
            <a:ext cx="10915650" cy="4062651"/>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Recommendations</a:t>
            </a:r>
          </a:p>
          <a:p>
            <a:pPr algn="ctr"/>
            <a:endParaRPr lang="en-US" sz="2000" b="1" cap="none" spc="50" dirty="0">
              <a:ln w="0"/>
              <a:solidFill>
                <a:schemeClr val="bg2"/>
              </a:solidFill>
              <a:effectLst>
                <a:innerShdw blurRad="63500" dist="50800" dir="13500000">
                  <a:srgbClr val="000000">
                    <a:alpha val="50000"/>
                  </a:srgbClr>
                </a:innerShdw>
              </a:effectLst>
            </a:endParaRPr>
          </a:p>
          <a:p>
            <a:pPr marL="342900" marR="0" lvl="0" indent="-342900" algn="just">
              <a:lnSpc>
                <a:spcPct val="100000"/>
              </a:lnSpc>
              <a:spcBef>
                <a:spcPts val="0"/>
              </a:spcBef>
              <a:spcAft>
                <a:spcPts val="0"/>
              </a:spcAft>
              <a:buFont typeface="Arial" panose="020B0604020202020204" pitchFamily="34" charset="0"/>
              <a:buChar char="•"/>
            </a:pPr>
            <a:r>
              <a:rPr lang="en-US" sz="2000" b="1" spc="50" dirty="0">
                <a:ln w="0"/>
                <a:solidFill>
                  <a:schemeClr val="bg2"/>
                </a:solidFill>
                <a:effectLst>
                  <a:innerShdw blurRad="63500" dist="50800" dir="13500000">
                    <a:srgbClr val="000000">
                      <a:alpha val="50000"/>
                    </a:srgbClr>
                  </a:innerShdw>
                </a:effectLst>
              </a:rPr>
              <a:t>Our Model suggests that Mountain Resort’s ticket price is lower than the predicted model by 16.31%, and the resort have many potential scenarios for either cutting costs by closing runs or increasing ticket price by increasing vertical drop, adding acres snow making or increasing the longest run.</a:t>
            </a:r>
          </a:p>
          <a:p>
            <a:pPr marL="342900" marR="0" lvl="0" indent="-342900" algn="just">
              <a:lnSpc>
                <a:spcPct val="100000"/>
              </a:lnSpc>
              <a:spcBef>
                <a:spcPts val="0"/>
              </a:spcBef>
              <a:spcAft>
                <a:spcPts val="0"/>
              </a:spcAft>
              <a:buFont typeface="Arial" panose="020B0604020202020204" pitchFamily="34" charset="0"/>
              <a:buChar char="•"/>
            </a:pPr>
            <a:endParaRPr lang="en-US" sz="2000" b="1" spc="50" dirty="0">
              <a:ln w="0"/>
              <a:solidFill>
                <a:schemeClr val="bg2"/>
              </a:solidFill>
              <a:effectLst>
                <a:innerShdw blurRad="63500" dist="50800" dir="13500000">
                  <a:srgbClr val="000000">
                    <a:alpha val="50000"/>
                  </a:srgbClr>
                </a:innerShdw>
              </a:effectLst>
            </a:endParaRPr>
          </a:p>
          <a:p>
            <a:pPr marL="342900" marR="0" lvl="0" indent="-342900" algn="just">
              <a:lnSpc>
                <a:spcPct val="100000"/>
              </a:lnSpc>
              <a:spcBef>
                <a:spcPts val="0"/>
              </a:spcBef>
              <a:spcAft>
                <a:spcPts val="0"/>
              </a:spcAft>
              <a:buFont typeface="Arial" panose="020B0604020202020204" pitchFamily="34" charset="0"/>
              <a:buChar char="•"/>
            </a:pPr>
            <a:r>
              <a:rPr lang="en-US" sz="2000" b="1" spc="50" dirty="0">
                <a:ln w="0"/>
                <a:solidFill>
                  <a:schemeClr val="bg2"/>
                </a:solidFill>
                <a:effectLst>
                  <a:innerShdw blurRad="63500" dist="50800" dir="13500000">
                    <a:srgbClr val="000000">
                      <a:alpha val="50000"/>
                    </a:srgbClr>
                  </a:innerShdw>
                </a:effectLst>
              </a:rPr>
              <a:t>Increasing the vertical drop by 150 ft would increase the ticket price by 10.44% from $81 to $89.46, resulting in revenue increase by $14,811,594.</a:t>
            </a:r>
          </a:p>
          <a:p>
            <a:pPr marL="342900" marR="0" lvl="0" indent="-342900" algn="just">
              <a:lnSpc>
                <a:spcPct val="100000"/>
              </a:lnSpc>
              <a:spcBef>
                <a:spcPts val="0"/>
              </a:spcBef>
              <a:spcAft>
                <a:spcPts val="0"/>
              </a:spcAft>
              <a:buFont typeface="Arial" panose="020B0604020202020204" pitchFamily="34" charset="0"/>
              <a:buChar char="•"/>
            </a:pPr>
            <a:endParaRPr lang="en-US" sz="2000" b="1" spc="50" dirty="0">
              <a:ln w="0"/>
              <a:solidFill>
                <a:schemeClr val="bg2"/>
              </a:solidFill>
              <a:effectLst>
                <a:innerShdw blurRad="63500" dist="50800" dir="13500000">
                  <a:srgbClr val="000000">
                    <a:alpha val="50000"/>
                  </a:srgbClr>
                </a:innerShdw>
              </a:effectLst>
            </a:endParaRPr>
          </a:p>
          <a:p>
            <a:pPr marL="342900" indent="-342900" algn="just">
              <a:buFont typeface="Arial" panose="020B0604020202020204" pitchFamily="34" charset="0"/>
              <a:buChar char="•"/>
            </a:pPr>
            <a:r>
              <a:rPr lang="en-US" sz="2000" b="1" spc="50" dirty="0">
                <a:ln w="0"/>
                <a:solidFill>
                  <a:schemeClr val="bg2"/>
                </a:solidFill>
                <a:effectLst>
                  <a:innerShdw blurRad="63500" dist="50800" dir="13500000">
                    <a:srgbClr val="000000">
                      <a:alpha val="50000"/>
                    </a:srgbClr>
                  </a:innerShdw>
                </a:effectLst>
              </a:rPr>
              <a:t>Adding 2 acres of snow making would increase the ticket price by 12% from $81 to $90.75, resulting in revenue increase by $17,068,841.</a:t>
            </a:r>
          </a:p>
          <a:p>
            <a:pPr marL="342900" indent="-342900" algn="just">
              <a:buFont typeface="Arial" panose="020B0604020202020204" pitchFamily="34" charset="0"/>
              <a:buChar char="•"/>
            </a:pPr>
            <a:endParaRPr lang="en-US" sz="20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83828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1508105"/>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Mountain’s Ticket Price compared to other Resorts Ticket Price.</a:t>
            </a:r>
            <a:endParaRPr lang="en-US" sz="24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is doing well for vertical drop but there are still quite a few resorts with a greater drops.</a:t>
            </a:r>
            <a:endParaRPr lang="en-US" sz="2400" b="1" spc="50" dirty="0">
              <a:ln w="0"/>
              <a:solidFill>
                <a:schemeClr val="bg2"/>
              </a:solidFill>
              <a:effectLst>
                <a:innerShdw blurRad="63500" dist="50800" dir="13500000">
                  <a:srgbClr val="000000">
                    <a:alpha val="50000"/>
                  </a:srgbClr>
                </a:innerShdw>
              </a:effectLst>
              <a:sym typeface="Arial"/>
            </a:endParaRPr>
          </a:p>
          <a:p>
            <a:endParaRPr lang="en-US" sz="2000" b="1" spc="50" dirty="0">
              <a:ln w="0"/>
              <a:solidFill>
                <a:schemeClr val="bg2"/>
              </a:solidFill>
              <a:effectLst>
                <a:innerShdw blurRad="63500" dist="50800" dir="13500000">
                  <a:srgbClr val="000000">
                    <a:alpha val="50000"/>
                  </a:srgbClr>
                </a:innerShdw>
              </a:effectLst>
            </a:endParaRPr>
          </a:p>
        </p:txBody>
      </p:sp>
      <p:pic>
        <p:nvPicPr>
          <p:cNvPr id="3" name="Picture 2">
            <a:extLst>
              <a:ext uri="{FF2B5EF4-FFF2-40B4-BE49-F238E27FC236}">
                <a16:creationId xmlns:a16="http://schemas.microsoft.com/office/drawing/2014/main" id="{B1A31DAB-461B-4C44-B566-A9AC51D84D38}"/>
              </a:ext>
            </a:extLst>
          </p:cNvPr>
          <p:cNvPicPr>
            <a:picLocks noChangeAspect="1"/>
          </p:cNvPicPr>
          <p:nvPr/>
        </p:nvPicPr>
        <p:blipFill>
          <a:blip r:embed="rId2"/>
          <a:stretch>
            <a:fillRect/>
          </a:stretch>
        </p:blipFill>
        <p:spPr>
          <a:xfrm>
            <a:off x="6267452" y="625624"/>
            <a:ext cx="4619636" cy="2456009"/>
          </a:xfrm>
          <a:prstGeom prst="rect">
            <a:avLst/>
          </a:prstGeom>
        </p:spPr>
      </p:pic>
      <p:pic>
        <p:nvPicPr>
          <p:cNvPr id="5" name="Picture 4">
            <a:extLst>
              <a:ext uri="{FF2B5EF4-FFF2-40B4-BE49-F238E27FC236}">
                <a16:creationId xmlns:a16="http://schemas.microsoft.com/office/drawing/2014/main" id="{61F09B2E-F96B-4D46-BB98-8BD9414317DF}"/>
              </a:ext>
            </a:extLst>
          </p:cNvPr>
          <p:cNvPicPr>
            <a:picLocks noChangeAspect="1"/>
          </p:cNvPicPr>
          <p:nvPr/>
        </p:nvPicPr>
        <p:blipFill>
          <a:blip r:embed="rId3"/>
          <a:stretch>
            <a:fillRect/>
          </a:stretch>
        </p:blipFill>
        <p:spPr>
          <a:xfrm>
            <a:off x="6267452" y="3776367"/>
            <a:ext cx="4619636" cy="2384558"/>
          </a:xfrm>
          <a:prstGeom prst="rect">
            <a:avLst/>
          </a:prstGeom>
        </p:spPr>
      </p:pic>
    </p:spTree>
    <p:extLst>
      <p:ext uri="{BB962C8B-B14F-4D97-AF65-F5344CB8AC3E}">
        <p14:creationId xmlns:p14="http://schemas.microsoft.com/office/powerpoint/2010/main" val="14082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2246769"/>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has one of the longest runs. Although it is just over half the length of the longest, the longer ones are rare.</a:t>
            </a:r>
            <a:endParaRPr lang="en-US" sz="24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compares well for the number of runs. There are some resorts with more, but not many.</a:t>
            </a:r>
            <a:endParaRPr lang="en-US" sz="2400" b="1" spc="50" dirty="0">
              <a:ln w="0"/>
              <a:solidFill>
                <a:schemeClr val="bg2"/>
              </a:solidFill>
              <a:effectLst>
                <a:innerShdw blurRad="63500" dist="50800" dir="13500000">
                  <a:srgbClr val="000000">
                    <a:alpha val="50000"/>
                  </a:srgbClr>
                </a:innerShdw>
              </a:effectLst>
              <a:sym typeface="Arial"/>
            </a:endParaRPr>
          </a:p>
          <a:p>
            <a:endParaRPr lang="en-US" sz="2000" b="1" spc="50" dirty="0">
              <a:ln w="0"/>
              <a:solidFill>
                <a:schemeClr val="bg2"/>
              </a:solidFill>
              <a:effectLst>
                <a:innerShdw blurRad="63500" dist="50800" dir="13500000">
                  <a:srgbClr val="000000">
                    <a:alpha val="50000"/>
                  </a:srgbClr>
                </a:innerShdw>
              </a:effectLst>
            </a:endParaRPr>
          </a:p>
        </p:txBody>
      </p:sp>
      <p:pic>
        <p:nvPicPr>
          <p:cNvPr id="5" name="Picture 4">
            <a:extLst>
              <a:ext uri="{FF2B5EF4-FFF2-40B4-BE49-F238E27FC236}">
                <a16:creationId xmlns:a16="http://schemas.microsoft.com/office/drawing/2014/main" id="{BE032717-D507-4209-8C06-B6DB560607B0}"/>
              </a:ext>
            </a:extLst>
          </p:cNvPr>
          <p:cNvPicPr>
            <a:picLocks noChangeAspect="1"/>
          </p:cNvPicPr>
          <p:nvPr/>
        </p:nvPicPr>
        <p:blipFill>
          <a:blip r:embed="rId2"/>
          <a:stretch>
            <a:fillRect/>
          </a:stretch>
        </p:blipFill>
        <p:spPr>
          <a:xfrm>
            <a:off x="6267451" y="3838777"/>
            <a:ext cx="4639525" cy="2418089"/>
          </a:xfrm>
          <a:prstGeom prst="rect">
            <a:avLst/>
          </a:prstGeom>
        </p:spPr>
      </p:pic>
      <p:pic>
        <p:nvPicPr>
          <p:cNvPr id="8" name="Picture 7">
            <a:extLst>
              <a:ext uri="{FF2B5EF4-FFF2-40B4-BE49-F238E27FC236}">
                <a16:creationId xmlns:a16="http://schemas.microsoft.com/office/drawing/2014/main" id="{C58F4291-9BA7-4C98-BFFF-7113EE21A3F3}"/>
              </a:ext>
            </a:extLst>
          </p:cNvPr>
          <p:cNvPicPr>
            <a:picLocks noChangeAspect="1"/>
          </p:cNvPicPr>
          <p:nvPr/>
        </p:nvPicPr>
        <p:blipFill>
          <a:blip r:embed="rId3"/>
          <a:stretch>
            <a:fillRect/>
          </a:stretch>
        </p:blipFill>
        <p:spPr>
          <a:xfrm>
            <a:off x="6267450" y="764375"/>
            <a:ext cx="4639525" cy="2441467"/>
          </a:xfrm>
          <a:prstGeom prst="rect">
            <a:avLst/>
          </a:prstGeom>
        </p:spPr>
      </p:pic>
    </p:spTree>
    <p:extLst>
      <p:ext uri="{BB962C8B-B14F-4D97-AF65-F5344CB8AC3E}">
        <p14:creationId xmlns:p14="http://schemas.microsoft.com/office/powerpoint/2010/main" val="363993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1508105"/>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is very high up the league table of snow making area.</a:t>
            </a:r>
            <a:endParaRPr lang="en-US" sz="24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has amongst the highest number of total chairs, resorts with more appear to be outliers.</a:t>
            </a:r>
            <a:endParaRPr lang="en-US" sz="2400" b="1" spc="50" dirty="0">
              <a:ln w="0"/>
              <a:solidFill>
                <a:schemeClr val="bg2"/>
              </a:solidFill>
              <a:effectLst>
                <a:innerShdw blurRad="63500" dist="50800" dir="13500000">
                  <a:srgbClr val="000000">
                    <a:alpha val="50000"/>
                  </a:srgbClr>
                </a:innerShdw>
              </a:effectLst>
              <a:sym typeface="Arial"/>
            </a:endParaRPr>
          </a:p>
          <a:p>
            <a:endParaRPr lang="en-US" sz="2000" b="1" spc="50" dirty="0">
              <a:ln w="0"/>
              <a:solidFill>
                <a:schemeClr val="bg2"/>
              </a:solidFill>
              <a:effectLst>
                <a:innerShdw blurRad="63500" dist="50800" dir="13500000">
                  <a:srgbClr val="000000">
                    <a:alpha val="50000"/>
                  </a:srgbClr>
                </a:innerShdw>
              </a:effectLst>
            </a:endParaRPr>
          </a:p>
        </p:txBody>
      </p:sp>
      <p:pic>
        <p:nvPicPr>
          <p:cNvPr id="6" name="Picture 5">
            <a:extLst>
              <a:ext uri="{FF2B5EF4-FFF2-40B4-BE49-F238E27FC236}">
                <a16:creationId xmlns:a16="http://schemas.microsoft.com/office/drawing/2014/main" id="{C333E301-504A-48B3-97CD-5563AA924D24}"/>
              </a:ext>
            </a:extLst>
          </p:cNvPr>
          <p:cNvPicPr>
            <a:picLocks noChangeAspect="1"/>
          </p:cNvPicPr>
          <p:nvPr/>
        </p:nvPicPr>
        <p:blipFill>
          <a:blip r:embed="rId2"/>
          <a:stretch>
            <a:fillRect/>
          </a:stretch>
        </p:blipFill>
        <p:spPr>
          <a:xfrm>
            <a:off x="6267452" y="727825"/>
            <a:ext cx="4619636" cy="2405143"/>
          </a:xfrm>
          <a:prstGeom prst="rect">
            <a:avLst/>
          </a:prstGeom>
        </p:spPr>
      </p:pic>
      <p:pic>
        <p:nvPicPr>
          <p:cNvPr id="7" name="Picture 6">
            <a:extLst>
              <a:ext uri="{FF2B5EF4-FFF2-40B4-BE49-F238E27FC236}">
                <a16:creationId xmlns:a16="http://schemas.microsoft.com/office/drawing/2014/main" id="{C137465D-DFE8-409A-BA5E-F143081C3128}"/>
              </a:ext>
            </a:extLst>
          </p:cNvPr>
          <p:cNvPicPr>
            <a:picLocks noChangeAspect="1"/>
          </p:cNvPicPr>
          <p:nvPr/>
        </p:nvPicPr>
        <p:blipFill>
          <a:blip r:embed="rId3"/>
          <a:stretch>
            <a:fillRect/>
          </a:stretch>
        </p:blipFill>
        <p:spPr>
          <a:xfrm>
            <a:off x="6267452" y="3725033"/>
            <a:ext cx="4619636" cy="2438755"/>
          </a:xfrm>
          <a:prstGeom prst="rect">
            <a:avLst/>
          </a:prstGeom>
        </p:spPr>
      </p:pic>
    </p:spTree>
    <p:extLst>
      <p:ext uri="{BB962C8B-B14F-4D97-AF65-F5344CB8AC3E}">
        <p14:creationId xmlns:p14="http://schemas.microsoft.com/office/powerpoint/2010/main" val="164632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328611" y="2548884"/>
            <a:ext cx="11534775" cy="2831544"/>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Dynamic Pricing: Weekdays vs Weekends Ticket Price</a:t>
            </a:r>
            <a:endParaRPr lang="en-US" b="1" u="sng" cap="none" spc="50" dirty="0">
              <a:ln w="0"/>
              <a:solidFill>
                <a:schemeClr val="bg2"/>
              </a:solidFill>
              <a:effectLst>
                <a:innerShdw blurRad="63500" dist="50800" dir="13500000">
                  <a:srgbClr val="000000">
                    <a:alpha val="50000"/>
                  </a:srgbClr>
                </a:innerShdw>
              </a:effectLst>
            </a:endParaRPr>
          </a:p>
          <a:p>
            <a:pPr algn="ctr"/>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One of the pricing Strategy we could recommend to Big Mountain Resort is to </a:t>
            </a:r>
            <a:r>
              <a:rPr lang="en-US" sz="2000" b="1" spc="50" dirty="0">
                <a:ln w="0"/>
                <a:solidFill>
                  <a:schemeClr val="bg2"/>
                </a:solidFill>
                <a:effectLst>
                  <a:innerShdw blurRad="63500" dist="50800" dir="13500000">
                    <a:srgbClr val="000000">
                      <a:alpha val="50000"/>
                    </a:srgbClr>
                  </a:innerShdw>
                </a:effectLst>
                <a:sym typeface="Arial"/>
              </a:rPr>
              <a:t>develop and implement</a:t>
            </a:r>
            <a:r>
              <a:rPr lang="en-US" sz="2000" b="1" spc="50" dirty="0">
                <a:ln w="0"/>
                <a:solidFill>
                  <a:schemeClr val="bg2"/>
                </a:solidFill>
                <a:effectLst>
                  <a:innerShdw blurRad="63500" dist="50800" dir="13500000">
                    <a:srgbClr val="000000">
                      <a:alpha val="50000"/>
                    </a:srgbClr>
                  </a:innerShdw>
                </a:effectLst>
              </a:rPr>
              <a:t> a DYNAMIC pricing; by having a higher ticket prices during the weekends where they have higher number of visitors and a lower ticket prices during the weekdays where they have a lower number of visitors (To attract more visitors).</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pic>
        <p:nvPicPr>
          <p:cNvPr id="3" name="Picture 2">
            <a:extLst>
              <a:ext uri="{FF2B5EF4-FFF2-40B4-BE49-F238E27FC236}">
                <a16:creationId xmlns:a16="http://schemas.microsoft.com/office/drawing/2014/main" id="{A97CCB48-7DEC-4692-873B-24D350B2AEA4}"/>
              </a:ext>
            </a:extLst>
          </p:cNvPr>
          <p:cNvPicPr>
            <a:picLocks noChangeAspect="1"/>
          </p:cNvPicPr>
          <p:nvPr/>
        </p:nvPicPr>
        <p:blipFill>
          <a:blip r:embed="rId2"/>
          <a:stretch>
            <a:fillRect/>
          </a:stretch>
        </p:blipFill>
        <p:spPr>
          <a:xfrm>
            <a:off x="2711401" y="4494389"/>
            <a:ext cx="6121494" cy="2172862"/>
          </a:xfrm>
          <a:prstGeom prst="rect">
            <a:avLst/>
          </a:prstGeom>
        </p:spPr>
      </p:pic>
      <p:sp>
        <p:nvSpPr>
          <p:cNvPr id="7" name="TextBox 6">
            <a:extLst>
              <a:ext uri="{FF2B5EF4-FFF2-40B4-BE49-F238E27FC236}">
                <a16:creationId xmlns:a16="http://schemas.microsoft.com/office/drawing/2014/main" id="{833C7564-C9AF-4274-9158-54FC67E9289E}"/>
              </a:ext>
            </a:extLst>
          </p:cNvPr>
          <p:cNvSpPr txBox="1"/>
          <p:nvPr/>
        </p:nvSpPr>
        <p:spPr>
          <a:xfrm>
            <a:off x="376235" y="274260"/>
            <a:ext cx="11439525" cy="2739211"/>
          </a:xfrm>
          <a:prstGeom prst="rect">
            <a:avLst/>
          </a:prstGeom>
          <a:noFill/>
        </p:spPr>
        <p:txBody>
          <a:bodyPr wrap="square">
            <a:spAutoFit/>
          </a:bodyPr>
          <a:lstStyle/>
          <a:p>
            <a:pPr algn="ctr"/>
            <a:r>
              <a:rPr lang="en-US" b="1" u="sng" spc="50" dirty="0">
                <a:ln w="0"/>
                <a:solidFill>
                  <a:schemeClr val="bg2"/>
                </a:solidFill>
                <a:effectLst>
                  <a:innerShdw blurRad="63500" dist="50800" dir="13500000">
                    <a:srgbClr val="000000">
                      <a:alpha val="50000"/>
                    </a:srgbClr>
                  </a:innerShdw>
                </a:effectLst>
              </a:rPr>
              <a:t>Main Data Source Limitation</a:t>
            </a:r>
          </a:p>
          <a:p>
            <a:pPr algn="ctr"/>
            <a:endParaRPr lang="en-US" b="1" u="sng"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Our main data source is missing some important information like:</a:t>
            </a:r>
          </a:p>
          <a:p>
            <a:pPr marL="285750" indent="-285750" algn="just">
              <a:buFont typeface="Wingdings" panose="05000000000000000000" pitchFamily="2" charset="2"/>
              <a:buChar char="§"/>
            </a:pPr>
            <a:r>
              <a:rPr lang="en-US" sz="2000" b="1" spc="50" dirty="0">
                <a:ln w="0"/>
                <a:solidFill>
                  <a:schemeClr val="bg2"/>
                </a:solidFill>
                <a:effectLst>
                  <a:innerShdw blurRad="63500" dist="50800" dir="13500000">
                    <a:srgbClr val="000000">
                      <a:alpha val="50000"/>
                    </a:srgbClr>
                  </a:innerShdw>
                </a:effectLst>
              </a:rPr>
              <a:t>Weekdays ticket price (Missing Information) and </a:t>
            </a:r>
          </a:p>
          <a:p>
            <a:pPr marL="285750" indent="-285750" algn="just">
              <a:buFont typeface="Wingdings" panose="05000000000000000000" pitchFamily="2" charset="2"/>
              <a:buChar char="§"/>
            </a:pPr>
            <a:r>
              <a:rPr lang="en-US" sz="2000" b="1" spc="50" dirty="0">
                <a:ln w="0"/>
                <a:solidFill>
                  <a:schemeClr val="bg2"/>
                </a:solidFill>
                <a:effectLst>
                  <a:innerShdw blurRad="63500" dist="50800" dir="13500000">
                    <a:srgbClr val="000000">
                      <a:alpha val="50000"/>
                    </a:srgbClr>
                  </a:innerShdw>
                </a:effectLst>
              </a:rPr>
              <a:t>Operating costs for most of the resorts features (e.g., Runs operating cost is missing).</a:t>
            </a:r>
          </a:p>
          <a:p>
            <a:pPr algn="just"/>
            <a:r>
              <a:rPr lang="en-US" sz="2000" b="1" spc="50" dirty="0">
                <a:ln w="0"/>
                <a:solidFill>
                  <a:schemeClr val="bg2"/>
                </a:solidFill>
                <a:effectLst>
                  <a:innerShdw blurRad="63500" dist="50800" dir="13500000">
                    <a:srgbClr val="000000">
                      <a:alpha val="50000"/>
                    </a:srgbClr>
                  </a:innerShdw>
                </a:effectLst>
              </a:rPr>
              <a:t> So in order for our model to provide a better price prediction it would be beneficial if we can get another source of data</a:t>
            </a:r>
          </a:p>
          <a:p>
            <a:pPr algn="just"/>
            <a:endParaRPr lang="en-US" b="1" spc="50" dirty="0">
              <a:ln w="0"/>
              <a:solidFill>
                <a:schemeClr val="bg2"/>
              </a:solidFill>
              <a:effectLst>
                <a:innerShdw blurRad="63500" dist="50800" dir="13500000">
                  <a:srgbClr val="000000">
                    <a:alpha val="50000"/>
                  </a:srgbClr>
                </a:innerShdw>
              </a:effectLst>
            </a:endParaRPr>
          </a:p>
          <a:p>
            <a:pPr algn="just"/>
            <a:endParaRPr lang="en-US" dirty="0"/>
          </a:p>
        </p:txBody>
      </p:sp>
      <p:sp>
        <p:nvSpPr>
          <p:cNvPr id="8" name="Rectangle 7">
            <a:extLst>
              <a:ext uri="{FF2B5EF4-FFF2-40B4-BE49-F238E27FC236}">
                <a16:creationId xmlns:a16="http://schemas.microsoft.com/office/drawing/2014/main" id="{F0C2B74A-2398-42E1-9CAF-40D43C4107A7}"/>
              </a:ext>
            </a:extLst>
          </p:cNvPr>
          <p:cNvSpPr/>
          <p:nvPr/>
        </p:nvSpPr>
        <p:spPr>
          <a:xfrm>
            <a:off x="8832895" y="4149659"/>
            <a:ext cx="2943225" cy="2862322"/>
          </a:xfrm>
          <a:prstGeom prst="rect">
            <a:avLst/>
          </a:prstGeom>
          <a:noFill/>
        </p:spPr>
        <p:txBody>
          <a:bodyPr wrap="square" lIns="91440" tIns="45720" rIns="91440" bIns="45720">
            <a:spAutoFit/>
          </a:bodyPr>
          <a:lstStyle/>
          <a:p>
            <a:pPr algn="ctr"/>
            <a:endParaRPr lang="en-US" sz="2000" b="1" spc="50" dirty="0">
              <a:ln w="0"/>
              <a:solidFill>
                <a:schemeClr val="bg2"/>
              </a:solidFill>
              <a:effectLst>
                <a:innerShdw blurRad="63500" dist="50800" dir="13500000">
                  <a:srgbClr val="000000">
                    <a:alpha val="50000"/>
                  </a:srgbClr>
                </a:innerShdw>
              </a:effectLst>
            </a:endParaRPr>
          </a:p>
          <a:p>
            <a:r>
              <a:rPr lang="en-US" sz="2000" b="1" spc="50" dirty="0">
                <a:ln w="0"/>
                <a:solidFill>
                  <a:schemeClr val="bg2"/>
                </a:solidFill>
                <a:effectLst>
                  <a:innerShdw blurRad="63500" dist="50800" dir="13500000">
                    <a:srgbClr val="000000">
                      <a:alpha val="50000"/>
                    </a:srgbClr>
                  </a:innerShdw>
                </a:effectLst>
              </a:rPr>
              <a:t>As shown to the left, most of the US Resorts already implemented a Dynamic Pricing Strategy</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76804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9" presetID="10"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1A221-6E58-4DF5-9F96-C8FDD2BB09F4}"/>
              </a:ext>
            </a:extLst>
          </p:cNvPr>
          <p:cNvSpPr/>
          <p:nvPr/>
        </p:nvSpPr>
        <p:spPr>
          <a:xfrm>
            <a:off x="5172074" y="853241"/>
            <a:ext cx="7019925" cy="3785652"/>
          </a:xfrm>
          <a:prstGeom prst="rect">
            <a:avLst/>
          </a:prstGeom>
          <a:noFill/>
        </p:spPr>
        <p:txBody>
          <a:bodyPr wrap="square" lIns="91440" tIns="45720" rIns="91440" bIns="45720">
            <a:spAutoFit/>
          </a:bodyPr>
          <a:lstStyle/>
          <a:p>
            <a:r>
              <a:rPr lang="en-US" sz="2000" b="1" spc="50" dirty="0">
                <a:ln w="0"/>
                <a:solidFill>
                  <a:schemeClr val="bg2"/>
                </a:solidFill>
                <a:effectLst>
                  <a:innerShdw blurRad="63500" dist="50800" dir="13500000">
                    <a:srgbClr val="000000">
                      <a:alpha val="50000"/>
                    </a:srgbClr>
                  </a:innerShdw>
                </a:effectLst>
              </a:rPr>
              <a:t>Big Mountain Resort has been reviewing a potential scenario for cutting costs by Permanently closing down up to 10 of the least used runs.</a:t>
            </a:r>
          </a:p>
          <a:p>
            <a:endParaRPr lang="en-US" sz="2000" b="1" spc="50" dirty="0">
              <a:ln w="0"/>
              <a:solidFill>
                <a:schemeClr val="bg2"/>
              </a:solidFill>
              <a:effectLst>
                <a:innerShdw blurRad="63500" dist="50800" dir="13500000">
                  <a:srgbClr val="000000">
                    <a:alpha val="50000"/>
                  </a:srgbClr>
                </a:innerShdw>
              </a:effectLst>
            </a:endParaRPr>
          </a:p>
          <a:p>
            <a:r>
              <a:rPr lang="en-US" sz="2000" b="1" spc="50" dirty="0">
                <a:ln w="0"/>
                <a:solidFill>
                  <a:schemeClr val="bg2"/>
                </a:solidFill>
                <a:effectLst>
                  <a:innerShdw blurRad="63500" dist="50800" dir="13500000">
                    <a:srgbClr val="000000">
                      <a:alpha val="50000"/>
                    </a:srgbClr>
                  </a:innerShdw>
                </a:effectLst>
              </a:rPr>
              <a:t>Our Model predicted the following when it comes to closing </a:t>
            </a:r>
            <a:r>
              <a:rPr lang="en-US" sz="2000" b="1" u="sng" spc="50" dirty="0">
                <a:ln w="0"/>
                <a:solidFill>
                  <a:schemeClr val="bg2"/>
                </a:solidFill>
                <a:effectLst>
                  <a:innerShdw blurRad="63500" dist="50800" dir="13500000">
                    <a:srgbClr val="000000">
                      <a:alpha val="50000"/>
                    </a:srgbClr>
                  </a:innerShdw>
                </a:effectLst>
              </a:rPr>
              <a:t>up to 10 used Runs:</a:t>
            </a:r>
          </a:p>
          <a:p>
            <a:endParaRPr lang="en-US" sz="2000" b="1" spc="50" dirty="0">
              <a:ln w="0"/>
              <a:solidFill>
                <a:schemeClr val="bg2"/>
              </a:solidFill>
              <a:effectLst>
                <a:innerShdw blurRad="63500" dist="50800" dir="13500000">
                  <a:srgbClr val="000000">
                    <a:alpha val="50000"/>
                  </a:srgbClr>
                </a:innerShdw>
              </a:effectLst>
            </a:endParaRPr>
          </a:p>
          <a:p>
            <a:endParaRPr lang="en-US" sz="2000" b="1" spc="50" dirty="0">
              <a:ln w="0"/>
              <a:solidFill>
                <a:schemeClr val="bg2"/>
              </a:solidFill>
              <a:effectLst>
                <a:innerShdw blurRad="63500" dist="50800" dir="13500000">
                  <a:srgbClr val="000000">
                    <a:alpha val="50000"/>
                  </a:srgbClr>
                </a:innerShdw>
              </a:effectLst>
            </a:endParaRPr>
          </a:p>
          <a:p>
            <a:pPr algn="ctr"/>
            <a:endParaRPr lang="en-US" sz="2000" b="1" u="sng" spc="50" dirty="0">
              <a:ln w="0"/>
              <a:solidFill>
                <a:schemeClr val="bg2"/>
              </a:solidFill>
              <a:effectLst>
                <a:innerShdw blurRad="63500" dist="50800" dir="13500000">
                  <a:srgbClr val="000000">
                    <a:alpha val="50000"/>
                  </a:srgbClr>
                </a:innerShdw>
              </a:effectLst>
            </a:endParaRP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pic>
        <p:nvPicPr>
          <p:cNvPr id="4" name="Picture 3">
            <a:extLst>
              <a:ext uri="{FF2B5EF4-FFF2-40B4-BE49-F238E27FC236}">
                <a16:creationId xmlns:a16="http://schemas.microsoft.com/office/drawing/2014/main" id="{3D24649B-A2DB-4339-AA40-12391B110E13}"/>
              </a:ext>
            </a:extLst>
          </p:cNvPr>
          <p:cNvPicPr>
            <a:picLocks noChangeAspect="1"/>
          </p:cNvPicPr>
          <p:nvPr/>
        </p:nvPicPr>
        <p:blipFill>
          <a:blip r:embed="rId2"/>
          <a:stretch>
            <a:fillRect/>
          </a:stretch>
        </p:blipFill>
        <p:spPr>
          <a:xfrm>
            <a:off x="205773" y="1072316"/>
            <a:ext cx="4841489" cy="4999118"/>
          </a:xfrm>
          <a:prstGeom prst="rect">
            <a:avLst/>
          </a:prstGeom>
        </p:spPr>
      </p:pic>
      <p:sp>
        <p:nvSpPr>
          <p:cNvPr id="5" name="Rectangle 4">
            <a:extLst>
              <a:ext uri="{FF2B5EF4-FFF2-40B4-BE49-F238E27FC236}">
                <a16:creationId xmlns:a16="http://schemas.microsoft.com/office/drawing/2014/main" id="{52D0F656-4ED1-418B-84BA-0F33AE8F827D}"/>
              </a:ext>
            </a:extLst>
          </p:cNvPr>
          <p:cNvSpPr/>
          <p:nvPr/>
        </p:nvSpPr>
        <p:spPr>
          <a:xfrm>
            <a:off x="3126581" y="300984"/>
            <a:ext cx="5938837" cy="984885"/>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Closing up to 10 Runs vs (Ticket price &amp; Revenue)</a:t>
            </a:r>
            <a:endParaRPr lang="en-US" b="1" u="sng" cap="none" spc="50" dirty="0">
              <a:ln w="0"/>
              <a:solidFill>
                <a:schemeClr val="bg2"/>
              </a:solidFill>
              <a:effectLst>
                <a:innerShdw blurRad="63500" dist="50800" dir="13500000">
                  <a:srgbClr val="000000">
                    <a:alpha val="50000"/>
                  </a:srgbClr>
                </a:innerShdw>
              </a:effectLst>
            </a:endParaRPr>
          </a:p>
          <a:p>
            <a:pPr algn="ctr"/>
            <a:endParaRPr lang="en-US" sz="2000" b="1" spc="50" dirty="0">
              <a:ln w="0"/>
              <a:solidFill>
                <a:schemeClr val="bg2"/>
              </a:solidFill>
              <a:effectLst>
                <a:innerShdw blurRad="63500" dist="50800" dir="13500000">
                  <a:srgbClr val="000000">
                    <a:alpha val="50000"/>
                  </a:srgbClr>
                </a:innerShdw>
              </a:effectLst>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14" name="TextBox 13">
            <a:extLst>
              <a:ext uri="{FF2B5EF4-FFF2-40B4-BE49-F238E27FC236}">
                <a16:creationId xmlns:a16="http://schemas.microsoft.com/office/drawing/2014/main" id="{752B922E-3ADB-4586-B443-D7D8E25B7057}"/>
              </a:ext>
            </a:extLst>
          </p:cNvPr>
          <p:cNvSpPr txBox="1"/>
          <p:nvPr/>
        </p:nvSpPr>
        <p:spPr>
          <a:xfrm>
            <a:off x="5172074" y="2868433"/>
            <a:ext cx="7019924" cy="3693319"/>
          </a:xfrm>
          <a:prstGeom prst="rect">
            <a:avLst/>
          </a:prstGeom>
          <a:noFill/>
        </p:spPr>
        <p:txBody>
          <a:bodyPr wrap="square">
            <a:spAutoFit/>
          </a:bodyPr>
          <a:lstStyle/>
          <a:p>
            <a:endParaRPr lang="en-US" sz="1800" b="1" u="sng" spc="50" dirty="0">
              <a:ln w="0"/>
              <a:solidFill>
                <a:schemeClr val="bg2"/>
              </a:solidFill>
              <a:effectLst>
                <a:innerShdw blurRad="63500" dist="50800" dir="13500000">
                  <a:srgbClr val="000000">
                    <a:alpha val="50000"/>
                  </a:srgbClr>
                </a:innerShdw>
              </a:effectLst>
            </a:endParaRPr>
          </a:p>
          <a:p>
            <a:pPr marL="342900" indent="-342900">
              <a:buFont typeface="Wingdings" panose="05000000000000000000" pitchFamily="2" charset="2"/>
              <a:buChar char="§"/>
            </a:pPr>
            <a:r>
              <a:rPr lang="en-US" sz="1800" b="1" spc="50" dirty="0">
                <a:ln w="0"/>
                <a:solidFill>
                  <a:schemeClr val="bg2"/>
                </a:solidFill>
                <a:effectLst>
                  <a:innerShdw blurRad="63500" dist="50800" dir="13500000">
                    <a:srgbClr val="000000">
                      <a:alpha val="50000"/>
                    </a:srgbClr>
                  </a:innerShdw>
                </a:effectLst>
              </a:rPr>
              <a:t>Closing one run will have no impact on Ticket price or revenue.</a:t>
            </a:r>
          </a:p>
          <a:p>
            <a:pPr marL="342900" indent="-342900">
              <a:buFont typeface="Wingdings" panose="05000000000000000000" pitchFamily="2" charset="2"/>
              <a:buChar char="§"/>
            </a:pPr>
            <a:r>
              <a:rPr lang="en-US" sz="1800" b="1" spc="50" dirty="0">
                <a:ln w="0"/>
                <a:solidFill>
                  <a:schemeClr val="bg2"/>
                </a:solidFill>
                <a:effectLst>
                  <a:innerShdw blurRad="63500" dist="50800" dir="13500000">
                    <a:srgbClr val="000000">
                      <a:alpha val="50000"/>
                    </a:srgbClr>
                  </a:innerShdw>
                </a:effectLst>
              </a:rPr>
              <a:t>Closing 2 runs reduce support for ticket price and so revenue by $0.4 and $750,000 respectively.</a:t>
            </a:r>
          </a:p>
          <a:p>
            <a:pPr marL="342900" indent="-342900">
              <a:buFont typeface="Wingdings" panose="05000000000000000000" pitchFamily="2" charset="2"/>
              <a:buChar char="§"/>
            </a:pPr>
            <a:r>
              <a:rPr lang="en-US" sz="1800" b="1" spc="50" dirty="0">
                <a:ln w="0"/>
                <a:solidFill>
                  <a:schemeClr val="bg2"/>
                </a:solidFill>
                <a:effectLst>
                  <a:innerShdw blurRad="63500" dist="50800" dir="13500000">
                    <a:srgbClr val="000000">
                      <a:alpha val="50000"/>
                    </a:srgbClr>
                  </a:innerShdw>
                </a:effectLst>
              </a:rPr>
              <a:t>Closing down 3 runs, it seems they may as well close down 4 or 5 as there’s same loss in ticket price and revenue by $0.67 and </a:t>
            </a:r>
            <a:r>
              <a:rPr lang="en-US" b="1" spc="50" dirty="0">
                <a:ln w="0"/>
                <a:solidFill>
                  <a:schemeClr val="bg2"/>
                </a:solidFill>
                <a:effectLst>
                  <a:innerShdw blurRad="63500" dist="50800" dir="13500000">
                    <a:srgbClr val="000000">
                      <a:alpha val="50000"/>
                    </a:srgbClr>
                  </a:innerShdw>
                </a:effectLst>
              </a:rPr>
              <a:t>$1.250M respectively.</a:t>
            </a:r>
          </a:p>
          <a:p>
            <a:pPr marL="342900" indent="-342900">
              <a:buFont typeface="Wingdings" panose="05000000000000000000" pitchFamily="2" charset="2"/>
              <a:buChar char="§"/>
            </a:pPr>
            <a:r>
              <a:rPr lang="en-US" b="1" spc="50" dirty="0">
                <a:ln w="0"/>
                <a:solidFill>
                  <a:schemeClr val="bg2"/>
                </a:solidFill>
                <a:effectLst>
                  <a:innerShdw blurRad="63500" dist="50800" dir="13500000">
                    <a:srgbClr val="000000">
                      <a:alpha val="50000"/>
                    </a:srgbClr>
                  </a:innerShdw>
                </a:effectLst>
              </a:rPr>
              <a:t>Closing 10 runs reduce support for ticket price and so revenue by $1.71 and $3M respectively.</a:t>
            </a:r>
          </a:p>
          <a:p>
            <a:pPr marL="342900" indent="-342900">
              <a:buFont typeface="Wingdings" panose="05000000000000000000" pitchFamily="2" charset="2"/>
              <a:buChar char="§"/>
            </a:pPr>
            <a:r>
              <a:rPr lang="en-US" b="1" spc="50" dirty="0">
                <a:ln w="0"/>
                <a:solidFill>
                  <a:schemeClr val="bg2"/>
                </a:solidFill>
                <a:effectLst>
                  <a:innerShdw blurRad="63500" dist="50800" dir="13500000">
                    <a:srgbClr val="000000">
                      <a:alpha val="50000"/>
                    </a:srgbClr>
                  </a:innerShdw>
                </a:effectLst>
              </a:rPr>
              <a:t>Because we don’t know the operating cost per used run, we can’t determine how much cost saving will be offset the loss in revenue after closing more than one run.</a:t>
            </a:r>
          </a:p>
          <a:p>
            <a:pPr marL="342900" indent="-342900">
              <a:buFont typeface="Wingdings" panose="05000000000000000000" pitchFamily="2" charset="2"/>
              <a:buChar char="§"/>
            </a:pPr>
            <a:endParaRPr lang="en-US" sz="18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23777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B76E3-3625-47C7-A0DF-2697FF37C88B}"/>
              </a:ext>
            </a:extLst>
          </p:cNvPr>
          <p:cNvSpPr txBox="1"/>
          <p:nvPr/>
        </p:nvSpPr>
        <p:spPr>
          <a:xfrm>
            <a:off x="404312" y="286693"/>
            <a:ext cx="11383376" cy="2492990"/>
          </a:xfrm>
          <a:prstGeom prst="rect">
            <a:avLst/>
          </a:prstGeom>
          <a:noFill/>
        </p:spPr>
        <p:txBody>
          <a:bodyPr wrap="square">
            <a:spAutoFit/>
          </a:bodyPr>
          <a:lstStyle/>
          <a:p>
            <a:pPr algn="ctr"/>
            <a:r>
              <a:rPr lang="en-US" b="1" u="sng" spc="50" dirty="0">
                <a:ln w="0"/>
                <a:solidFill>
                  <a:schemeClr val="bg2"/>
                </a:solidFill>
                <a:effectLst>
                  <a:innerShdw blurRad="63500" dist="50800" dir="13500000">
                    <a:srgbClr val="000000">
                      <a:alpha val="50000"/>
                    </a:srgbClr>
                  </a:innerShdw>
                </a:effectLst>
              </a:rPr>
              <a:t>Conclusion</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After applying our Model for ski resort ticket price and leverage it to explore Big Mountain Resort’s potential scenarios for increasing revenue, we can conclude that: </a:t>
            </a:r>
          </a:p>
          <a:p>
            <a:pPr algn="just"/>
            <a:endParaRPr lang="en-US" sz="2000" b="1" spc="50" dirty="0">
              <a:ln w="0"/>
              <a:solidFill>
                <a:schemeClr val="bg2"/>
              </a:solidFill>
              <a:effectLst>
                <a:innerShdw blurRad="63500" dist="50800" dir="13500000">
                  <a:srgbClr val="000000">
                    <a:alpha val="50000"/>
                  </a:srgbClr>
                </a:innerShdw>
              </a:effectLst>
            </a:endParaRPr>
          </a:p>
          <a:p>
            <a:pPr algn="just"/>
            <a:endParaRPr lang="en-US" sz="2000" b="1" spc="50" dirty="0">
              <a:ln w="0"/>
              <a:solidFill>
                <a:schemeClr val="bg2"/>
              </a:solidFill>
              <a:effectLst>
                <a:innerShdw blurRad="63500" dist="50800" dir="13500000">
                  <a:srgbClr val="000000">
                    <a:alpha val="50000"/>
                  </a:srgbClr>
                </a:innerShdw>
              </a:effectLst>
            </a:endParaRPr>
          </a:p>
          <a:p>
            <a:pPr algn="just"/>
            <a:endParaRPr lang="en-US" sz="2000" b="1" spc="50" dirty="0">
              <a:ln w="0"/>
              <a:solidFill>
                <a:schemeClr val="bg2"/>
              </a:solidFill>
              <a:effectLst>
                <a:innerShdw blurRad="63500" dist="50800" dir="13500000">
                  <a:srgbClr val="000000">
                    <a:alpha val="50000"/>
                  </a:srgbClr>
                </a:innerShdw>
              </a:effectLst>
            </a:endParaRPr>
          </a:p>
          <a:p>
            <a:pPr algn="just"/>
            <a:endParaRPr lang="en-US" dirty="0"/>
          </a:p>
        </p:txBody>
      </p:sp>
      <p:pic>
        <p:nvPicPr>
          <p:cNvPr id="7" name="Picture 6">
            <a:extLst>
              <a:ext uri="{FF2B5EF4-FFF2-40B4-BE49-F238E27FC236}">
                <a16:creationId xmlns:a16="http://schemas.microsoft.com/office/drawing/2014/main" id="{6BBC7F9C-179A-4CE6-A282-ED209045A6D0}"/>
              </a:ext>
            </a:extLst>
          </p:cNvPr>
          <p:cNvPicPr>
            <a:picLocks noChangeAspect="1"/>
          </p:cNvPicPr>
          <p:nvPr/>
        </p:nvPicPr>
        <p:blipFill>
          <a:blip r:embed="rId2"/>
          <a:stretch>
            <a:fillRect/>
          </a:stretch>
        </p:blipFill>
        <p:spPr>
          <a:xfrm>
            <a:off x="6677247" y="1937775"/>
            <a:ext cx="5110441" cy="3460154"/>
          </a:xfrm>
          <a:prstGeom prst="rect">
            <a:avLst/>
          </a:prstGeom>
        </p:spPr>
      </p:pic>
      <p:sp>
        <p:nvSpPr>
          <p:cNvPr id="9" name="TextBox 8">
            <a:extLst>
              <a:ext uri="{FF2B5EF4-FFF2-40B4-BE49-F238E27FC236}">
                <a16:creationId xmlns:a16="http://schemas.microsoft.com/office/drawing/2014/main" id="{6CF1376F-66C6-4ED9-83CC-DA0F260E9D0F}"/>
              </a:ext>
            </a:extLst>
          </p:cNvPr>
          <p:cNvSpPr txBox="1"/>
          <p:nvPr/>
        </p:nvSpPr>
        <p:spPr>
          <a:xfrm>
            <a:off x="146860" y="1799552"/>
            <a:ext cx="6365579" cy="3416320"/>
          </a:xfrm>
          <a:prstGeom prst="rect">
            <a:avLst/>
          </a:prstGeom>
          <a:noFill/>
        </p:spPr>
        <p:txBody>
          <a:bodyPr wrap="square">
            <a:spAutoFit/>
          </a:bodyPr>
          <a:lstStyle/>
          <a:p>
            <a:pPr marL="342900" indent="-342900" algn="just">
              <a:buFont typeface="Arial" panose="020B0604020202020204" pitchFamily="34" charset="0"/>
              <a:buChar char="•"/>
            </a:pPr>
            <a:r>
              <a:rPr lang="en-US" sz="1800" b="1" spc="50" dirty="0">
                <a:ln w="0"/>
                <a:solidFill>
                  <a:schemeClr val="bg2"/>
                </a:solidFill>
                <a:effectLst>
                  <a:innerShdw blurRad="63500" dist="50800" dir="13500000">
                    <a:srgbClr val="000000">
                      <a:alpha val="50000"/>
                    </a:srgbClr>
                  </a:innerShdw>
                </a:effectLst>
              </a:rPr>
              <a:t>The best scenario where we managed to gain the highest revenue increase possible was by increasing the vertical drop by 150 ft, adding one Chair Lift, adding one run and adding 2 acres of snow making cover. This scenario has increased ticket price by 12% from $81 to $90.75, resulting in a bottom-line increase by $15,528,841 (After deducting operating costs = $1.54M).</a:t>
            </a:r>
          </a:p>
          <a:p>
            <a:pPr marL="342900" indent="-342900" algn="just">
              <a:buFont typeface="Arial" panose="020B0604020202020204" pitchFamily="34" charset="0"/>
              <a:buChar char="•"/>
            </a:pPr>
            <a:endParaRPr lang="en-US" sz="1800" b="1" spc="50" dirty="0">
              <a:ln w="0"/>
              <a:solidFill>
                <a:schemeClr val="bg2"/>
              </a:solidFill>
              <a:effectLst>
                <a:innerShdw blurRad="63500" dist="50800" dir="13500000">
                  <a:srgbClr val="000000">
                    <a:alpha val="50000"/>
                  </a:srgbClr>
                </a:innerShdw>
              </a:effectLst>
            </a:endParaRPr>
          </a:p>
          <a:p>
            <a:pPr marL="342900" indent="-342900" algn="just">
              <a:buFont typeface="Arial" panose="020B0604020202020204" pitchFamily="34" charset="0"/>
              <a:buChar char="•"/>
            </a:pPr>
            <a:r>
              <a:rPr lang="en-US" sz="1800" b="1" spc="50" dirty="0">
                <a:ln w="0"/>
                <a:solidFill>
                  <a:schemeClr val="bg2"/>
                </a:solidFill>
                <a:effectLst>
                  <a:innerShdw blurRad="63500" dist="50800" dir="13500000">
                    <a:srgbClr val="000000">
                      <a:alpha val="50000"/>
                    </a:srgbClr>
                  </a:innerShdw>
                </a:effectLst>
              </a:rPr>
              <a:t>Due to lack of data in regards of operating cost per used run and weekdays ticket price, our model cannot recommend closing down used runs or implementing a dynamic ticket pricing.</a:t>
            </a:r>
          </a:p>
        </p:txBody>
      </p:sp>
      <p:sp>
        <p:nvSpPr>
          <p:cNvPr id="11" name="Rectangle 10">
            <a:extLst>
              <a:ext uri="{FF2B5EF4-FFF2-40B4-BE49-F238E27FC236}">
                <a16:creationId xmlns:a16="http://schemas.microsoft.com/office/drawing/2014/main" id="{E28B43E5-6127-48B3-8988-81AAF435A5F1}"/>
              </a:ext>
            </a:extLst>
          </p:cNvPr>
          <p:cNvSpPr/>
          <p:nvPr/>
        </p:nvSpPr>
        <p:spPr>
          <a:xfrm>
            <a:off x="7163585" y="3682669"/>
            <a:ext cx="1672071" cy="1785104"/>
          </a:xfrm>
          <a:prstGeom prst="rect">
            <a:avLst/>
          </a:prstGeom>
          <a:noFill/>
        </p:spPr>
        <p:txBody>
          <a:bodyPr wrap="square" lIns="91440" tIns="45720" rIns="91440" bIns="45720">
            <a:spAutoFit/>
          </a:bodyPr>
          <a:lstStyle/>
          <a:p>
            <a:pPr algn="ctr"/>
            <a:endParaRPr lang="en-US" sz="1400" b="1" spc="50" dirty="0">
              <a:ln w="0"/>
              <a:solidFill>
                <a:srgbClr val="000066"/>
              </a:solidFill>
              <a:effectLst>
                <a:innerShdw blurRad="63500" dist="50800" dir="13500000">
                  <a:srgbClr val="000000">
                    <a:alpha val="50000"/>
                  </a:srgbClr>
                </a:innerShdw>
              </a:effectLst>
            </a:endParaRPr>
          </a:p>
          <a:p>
            <a:r>
              <a:rPr lang="en-US" sz="1200" b="1" spc="50" dirty="0">
                <a:ln w="0"/>
                <a:solidFill>
                  <a:srgbClr val="000066"/>
                </a:solidFill>
                <a:effectLst>
                  <a:innerShdw blurRad="63500" dist="50800" dir="13500000">
                    <a:srgbClr val="000000">
                      <a:alpha val="50000"/>
                    </a:srgbClr>
                  </a:innerShdw>
                </a:effectLst>
              </a:rPr>
              <a:t>This Scenario resulted in no revenue increase</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13987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TotalTime>
  <Words>854</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aktham.momani81@gmail.com</dc:creator>
  <cp:lastModifiedBy>aktham.momani81@gmail.com</cp:lastModifiedBy>
  <cp:revision>65</cp:revision>
  <dcterms:created xsi:type="dcterms:W3CDTF">2020-11-17T07:41:22Z</dcterms:created>
  <dcterms:modified xsi:type="dcterms:W3CDTF">2020-11-19T09:07:12Z</dcterms:modified>
</cp:coreProperties>
</file>