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3" r:id="rId6"/>
    <p:sldId id="264" r:id="rId7"/>
    <p:sldId id="265" r:id="rId8"/>
    <p:sldId id="266" r:id="rId9"/>
    <p:sldId id="267"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tham.momani81@gmail.com" initials="a" lastIdx="1" clrIdx="0">
    <p:extLst>
      <p:ext uri="{19B8F6BF-5375-455C-9EA6-DF929625EA0E}">
        <p15:presenceInfo xmlns:p15="http://schemas.microsoft.com/office/powerpoint/2012/main" userId="060299d079c1650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19" autoAdjust="0"/>
  </p:normalViewPr>
  <p:slideViewPr>
    <p:cSldViewPr snapToGrid="0">
      <p:cViewPr>
        <p:scale>
          <a:sx n="100" d="100"/>
          <a:sy n="100" d="100"/>
        </p:scale>
        <p:origin x="738"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12/27/2020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12/27/2020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12/27/2020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12/27/2020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12/27/2020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hyperlink" Target="https://www.fool.com/millionacres/real-estate-market/articles/affordable-housing-crisis-and-opportunity-it-presents-real-estate-investor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www.fool.com/millionacres/real-estate-market/articles/affordable-housing-crisis-and-opportunity-it-presents-real-estate-investors/"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9"/>
            <a:ext cx="4775075" cy="753502"/>
          </a:xfrm>
        </p:spPr>
        <p:txBody>
          <a:bodyPr>
            <a:normAutofit/>
          </a:bodyPr>
          <a:lstStyle/>
          <a:p>
            <a:r>
              <a:rPr lang="en-US" sz="2800" b="1" i="0" dirty="0">
                <a:solidFill>
                  <a:schemeClr val="tx1"/>
                </a:solidFill>
                <a:effectLst/>
                <a:latin typeface="Arial" panose="020B0604020202020204" pitchFamily="34" charset="0"/>
              </a:rPr>
              <a:t>The London boroughs</a:t>
            </a:r>
            <a:endParaRPr lang="en-US" sz="9600" b="1"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2" y="3284243"/>
            <a:ext cx="4775075" cy="559656"/>
          </a:xfrm>
        </p:spPr>
        <p:txBody>
          <a:bodyPr>
            <a:normAutofit fontScale="62500" lnSpcReduction="20000"/>
          </a:bodyPr>
          <a:lstStyle/>
          <a:p>
            <a:pPr>
              <a:spcAft>
                <a:spcPts val="600"/>
              </a:spcAft>
            </a:pPr>
            <a:r>
              <a:rPr lang="en-US" dirty="0">
                <a:solidFill>
                  <a:schemeClr val="tx1"/>
                </a:solidFill>
              </a:rPr>
              <a:t>which boroughs of London have seen the greatest increase in housing prices, on average, over the last two decades?</a:t>
            </a:r>
          </a:p>
        </p:txBody>
      </p:sp>
      <p:pic>
        <p:nvPicPr>
          <p:cNvPr id="4" name="Picture 3">
            <a:extLst>
              <a:ext uri="{FF2B5EF4-FFF2-40B4-BE49-F238E27FC236}">
                <a16:creationId xmlns:a16="http://schemas.microsoft.com/office/drawing/2014/main" id="{111867A8-BCA1-4D2A-A1B4-FFDE64CD9960}"/>
              </a:ext>
            </a:extLst>
          </p:cNvPr>
          <p:cNvPicPr>
            <a:picLocks noChangeAspect="1"/>
          </p:cNvPicPr>
          <p:nvPr/>
        </p:nvPicPr>
        <p:blipFill>
          <a:blip r:embed="rId3"/>
          <a:stretch>
            <a:fillRect/>
          </a:stretch>
        </p:blipFill>
        <p:spPr>
          <a:xfrm>
            <a:off x="0" y="1349858"/>
            <a:ext cx="5594619" cy="4158284"/>
          </a:xfrm>
          <a:prstGeom prst="rect">
            <a:avLst/>
          </a:prstGeom>
        </p:spPr>
      </p:pic>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2E6A2-1E4E-4F9B-8104-4C8CE7E820DD}"/>
              </a:ext>
            </a:extLst>
          </p:cNvPr>
          <p:cNvSpPr>
            <a:spLocks noGrp="1"/>
          </p:cNvSpPr>
          <p:nvPr>
            <p:ph type="title"/>
          </p:nvPr>
        </p:nvSpPr>
        <p:spPr>
          <a:xfrm>
            <a:off x="555172" y="592180"/>
            <a:ext cx="11081656" cy="1177497"/>
          </a:xfrm>
        </p:spPr>
        <p:txBody>
          <a:bodyPr>
            <a:normAutofit fontScale="90000"/>
          </a:bodyPr>
          <a:lstStyle/>
          <a:p>
            <a:r>
              <a:rPr lang="en-US" sz="3100" b="1" dirty="0">
                <a:solidFill>
                  <a:schemeClr val="tx1"/>
                </a:solidFill>
              </a:rPr>
              <a:t>Which boroughs of London have seen the greatest increase in housing prices, on average, over the last two decades?</a:t>
            </a:r>
            <a:br>
              <a:rPr lang="en-US" dirty="0">
                <a:solidFill>
                  <a:schemeClr val="tx1"/>
                </a:solidFill>
              </a:rPr>
            </a:br>
            <a:endParaRPr lang="en-US" dirty="0"/>
          </a:p>
        </p:txBody>
      </p:sp>
      <p:pic>
        <p:nvPicPr>
          <p:cNvPr id="3" name="Picture 2">
            <a:extLst>
              <a:ext uri="{FF2B5EF4-FFF2-40B4-BE49-F238E27FC236}">
                <a16:creationId xmlns:a16="http://schemas.microsoft.com/office/drawing/2014/main" id="{E8FF893D-B268-4FB9-A098-D8D1CB9E6F43}"/>
              </a:ext>
            </a:extLst>
          </p:cNvPr>
          <p:cNvPicPr>
            <a:picLocks noChangeAspect="1"/>
          </p:cNvPicPr>
          <p:nvPr/>
        </p:nvPicPr>
        <p:blipFill>
          <a:blip r:embed="rId2"/>
          <a:stretch>
            <a:fillRect/>
          </a:stretch>
        </p:blipFill>
        <p:spPr>
          <a:xfrm>
            <a:off x="670561" y="1881050"/>
            <a:ext cx="8424112" cy="3021875"/>
          </a:xfrm>
          <a:prstGeom prst="rect">
            <a:avLst/>
          </a:prstGeom>
        </p:spPr>
      </p:pic>
      <p:sp>
        <p:nvSpPr>
          <p:cNvPr id="4" name="Title 1">
            <a:extLst>
              <a:ext uri="{FF2B5EF4-FFF2-40B4-BE49-F238E27FC236}">
                <a16:creationId xmlns:a16="http://schemas.microsoft.com/office/drawing/2014/main" id="{B6142754-4E89-478A-BF79-B9E92DB1FBEE}"/>
              </a:ext>
            </a:extLst>
          </p:cNvPr>
          <p:cNvSpPr txBox="1">
            <a:spLocks/>
          </p:cNvSpPr>
          <p:nvPr/>
        </p:nvSpPr>
        <p:spPr>
          <a:xfrm>
            <a:off x="9094673" y="1672043"/>
            <a:ext cx="2618356" cy="215101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US" sz="1200" b="1" dirty="0">
                <a:solidFill>
                  <a:schemeClr val="tx1"/>
                </a:solidFill>
              </a:rPr>
              <a:t>After completing our analysis; as shown from the chart in the left </a:t>
            </a:r>
            <a:r>
              <a:rPr lang="en-US" sz="1200" b="1" dirty="0">
                <a:solidFill>
                  <a:srgbClr val="FF0000"/>
                </a:solidFill>
              </a:rPr>
              <a:t>“Hackney” </a:t>
            </a:r>
            <a:r>
              <a:rPr lang="en-US" sz="1200" b="1" dirty="0">
                <a:solidFill>
                  <a:schemeClr val="tx1"/>
                </a:solidFill>
              </a:rPr>
              <a:t>has seen the greatest price increase </a:t>
            </a:r>
            <a:r>
              <a:rPr lang="en-US" sz="1200" b="1" dirty="0">
                <a:solidFill>
                  <a:srgbClr val="FF0000"/>
                </a:solidFill>
              </a:rPr>
              <a:t>with ~6.2% </a:t>
            </a:r>
            <a:r>
              <a:rPr lang="en-US" sz="1200" b="1" dirty="0">
                <a:solidFill>
                  <a:schemeClr val="tx1"/>
                </a:solidFill>
              </a:rPr>
              <a:t>when we compared average prices between 1998 and 2018.</a:t>
            </a:r>
            <a:br>
              <a:rPr lang="en-US" dirty="0">
                <a:solidFill>
                  <a:schemeClr val="tx1"/>
                </a:solidFill>
              </a:rPr>
            </a:br>
            <a:endParaRPr lang="en-US" dirty="0"/>
          </a:p>
        </p:txBody>
      </p:sp>
      <p:cxnSp>
        <p:nvCxnSpPr>
          <p:cNvPr id="9" name="Straight Arrow Connector 8">
            <a:extLst>
              <a:ext uri="{FF2B5EF4-FFF2-40B4-BE49-F238E27FC236}">
                <a16:creationId xmlns:a16="http://schemas.microsoft.com/office/drawing/2014/main" id="{08B96241-8686-4350-BEDF-CBD6B3F3C638}"/>
              </a:ext>
            </a:extLst>
          </p:cNvPr>
          <p:cNvCxnSpPr/>
          <p:nvPr/>
        </p:nvCxnSpPr>
        <p:spPr>
          <a:xfrm flipV="1">
            <a:off x="940526" y="4084320"/>
            <a:ext cx="278674" cy="3483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00573E2-43E5-4C40-A0D7-3EBA599F847C}"/>
              </a:ext>
            </a:extLst>
          </p:cNvPr>
          <p:cNvSpPr txBox="1"/>
          <p:nvPr/>
        </p:nvSpPr>
        <p:spPr>
          <a:xfrm rot="16200000">
            <a:off x="973206" y="2180207"/>
            <a:ext cx="548640" cy="230832"/>
          </a:xfrm>
          <a:prstGeom prst="rect">
            <a:avLst/>
          </a:prstGeom>
          <a:noFill/>
        </p:spPr>
        <p:txBody>
          <a:bodyPr wrap="square" rtlCol="0">
            <a:spAutoFit/>
          </a:bodyPr>
          <a:lstStyle/>
          <a:p>
            <a:r>
              <a:rPr lang="en-US" sz="900" b="1" dirty="0">
                <a:solidFill>
                  <a:schemeClr val="bg1"/>
                </a:solidFill>
              </a:rPr>
              <a:t>6.2%</a:t>
            </a:r>
          </a:p>
        </p:txBody>
      </p:sp>
    </p:spTree>
    <p:extLst>
      <p:ext uri="{BB962C8B-B14F-4D97-AF65-F5344CB8AC3E}">
        <p14:creationId xmlns:p14="http://schemas.microsoft.com/office/powerpoint/2010/main" val="221816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7B793-861F-41D9-B205-70ECF4158608}"/>
              </a:ext>
            </a:extLst>
          </p:cNvPr>
          <p:cNvSpPr>
            <a:spLocks noGrp="1"/>
          </p:cNvSpPr>
          <p:nvPr>
            <p:ph type="title"/>
          </p:nvPr>
        </p:nvSpPr>
        <p:spPr>
          <a:xfrm>
            <a:off x="352697" y="0"/>
            <a:ext cx="10058400" cy="1105989"/>
          </a:xfrm>
        </p:spPr>
        <p:txBody>
          <a:bodyPr>
            <a:normAutofit/>
          </a:bodyPr>
          <a:lstStyle/>
          <a:p>
            <a:r>
              <a:rPr lang="en-US" sz="2800" b="1" u="sng" dirty="0"/>
              <a:t>Analysis Details:</a:t>
            </a:r>
          </a:p>
        </p:txBody>
      </p:sp>
      <p:sp>
        <p:nvSpPr>
          <p:cNvPr id="3" name="TextBox 2">
            <a:extLst>
              <a:ext uri="{FF2B5EF4-FFF2-40B4-BE49-F238E27FC236}">
                <a16:creationId xmlns:a16="http://schemas.microsoft.com/office/drawing/2014/main" id="{3733E93E-ADB7-482E-9EE8-57B968BA749C}"/>
              </a:ext>
            </a:extLst>
          </p:cNvPr>
          <p:cNvSpPr txBox="1"/>
          <p:nvPr/>
        </p:nvSpPr>
        <p:spPr>
          <a:xfrm>
            <a:off x="352697" y="783771"/>
            <a:ext cx="10276114" cy="6471002"/>
          </a:xfrm>
          <a:prstGeom prst="rect">
            <a:avLst/>
          </a:prstGeom>
          <a:noFill/>
        </p:spPr>
        <p:txBody>
          <a:bodyPr wrap="square" rtlCol="0">
            <a:spAutoFit/>
          </a:bodyPr>
          <a:lstStyle/>
          <a:p>
            <a:pPr marL="285750" indent="-285750" algn="l">
              <a:buFont typeface="Wingdings" panose="05000000000000000000" pitchFamily="2" charset="2"/>
              <a:buChar char="q"/>
            </a:pPr>
            <a:r>
              <a:rPr lang="en-US" b="1" i="0" dirty="0">
                <a:solidFill>
                  <a:srgbClr val="000000"/>
                </a:solidFill>
                <a:effectLst/>
                <a:latin typeface="Helvetica Neue"/>
              </a:rPr>
              <a:t>This project was divided into below 5 stages:</a:t>
            </a:r>
          </a:p>
          <a:p>
            <a:pPr algn="l"/>
            <a:r>
              <a:rPr lang="en-US" sz="1600" b="1" i="0" dirty="0">
                <a:solidFill>
                  <a:srgbClr val="000000"/>
                </a:solidFill>
                <a:effectLst/>
                <a:latin typeface="Helvetica Neue"/>
              </a:rPr>
              <a:t>     (1) Sourcing and loading:</a:t>
            </a:r>
          </a:p>
          <a:p>
            <a:r>
              <a:rPr lang="en-US" dirty="0">
                <a:solidFill>
                  <a:srgbClr val="000000"/>
                </a:solidFill>
                <a:latin typeface="Helvetica Neue"/>
              </a:rPr>
              <a:t>           </a:t>
            </a:r>
            <a:r>
              <a:rPr lang="en-US" sz="1400" dirty="0">
                <a:solidFill>
                  <a:srgbClr val="000000"/>
                </a:solidFill>
                <a:latin typeface="Helvetica Neue"/>
              </a:rPr>
              <a:t>(a) Importing Libraries.</a:t>
            </a:r>
          </a:p>
          <a:p>
            <a:r>
              <a:rPr lang="en-US" sz="1400" dirty="0">
                <a:solidFill>
                  <a:srgbClr val="000000"/>
                </a:solidFill>
                <a:latin typeface="Helvetica Neue"/>
              </a:rPr>
              <a:t>              (b) Loading the data</a:t>
            </a:r>
          </a:p>
          <a:p>
            <a:r>
              <a:rPr lang="en-US" sz="1600" b="1" dirty="0">
                <a:solidFill>
                  <a:srgbClr val="000000"/>
                </a:solidFill>
                <a:latin typeface="Helvetica Neue"/>
              </a:rPr>
              <a:t>     (2) Cleaning, transforming, and visualizing:</a:t>
            </a:r>
          </a:p>
          <a:p>
            <a:r>
              <a:rPr lang="en-US" sz="1400" dirty="0">
                <a:solidFill>
                  <a:srgbClr val="000000"/>
                </a:solidFill>
                <a:latin typeface="Helvetica Neue"/>
              </a:rPr>
              <a:t>              (a) Exploring the data.</a:t>
            </a:r>
          </a:p>
          <a:p>
            <a:r>
              <a:rPr lang="en-US" sz="1400" dirty="0">
                <a:solidFill>
                  <a:srgbClr val="000000"/>
                </a:solidFill>
                <a:latin typeface="Helvetica Neue"/>
              </a:rPr>
              <a:t>              (b) Cleaning the data.</a:t>
            </a:r>
          </a:p>
          <a:p>
            <a:r>
              <a:rPr lang="en-US" sz="1400" dirty="0">
                <a:solidFill>
                  <a:srgbClr val="000000"/>
                </a:solidFill>
                <a:latin typeface="Helvetica Neue"/>
              </a:rPr>
              <a:t>              (c) Transforming the data.</a:t>
            </a:r>
          </a:p>
          <a:p>
            <a:r>
              <a:rPr lang="en-US" sz="1400" b="1" dirty="0">
                <a:solidFill>
                  <a:srgbClr val="000000"/>
                </a:solidFill>
                <a:latin typeface="Helvetica Neue"/>
              </a:rPr>
              <a:t>      (3) Visualizing the data using matplotlib &amp; Pandas.</a:t>
            </a:r>
            <a:endParaRPr lang="en-US" sz="1400" dirty="0">
              <a:solidFill>
                <a:srgbClr val="000000"/>
              </a:solidFill>
              <a:latin typeface="Helvetica Neue"/>
            </a:endParaRPr>
          </a:p>
          <a:p>
            <a:r>
              <a:rPr lang="en-US" sz="1600" b="1" dirty="0">
                <a:solidFill>
                  <a:srgbClr val="000000"/>
                </a:solidFill>
                <a:latin typeface="Helvetica Neue"/>
              </a:rPr>
              <a:t>     (4) Modeling</a:t>
            </a:r>
          </a:p>
          <a:p>
            <a:r>
              <a:rPr lang="en-US" sz="1600" b="1" dirty="0">
                <a:solidFill>
                  <a:srgbClr val="000000"/>
                </a:solidFill>
                <a:latin typeface="Helvetica Neue"/>
              </a:rPr>
              <a:t>     (5) Evaluating and concluding</a:t>
            </a:r>
          </a:p>
          <a:p>
            <a:endParaRPr lang="en-US" sz="1600" b="1" dirty="0">
              <a:solidFill>
                <a:srgbClr val="000000"/>
              </a:solidFill>
              <a:latin typeface="Helvetica Neue"/>
            </a:endParaRPr>
          </a:p>
          <a:p>
            <a:pPr marL="285750" indent="-285750">
              <a:buFont typeface="Wingdings" panose="05000000000000000000" pitchFamily="2" charset="2"/>
              <a:buChar char="q"/>
            </a:pPr>
            <a:r>
              <a:rPr lang="en-US" sz="1600" b="1" i="0" dirty="0">
                <a:solidFill>
                  <a:srgbClr val="000000"/>
                </a:solidFill>
                <a:effectLst/>
                <a:latin typeface="Helvetica Neue"/>
              </a:rPr>
              <a:t>Main tools, techniques and concepts used in this project:</a:t>
            </a:r>
          </a:p>
          <a:p>
            <a:pPr algn="l">
              <a:buFont typeface="Arial" panose="020B0604020202020204" pitchFamily="34" charset="0"/>
              <a:buChar char="•"/>
            </a:pPr>
            <a:r>
              <a:rPr lang="en-US" sz="1000" b="1" i="0" dirty="0">
                <a:solidFill>
                  <a:srgbClr val="000000"/>
                </a:solidFill>
                <a:effectLst/>
                <a:latin typeface="Helvetica Neue"/>
              </a:rPr>
              <a:t>pandas</a:t>
            </a:r>
            <a:endParaRPr lang="en-US" sz="1000" b="0" i="0" dirty="0">
              <a:solidFill>
                <a:srgbClr val="000000"/>
              </a:solidFill>
              <a:effectLst/>
              <a:latin typeface="Helvetica Neue"/>
            </a:endParaRPr>
          </a:p>
          <a:p>
            <a:pPr marL="742950" lvl="1" indent="-285750" algn="l">
              <a:buFont typeface="Arial" panose="020B0604020202020204" pitchFamily="34" charset="0"/>
              <a:buChar char="•"/>
            </a:pPr>
            <a:r>
              <a:rPr lang="en-US" sz="1000" b="1" i="0" dirty="0">
                <a:solidFill>
                  <a:srgbClr val="000000"/>
                </a:solidFill>
                <a:effectLst/>
                <a:latin typeface="Helvetica Neue"/>
              </a:rPr>
              <a:t>data ingestion and inspection</a:t>
            </a:r>
            <a:r>
              <a:rPr lang="en-US" sz="1000" b="0" i="0" dirty="0">
                <a:solidFill>
                  <a:srgbClr val="000000"/>
                </a:solidFill>
                <a:effectLst/>
                <a:latin typeface="Helvetica Neue"/>
              </a:rPr>
              <a:t> (pandas Foundations, Module One)</a:t>
            </a:r>
          </a:p>
          <a:p>
            <a:pPr marL="742950" lvl="1" indent="-285750" algn="l">
              <a:buFont typeface="Arial" panose="020B0604020202020204" pitchFamily="34" charset="0"/>
              <a:buChar char="•"/>
            </a:pPr>
            <a:r>
              <a:rPr lang="en-US" sz="1000" b="1" i="0" dirty="0">
                <a:solidFill>
                  <a:srgbClr val="000000"/>
                </a:solidFill>
                <a:effectLst/>
                <a:latin typeface="Helvetica Neue"/>
              </a:rPr>
              <a:t>exploratory data analysis</a:t>
            </a:r>
            <a:r>
              <a:rPr lang="en-US" sz="1000" b="0" i="0" dirty="0">
                <a:solidFill>
                  <a:srgbClr val="000000"/>
                </a:solidFill>
                <a:effectLst/>
                <a:latin typeface="Helvetica Neue"/>
              </a:rPr>
              <a:t> (pandas Foundations, Module Two)</a:t>
            </a:r>
          </a:p>
          <a:p>
            <a:pPr marL="742950" lvl="1" indent="-285750" algn="l">
              <a:buFont typeface="Arial" panose="020B0604020202020204" pitchFamily="34" charset="0"/>
              <a:buChar char="•"/>
            </a:pPr>
            <a:r>
              <a:rPr lang="en-US" sz="1000" b="1" i="0" dirty="0">
                <a:solidFill>
                  <a:srgbClr val="000000"/>
                </a:solidFill>
                <a:effectLst/>
                <a:latin typeface="Helvetica Neue"/>
              </a:rPr>
              <a:t>tidying and cleaning</a:t>
            </a:r>
            <a:r>
              <a:rPr lang="en-US" sz="1000" b="0" i="0" dirty="0">
                <a:solidFill>
                  <a:srgbClr val="000000"/>
                </a:solidFill>
                <a:effectLst/>
                <a:latin typeface="Helvetica Neue"/>
              </a:rPr>
              <a:t> (Manipulating DataFrames with pandas, Module Three)</a:t>
            </a:r>
          </a:p>
          <a:p>
            <a:pPr marL="742950" lvl="1" indent="-285750" algn="l">
              <a:buFont typeface="Arial" panose="020B0604020202020204" pitchFamily="34" charset="0"/>
              <a:buChar char="•"/>
            </a:pPr>
            <a:r>
              <a:rPr lang="en-US" sz="1000" b="1" i="0" dirty="0">
                <a:solidFill>
                  <a:srgbClr val="000000"/>
                </a:solidFill>
                <a:effectLst/>
                <a:latin typeface="Helvetica Neue"/>
              </a:rPr>
              <a:t>transforming DataFrames</a:t>
            </a:r>
            <a:r>
              <a:rPr lang="en-US" sz="1000" b="0" i="0" dirty="0">
                <a:solidFill>
                  <a:srgbClr val="000000"/>
                </a:solidFill>
                <a:effectLst/>
                <a:latin typeface="Helvetica Neue"/>
              </a:rPr>
              <a:t> (Manipulating DataFrames with pandas, Module One)</a:t>
            </a:r>
          </a:p>
          <a:p>
            <a:pPr marL="742950" lvl="1" indent="-285750" algn="l">
              <a:buFont typeface="Arial" panose="020B0604020202020204" pitchFamily="34" charset="0"/>
              <a:buChar char="•"/>
            </a:pPr>
            <a:r>
              <a:rPr lang="en-US" sz="1000" b="1" i="0" dirty="0">
                <a:solidFill>
                  <a:srgbClr val="000000"/>
                </a:solidFill>
                <a:effectLst/>
                <a:latin typeface="Helvetica Neue"/>
              </a:rPr>
              <a:t>subsetting DataFrames with lists</a:t>
            </a:r>
            <a:r>
              <a:rPr lang="en-US" sz="1000" b="0" i="0" dirty="0">
                <a:solidFill>
                  <a:srgbClr val="000000"/>
                </a:solidFill>
                <a:effectLst/>
                <a:latin typeface="Helvetica Neue"/>
              </a:rPr>
              <a:t> (Manipulating DataFrames with pandas, Module One)</a:t>
            </a:r>
          </a:p>
          <a:p>
            <a:pPr marL="742950" lvl="1" indent="-285750" algn="l">
              <a:buFont typeface="Arial" panose="020B0604020202020204" pitchFamily="34" charset="0"/>
              <a:buChar char="•"/>
            </a:pPr>
            <a:r>
              <a:rPr lang="en-US" sz="1000" b="1" i="0" dirty="0">
                <a:solidFill>
                  <a:srgbClr val="000000"/>
                </a:solidFill>
                <a:effectLst/>
                <a:latin typeface="Helvetica Neue"/>
              </a:rPr>
              <a:t>filtering DataFrames</a:t>
            </a:r>
            <a:r>
              <a:rPr lang="en-US" sz="1000" b="0" i="0" dirty="0">
                <a:solidFill>
                  <a:srgbClr val="000000"/>
                </a:solidFill>
                <a:effectLst/>
                <a:latin typeface="Helvetica Neue"/>
              </a:rPr>
              <a:t> (Manipulating DataFrames with pandas, Module One)</a:t>
            </a:r>
          </a:p>
          <a:p>
            <a:pPr marL="742950" lvl="1" indent="-285750" algn="l">
              <a:buFont typeface="Arial" panose="020B0604020202020204" pitchFamily="34" charset="0"/>
              <a:buChar char="•"/>
            </a:pPr>
            <a:r>
              <a:rPr lang="en-US" sz="1000" b="1" i="0" dirty="0">
                <a:solidFill>
                  <a:srgbClr val="000000"/>
                </a:solidFill>
                <a:effectLst/>
                <a:latin typeface="Helvetica Neue"/>
              </a:rPr>
              <a:t>grouping data, Resampling</a:t>
            </a:r>
            <a:r>
              <a:rPr lang="en-US" sz="1000" b="0" i="0" dirty="0">
                <a:solidFill>
                  <a:srgbClr val="000000"/>
                </a:solidFill>
                <a:effectLst/>
                <a:latin typeface="Helvetica Neue"/>
              </a:rPr>
              <a:t> and </a:t>
            </a:r>
            <a:r>
              <a:rPr lang="en-US" sz="1000" b="1" i="0" dirty="0">
                <a:solidFill>
                  <a:srgbClr val="000000"/>
                </a:solidFill>
                <a:effectLst/>
                <a:latin typeface="Helvetica Neue"/>
              </a:rPr>
              <a:t>melting data</a:t>
            </a:r>
            <a:r>
              <a:rPr lang="en-US" sz="1000" b="0" i="0" dirty="0">
                <a:solidFill>
                  <a:srgbClr val="000000"/>
                </a:solidFill>
                <a:effectLst/>
                <a:latin typeface="Helvetica Neue"/>
              </a:rPr>
              <a:t>  (Manipulating DataFrames with pandas, Module Four)</a:t>
            </a:r>
          </a:p>
          <a:p>
            <a:pPr marL="742950" lvl="1" indent="-285750" algn="l">
              <a:buFont typeface="Arial" panose="020B0604020202020204" pitchFamily="34" charset="0"/>
              <a:buChar char="•"/>
            </a:pPr>
            <a:r>
              <a:rPr lang="en-US" sz="1000" b="1" i="0" dirty="0">
                <a:solidFill>
                  <a:srgbClr val="000000"/>
                </a:solidFill>
                <a:effectLst/>
                <a:latin typeface="Helvetica Neue"/>
              </a:rPr>
              <a:t>Visualization</a:t>
            </a:r>
            <a:r>
              <a:rPr lang="en-US" sz="1000" b="0" i="0" dirty="0">
                <a:solidFill>
                  <a:srgbClr val="000000"/>
                </a:solidFill>
                <a:effectLst/>
                <a:latin typeface="Helvetica Neue"/>
              </a:rPr>
              <a:t>(Manipulating DataFrames with pandas, Module Three)</a:t>
            </a:r>
          </a:p>
          <a:p>
            <a:pPr marL="742950" lvl="1" indent="-285750" algn="l">
              <a:buFont typeface="Arial" panose="020B0604020202020204" pitchFamily="34" charset="0"/>
              <a:buChar char="•"/>
            </a:pPr>
            <a:r>
              <a:rPr lang="en-US" sz="1000" b="1" i="0" dirty="0">
                <a:solidFill>
                  <a:srgbClr val="000000"/>
                </a:solidFill>
                <a:effectLst/>
                <a:latin typeface="Helvetica Neue"/>
              </a:rPr>
              <a:t>advanced indexing</a:t>
            </a:r>
            <a:r>
              <a:rPr lang="en-US" sz="1000" b="0" i="0" dirty="0">
                <a:solidFill>
                  <a:srgbClr val="000000"/>
                </a:solidFill>
                <a:effectLst/>
                <a:latin typeface="Helvetica Neue"/>
              </a:rPr>
              <a:t> (Manipulating DataFrames with pandas, Module Four)</a:t>
            </a:r>
          </a:p>
          <a:p>
            <a:pPr algn="l">
              <a:buFont typeface="Arial" panose="020B0604020202020204" pitchFamily="34" charset="0"/>
              <a:buChar char="•"/>
            </a:pPr>
            <a:r>
              <a:rPr lang="en-US" sz="1000" b="1" i="0" dirty="0">
                <a:solidFill>
                  <a:srgbClr val="000000"/>
                </a:solidFill>
                <a:effectLst/>
                <a:latin typeface="Helvetica Neue"/>
              </a:rPr>
              <a:t>matplotlib</a:t>
            </a:r>
            <a:r>
              <a:rPr lang="en-US" sz="1000" b="0" i="0" dirty="0">
                <a:solidFill>
                  <a:srgbClr val="000000"/>
                </a:solidFill>
                <a:effectLst/>
                <a:latin typeface="Helvetica Neue"/>
              </a:rPr>
              <a:t> (Intermediate Python for Data Science, Module One)</a:t>
            </a:r>
          </a:p>
          <a:p>
            <a:pPr algn="l">
              <a:buFont typeface="Arial" panose="020B0604020202020204" pitchFamily="34" charset="0"/>
              <a:buChar char="•"/>
            </a:pPr>
            <a:r>
              <a:rPr lang="en-US" sz="1000" b="1" i="0" dirty="0">
                <a:solidFill>
                  <a:srgbClr val="000000"/>
                </a:solidFill>
                <a:effectLst/>
                <a:latin typeface="Helvetica Neue"/>
              </a:rPr>
              <a:t>fundamental data types</a:t>
            </a:r>
            <a:r>
              <a:rPr lang="en-US" sz="1000" b="0" i="0" dirty="0">
                <a:solidFill>
                  <a:srgbClr val="000000"/>
                </a:solidFill>
                <a:effectLst/>
                <a:latin typeface="Helvetica Neue"/>
              </a:rPr>
              <a:t> (Data Types for Data Science, Module One)</a:t>
            </a:r>
          </a:p>
          <a:p>
            <a:pPr algn="l">
              <a:buFont typeface="Arial" panose="020B0604020202020204" pitchFamily="34" charset="0"/>
              <a:buChar char="•"/>
            </a:pPr>
            <a:r>
              <a:rPr lang="en-US" sz="1000" b="1" i="0" dirty="0">
                <a:solidFill>
                  <a:srgbClr val="000000"/>
                </a:solidFill>
                <a:effectLst/>
                <a:latin typeface="Helvetica Neue"/>
              </a:rPr>
              <a:t>dictionaries</a:t>
            </a:r>
            <a:r>
              <a:rPr lang="en-US" sz="1000" b="0" i="0" dirty="0">
                <a:solidFill>
                  <a:srgbClr val="000000"/>
                </a:solidFill>
                <a:effectLst/>
                <a:latin typeface="Helvetica Neue"/>
              </a:rPr>
              <a:t> (Intermediate Python for Data Science, Module Two)</a:t>
            </a:r>
          </a:p>
          <a:p>
            <a:pPr algn="l">
              <a:buFont typeface="Arial" panose="020B0604020202020204" pitchFamily="34" charset="0"/>
              <a:buChar char="•"/>
            </a:pPr>
            <a:r>
              <a:rPr lang="en-US" sz="1000" b="1" i="0" dirty="0">
                <a:solidFill>
                  <a:srgbClr val="000000"/>
                </a:solidFill>
                <a:effectLst/>
                <a:latin typeface="Helvetica Neue"/>
              </a:rPr>
              <a:t>handling dates and times</a:t>
            </a:r>
            <a:r>
              <a:rPr lang="en-US" sz="1000" b="0" i="0" dirty="0">
                <a:solidFill>
                  <a:srgbClr val="000000"/>
                </a:solidFill>
                <a:effectLst/>
                <a:latin typeface="Helvetica Neue"/>
              </a:rPr>
              <a:t> (Data Types for Data Science, Module Four)</a:t>
            </a:r>
          </a:p>
          <a:p>
            <a:pPr algn="l">
              <a:buFont typeface="Arial" panose="020B0604020202020204" pitchFamily="34" charset="0"/>
              <a:buChar char="•"/>
            </a:pPr>
            <a:r>
              <a:rPr lang="en-US" sz="1000" b="1" i="0" dirty="0">
                <a:solidFill>
                  <a:srgbClr val="000000"/>
                </a:solidFill>
                <a:effectLst/>
                <a:latin typeface="Helvetica Neue"/>
              </a:rPr>
              <a:t>function definition</a:t>
            </a:r>
            <a:r>
              <a:rPr lang="en-US" sz="1000" b="0" i="0" dirty="0">
                <a:solidFill>
                  <a:srgbClr val="000000"/>
                </a:solidFill>
                <a:effectLst/>
                <a:latin typeface="Helvetica Neue"/>
              </a:rPr>
              <a:t> (Python Data Science Toolbox - Part One, Module One)</a:t>
            </a:r>
          </a:p>
          <a:p>
            <a:pPr algn="l">
              <a:buFont typeface="Arial" panose="020B0604020202020204" pitchFamily="34" charset="0"/>
              <a:buChar char="•"/>
            </a:pPr>
            <a:r>
              <a:rPr lang="en-US" sz="1000" b="1" i="0" dirty="0">
                <a:solidFill>
                  <a:srgbClr val="000000"/>
                </a:solidFill>
                <a:effectLst/>
                <a:latin typeface="Helvetica Neue"/>
              </a:rPr>
              <a:t>default arguments, variable length, and scope</a:t>
            </a:r>
            <a:r>
              <a:rPr lang="en-US" sz="1000" b="0" i="0" dirty="0">
                <a:solidFill>
                  <a:srgbClr val="000000"/>
                </a:solidFill>
                <a:effectLst/>
                <a:latin typeface="Helvetica Neue"/>
              </a:rPr>
              <a:t> (Python Data Science Toolbox - Part One, Module Two)</a:t>
            </a:r>
          </a:p>
          <a:p>
            <a:pPr algn="l">
              <a:buFont typeface="Arial" panose="020B0604020202020204" pitchFamily="34" charset="0"/>
              <a:buChar char="•"/>
            </a:pPr>
            <a:r>
              <a:rPr lang="en-US" sz="1000" b="1" i="0" dirty="0">
                <a:solidFill>
                  <a:srgbClr val="000000"/>
                </a:solidFill>
                <a:effectLst/>
                <a:latin typeface="Helvetica Neue"/>
              </a:rPr>
              <a:t>lambda functions and error handling</a:t>
            </a:r>
            <a:r>
              <a:rPr lang="en-US" sz="1000" b="0" i="0" dirty="0">
                <a:solidFill>
                  <a:srgbClr val="000000"/>
                </a:solidFill>
                <a:effectLst/>
                <a:latin typeface="Helvetica Neue"/>
              </a:rPr>
              <a:t> (Python Data Science Toolbox - Part One, Module Four)</a:t>
            </a:r>
          </a:p>
          <a:p>
            <a:endParaRPr lang="en-US" sz="1600" b="1" dirty="0">
              <a:solidFill>
                <a:srgbClr val="000000"/>
              </a:solidFill>
              <a:latin typeface="Helvetica Neue"/>
            </a:endParaRPr>
          </a:p>
          <a:p>
            <a:endParaRPr lang="en-US" dirty="0"/>
          </a:p>
        </p:txBody>
      </p:sp>
    </p:spTree>
    <p:extLst>
      <p:ext uri="{BB962C8B-B14F-4D97-AF65-F5344CB8AC3E}">
        <p14:creationId xmlns:p14="http://schemas.microsoft.com/office/powerpoint/2010/main" val="112488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40CAA92-0BFC-465B-B709-1376758A5849}"/>
              </a:ext>
            </a:extLst>
          </p:cNvPr>
          <p:cNvSpPr txBox="1">
            <a:spLocks/>
          </p:cNvSpPr>
          <p:nvPr/>
        </p:nvSpPr>
        <p:spPr>
          <a:xfrm>
            <a:off x="333103" y="217715"/>
            <a:ext cx="10696847" cy="11059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US" sz="2400" b="1" u="sng" dirty="0"/>
              <a:t>Why Hackney has shown the greatest price increase among all London Boroughs:</a:t>
            </a:r>
          </a:p>
        </p:txBody>
      </p:sp>
      <p:sp>
        <p:nvSpPr>
          <p:cNvPr id="7" name="TextBox 6">
            <a:extLst>
              <a:ext uri="{FF2B5EF4-FFF2-40B4-BE49-F238E27FC236}">
                <a16:creationId xmlns:a16="http://schemas.microsoft.com/office/drawing/2014/main" id="{1D6A7312-C0C7-45F3-BD00-6AD1408C1FA7}"/>
              </a:ext>
            </a:extLst>
          </p:cNvPr>
          <p:cNvSpPr txBox="1"/>
          <p:nvPr/>
        </p:nvSpPr>
        <p:spPr>
          <a:xfrm>
            <a:off x="422366" y="1245326"/>
            <a:ext cx="10276114" cy="3447098"/>
          </a:xfrm>
          <a:prstGeom prst="rect">
            <a:avLst/>
          </a:prstGeom>
          <a:noFill/>
        </p:spPr>
        <p:txBody>
          <a:bodyPr wrap="square" rtlCol="0">
            <a:spAutoFit/>
          </a:bodyPr>
          <a:lstStyle/>
          <a:p>
            <a:pPr marL="285750" indent="-285750" algn="l">
              <a:buFont typeface="Wingdings" panose="05000000000000000000" pitchFamily="2" charset="2"/>
              <a:buChar char="q"/>
            </a:pPr>
            <a:r>
              <a:rPr lang="en-US" sz="1600" b="1" i="0" dirty="0">
                <a:solidFill>
                  <a:srgbClr val="000000"/>
                </a:solidFill>
                <a:effectLst/>
                <a:latin typeface="Helvetica Neue"/>
              </a:rPr>
              <a:t>From the first sheet imported 'Average price’ we found out multiple things:</a:t>
            </a:r>
          </a:p>
          <a:p>
            <a:pPr algn="l"/>
            <a:r>
              <a:rPr lang="en-US" sz="1200" b="1" i="0" dirty="0">
                <a:solidFill>
                  <a:srgbClr val="000000"/>
                </a:solidFill>
                <a:effectLst/>
                <a:latin typeface="Helvetica Neue"/>
              </a:rPr>
              <a:t>     (1) Hackney has shown the greatest home price increase by ~6.2% </a:t>
            </a:r>
            <a:r>
              <a:rPr lang="en-US" sz="1200" b="1" dirty="0">
                <a:solidFill>
                  <a:srgbClr val="000000"/>
                </a:solidFill>
                <a:latin typeface="Helvetica Neue"/>
              </a:rPr>
              <a:t>when we compared prices between 1998 &amp; 2018:</a:t>
            </a:r>
          </a:p>
          <a:p>
            <a:pPr algn="l"/>
            <a:endParaRPr lang="en-US" sz="1200" b="1" i="0" dirty="0">
              <a:solidFill>
                <a:srgbClr val="000000"/>
              </a:solidFill>
              <a:effectLst/>
              <a:latin typeface="Helvetica Neue"/>
            </a:endParaRPr>
          </a:p>
          <a:p>
            <a:pPr algn="l"/>
            <a:endParaRPr lang="en-US" sz="1200" b="1" i="0" dirty="0">
              <a:solidFill>
                <a:srgbClr val="000000"/>
              </a:solidFill>
              <a:effectLst/>
              <a:latin typeface="Helvetica Neue"/>
            </a:endParaRPr>
          </a:p>
          <a:p>
            <a:pPr algn="l"/>
            <a:endParaRPr lang="en-US" sz="1200" b="1" dirty="0">
              <a:solidFill>
                <a:srgbClr val="000000"/>
              </a:solidFill>
              <a:latin typeface="Helvetica Neue"/>
            </a:endParaRPr>
          </a:p>
          <a:p>
            <a:pPr algn="l"/>
            <a:endParaRPr lang="en-US" sz="1200" b="1" i="0" dirty="0">
              <a:solidFill>
                <a:srgbClr val="000000"/>
              </a:solidFill>
              <a:effectLst/>
              <a:latin typeface="Helvetica Neue"/>
            </a:endParaRPr>
          </a:p>
          <a:p>
            <a:pPr algn="l"/>
            <a:endParaRPr lang="en-US" sz="1200" b="1" dirty="0">
              <a:solidFill>
                <a:srgbClr val="000000"/>
              </a:solidFill>
              <a:latin typeface="Helvetica Neue"/>
            </a:endParaRPr>
          </a:p>
          <a:p>
            <a:pPr algn="l"/>
            <a:endParaRPr lang="en-US" sz="1200" b="1" i="0" dirty="0">
              <a:solidFill>
                <a:srgbClr val="000000"/>
              </a:solidFill>
              <a:effectLst/>
              <a:latin typeface="Helvetica Neue"/>
            </a:endParaRPr>
          </a:p>
          <a:p>
            <a:pPr algn="l"/>
            <a:endParaRPr lang="en-US" sz="1200" b="1" i="0" dirty="0">
              <a:solidFill>
                <a:srgbClr val="000000"/>
              </a:solidFill>
              <a:effectLst/>
              <a:latin typeface="Helvetica Neue"/>
            </a:endParaRPr>
          </a:p>
          <a:p>
            <a:pPr algn="l"/>
            <a:endParaRPr lang="en-US" sz="1200" b="1" dirty="0">
              <a:solidFill>
                <a:srgbClr val="000000"/>
              </a:solidFill>
              <a:latin typeface="Helvetica Neue"/>
            </a:endParaRPr>
          </a:p>
          <a:p>
            <a:pPr algn="l"/>
            <a:endParaRPr lang="en-US" sz="1200" b="1" i="0" dirty="0">
              <a:solidFill>
                <a:srgbClr val="000000"/>
              </a:solidFill>
              <a:effectLst/>
              <a:latin typeface="Helvetica Neue"/>
            </a:endParaRPr>
          </a:p>
          <a:p>
            <a:pPr algn="l"/>
            <a:endParaRPr lang="en-US" sz="1200" b="1" i="0" dirty="0">
              <a:solidFill>
                <a:srgbClr val="000000"/>
              </a:solidFill>
              <a:effectLst/>
              <a:latin typeface="Helvetica Neue"/>
            </a:endParaRPr>
          </a:p>
          <a:p>
            <a:pPr algn="l"/>
            <a:endParaRPr lang="en-US" sz="1200" b="1" dirty="0">
              <a:solidFill>
                <a:srgbClr val="000000"/>
              </a:solidFill>
              <a:latin typeface="Helvetica Neue"/>
            </a:endParaRPr>
          </a:p>
          <a:p>
            <a:pPr algn="l"/>
            <a:endParaRPr lang="en-US" sz="1200" b="1" dirty="0">
              <a:solidFill>
                <a:srgbClr val="000000"/>
              </a:solidFill>
              <a:latin typeface="Helvetica Neue"/>
            </a:endParaRPr>
          </a:p>
          <a:p>
            <a:pPr algn="l"/>
            <a:endParaRPr lang="en-US" sz="1200" b="1" i="0" dirty="0">
              <a:solidFill>
                <a:srgbClr val="000000"/>
              </a:solidFill>
              <a:effectLst/>
              <a:latin typeface="Helvetica Neue"/>
            </a:endParaRPr>
          </a:p>
          <a:p>
            <a:endParaRPr lang="en-US" sz="1600" b="1" dirty="0">
              <a:solidFill>
                <a:srgbClr val="000000"/>
              </a:solidFill>
              <a:latin typeface="Helvetica Neue"/>
            </a:endParaRPr>
          </a:p>
          <a:p>
            <a:endParaRPr lang="en-US" dirty="0"/>
          </a:p>
        </p:txBody>
      </p:sp>
      <p:pic>
        <p:nvPicPr>
          <p:cNvPr id="8" name="Picture 7">
            <a:extLst>
              <a:ext uri="{FF2B5EF4-FFF2-40B4-BE49-F238E27FC236}">
                <a16:creationId xmlns:a16="http://schemas.microsoft.com/office/drawing/2014/main" id="{E3685904-241A-4EB3-868B-24F223C15724}"/>
              </a:ext>
            </a:extLst>
          </p:cNvPr>
          <p:cNvPicPr>
            <a:picLocks noChangeAspect="1"/>
          </p:cNvPicPr>
          <p:nvPr/>
        </p:nvPicPr>
        <p:blipFill>
          <a:blip r:embed="rId2"/>
          <a:stretch>
            <a:fillRect/>
          </a:stretch>
        </p:blipFill>
        <p:spPr>
          <a:xfrm>
            <a:off x="901448" y="1970783"/>
            <a:ext cx="10312028" cy="3868313"/>
          </a:xfrm>
          <a:prstGeom prst="rect">
            <a:avLst/>
          </a:prstGeom>
        </p:spPr>
      </p:pic>
      <p:cxnSp>
        <p:nvCxnSpPr>
          <p:cNvPr id="9" name="Straight Arrow Connector 8">
            <a:extLst>
              <a:ext uri="{FF2B5EF4-FFF2-40B4-BE49-F238E27FC236}">
                <a16:creationId xmlns:a16="http://schemas.microsoft.com/office/drawing/2014/main" id="{067E19AB-F92C-4740-BEF3-627D93958A11}"/>
              </a:ext>
            </a:extLst>
          </p:cNvPr>
          <p:cNvCxnSpPr>
            <a:cxnSpLocks/>
          </p:cNvCxnSpPr>
          <p:nvPr/>
        </p:nvCxnSpPr>
        <p:spPr>
          <a:xfrm flipV="1">
            <a:off x="1417226" y="4707664"/>
            <a:ext cx="139337" cy="2603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2F0CFEA-CCA1-4B68-B13D-4B4C03B6B354}"/>
              </a:ext>
            </a:extLst>
          </p:cNvPr>
          <p:cNvSpPr txBox="1"/>
          <p:nvPr/>
        </p:nvSpPr>
        <p:spPr>
          <a:xfrm rot="16200000">
            <a:off x="1321311" y="2351703"/>
            <a:ext cx="548640" cy="215444"/>
          </a:xfrm>
          <a:prstGeom prst="rect">
            <a:avLst/>
          </a:prstGeom>
          <a:noFill/>
        </p:spPr>
        <p:txBody>
          <a:bodyPr wrap="square" rtlCol="0">
            <a:spAutoFit/>
          </a:bodyPr>
          <a:lstStyle/>
          <a:p>
            <a:r>
              <a:rPr lang="en-US" sz="800" b="1" dirty="0">
                <a:solidFill>
                  <a:schemeClr val="bg1"/>
                </a:solidFill>
              </a:rPr>
              <a:t>6.2%</a:t>
            </a:r>
          </a:p>
        </p:txBody>
      </p:sp>
      <p:sp>
        <p:nvSpPr>
          <p:cNvPr id="15" name="TextBox 14">
            <a:extLst>
              <a:ext uri="{FF2B5EF4-FFF2-40B4-BE49-F238E27FC236}">
                <a16:creationId xmlns:a16="http://schemas.microsoft.com/office/drawing/2014/main" id="{97C1BF51-77A8-495B-8C73-FAE5D4118910}"/>
              </a:ext>
            </a:extLst>
          </p:cNvPr>
          <p:cNvSpPr txBox="1"/>
          <p:nvPr/>
        </p:nvSpPr>
        <p:spPr>
          <a:xfrm>
            <a:off x="11242323" y="401377"/>
            <a:ext cx="683249" cy="369332"/>
          </a:xfrm>
          <a:prstGeom prst="rect">
            <a:avLst/>
          </a:prstGeom>
          <a:noFill/>
        </p:spPr>
        <p:txBody>
          <a:bodyPr wrap="square" rtlCol="0">
            <a:spAutoFit/>
          </a:bodyPr>
          <a:lstStyle/>
          <a:p>
            <a:r>
              <a:rPr lang="en-US" b="1" dirty="0"/>
              <a:t>1/3</a:t>
            </a:r>
          </a:p>
        </p:txBody>
      </p:sp>
    </p:spTree>
    <p:extLst>
      <p:ext uri="{BB962C8B-B14F-4D97-AF65-F5344CB8AC3E}">
        <p14:creationId xmlns:p14="http://schemas.microsoft.com/office/powerpoint/2010/main" val="2112703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40CAA92-0BFC-465B-B709-1376758A5849}"/>
              </a:ext>
            </a:extLst>
          </p:cNvPr>
          <p:cNvSpPr txBox="1">
            <a:spLocks/>
          </p:cNvSpPr>
          <p:nvPr/>
        </p:nvSpPr>
        <p:spPr>
          <a:xfrm>
            <a:off x="333103" y="217715"/>
            <a:ext cx="11525794" cy="11059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endParaRPr lang="en-US" sz="2400" b="1" u="sng" dirty="0"/>
          </a:p>
        </p:txBody>
      </p:sp>
      <p:sp>
        <p:nvSpPr>
          <p:cNvPr id="7" name="TextBox 6">
            <a:extLst>
              <a:ext uri="{FF2B5EF4-FFF2-40B4-BE49-F238E27FC236}">
                <a16:creationId xmlns:a16="http://schemas.microsoft.com/office/drawing/2014/main" id="{1D6A7312-C0C7-45F3-BD00-6AD1408C1FA7}"/>
              </a:ext>
            </a:extLst>
          </p:cNvPr>
          <p:cNvSpPr txBox="1"/>
          <p:nvPr/>
        </p:nvSpPr>
        <p:spPr>
          <a:xfrm>
            <a:off x="407125" y="393723"/>
            <a:ext cx="11377749" cy="3570208"/>
          </a:xfrm>
          <a:prstGeom prst="rect">
            <a:avLst/>
          </a:prstGeom>
          <a:noFill/>
        </p:spPr>
        <p:txBody>
          <a:bodyPr wrap="square" rtlCol="0">
            <a:spAutoFit/>
          </a:bodyPr>
          <a:lstStyle/>
          <a:p>
            <a:pPr algn="l"/>
            <a:endParaRPr lang="en-US" sz="1200" b="1" i="0" dirty="0">
              <a:solidFill>
                <a:srgbClr val="000000"/>
              </a:solidFill>
              <a:effectLst/>
              <a:latin typeface="Helvetica Neue"/>
            </a:endParaRPr>
          </a:p>
          <a:p>
            <a:r>
              <a:rPr lang="en-US" sz="1200" b="1" dirty="0">
                <a:solidFill>
                  <a:srgbClr val="000000"/>
                </a:solidFill>
                <a:latin typeface="Helvetica Neue"/>
              </a:rPr>
              <a:t>     (2) Hackney’s start house pricing point (1995) was one the lowest among the top highest house prices in London Boroughs!    </a:t>
            </a:r>
          </a:p>
          <a:p>
            <a:r>
              <a:rPr lang="en-US" sz="1200" b="1" dirty="0">
                <a:solidFill>
                  <a:srgbClr val="000000"/>
                </a:solidFill>
                <a:latin typeface="Helvetica Neue"/>
              </a:rPr>
              <a:t>          (suggests that Hackney was really an attractive &amp; affordable neighborhood for middle class workers who can have easy access to the city):</a:t>
            </a:r>
          </a:p>
          <a:p>
            <a:pPr algn="l"/>
            <a:endParaRPr lang="en-US" sz="1200" b="1" i="0" dirty="0">
              <a:solidFill>
                <a:srgbClr val="000000"/>
              </a:solidFill>
              <a:effectLst/>
              <a:latin typeface="Helvetica Neue"/>
            </a:endParaRPr>
          </a:p>
          <a:p>
            <a:pPr algn="l"/>
            <a:endParaRPr lang="en-US" sz="1200" b="1" i="0" dirty="0">
              <a:solidFill>
                <a:srgbClr val="000000"/>
              </a:solidFill>
              <a:effectLst/>
              <a:latin typeface="Helvetica Neue"/>
            </a:endParaRPr>
          </a:p>
          <a:p>
            <a:pPr algn="l"/>
            <a:endParaRPr lang="en-US" sz="1200" b="1" dirty="0">
              <a:solidFill>
                <a:srgbClr val="000000"/>
              </a:solidFill>
              <a:latin typeface="Helvetica Neue"/>
            </a:endParaRPr>
          </a:p>
          <a:p>
            <a:pPr algn="l"/>
            <a:endParaRPr lang="en-US" sz="1200" b="1" i="0" dirty="0">
              <a:solidFill>
                <a:srgbClr val="000000"/>
              </a:solidFill>
              <a:effectLst/>
              <a:latin typeface="Helvetica Neue"/>
            </a:endParaRPr>
          </a:p>
          <a:p>
            <a:pPr algn="l"/>
            <a:endParaRPr lang="en-US" sz="1200" b="1" dirty="0">
              <a:solidFill>
                <a:srgbClr val="000000"/>
              </a:solidFill>
              <a:latin typeface="Helvetica Neue"/>
            </a:endParaRPr>
          </a:p>
          <a:p>
            <a:pPr algn="l"/>
            <a:endParaRPr lang="en-US" sz="1200" b="1" i="0" dirty="0">
              <a:solidFill>
                <a:srgbClr val="000000"/>
              </a:solidFill>
              <a:effectLst/>
              <a:latin typeface="Helvetica Neue"/>
            </a:endParaRPr>
          </a:p>
          <a:p>
            <a:pPr algn="l"/>
            <a:endParaRPr lang="en-US" sz="1200" b="1" i="0" dirty="0">
              <a:solidFill>
                <a:srgbClr val="000000"/>
              </a:solidFill>
              <a:effectLst/>
              <a:latin typeface="Helvetica Neue"/>
            </a:endParaRPr>
          </a:p>
          <a:p>
            <a:pPr algn="l"/>
            <a:endParaRPr lang="en-US" sz="1200" b="1" dirty="0">
              <a:solidFill>
                <a:srgbClr val="000000"/>
              </a:solidFill>
              <a:latin typeface="Helvetica Neue"/>
            </a:endParaRPr>
          </a:p>
          <a:p>
            <a:pPr algn="l"/>
            <a:endParaRPr lang="en-US" sz="1200" b="1" i="0" dirty="0">
              <a:solidFill>
                <a:srgbClr val="000000"/>
              </a:solidFill>
              <a:effectLst/>
              <a:latin typeface="Helvetica Neue"/>
            </a:endParaRPr>
          </a:p>
          <a:p>
            <a:pPr algn="l"/>
            <a:endParaRPr lang="en-US" sz="1200" b="1" i="0" dirty="0">
              <a:solidFill>
                <a:srgbClr val="000000"/>
              </a:solidFill>
              <a:effectLst/>
              <a:latin typeface="Helvetica Neue"/>
            </a:endParaRPr>
          </a:p>
          <a:p>
            <a:pPr algn="l"/>
            <a:endParaRPr lang="en-US" sz="1200" b="1" dirty="0">
              <a:solidFill>
                <a:srgbClr val="000000"/>
              </a:solidFill>
              <a:latin typeface="Helvetica Neue"/>
            </a:endParaRPr>
          </a:p>
          <a:p>
            <a:pPr algn="l"/>
            <a:endParaRPr lang="en-US" sz="1200" b="1" dirty="0">
              <a:solidFill>
                <a:srgbClr val="000000"/>
              </a:solidFill>
              <a:latin typeface="Helvetica Neue"/>
            </a:endParaRPr>
          </a:p>
          <a:p>
            <a:pPr algn="l"/>
            <a:endParaRPr lang="en-US" sz="1200" b="1" i="0" dirty="0">
              <a:solidFill>
                <a:srgbClr val="000000"/>
              </a:solidFill>
              <a:effectLst/>
              <a:latin typeface="Helvetica Neue"/>
            </a:endParaRPr>
          </a:p>
          <a:p>
            <a:endParaRPr lang="en-US" sz="1600" b="1" dirty="0">
              <a:solidFill>
                <a:srgbClr val="000000"/>
              </a:solidFill>
              <a:latin typeface="Helvetica Neue"/>
            </a:endParaRPr>
          </a:p>
          <a:p>
            <a:endParaRPr lang="en-US" dirty="0"/>
          </a:p>
        </p:txBody>
      </p:sp>
      <p:pic>
        <p:nvPicPr>
          <p:cNvPr id="4" name="Picture 3">
            <a:extLst>
              <a:ext uri="{FF2B5EF4-FFF2-40B4-BE49-F238E27FC236}">
                <a16:creationId xmlns:a16="http://schemas.microsoft.com/office/drawing/2014/main" id="{3FAB3349-7528-42A0-B6B6-DB267E5AB66B}"/>
              </a:ext>
            </a:extLst>
          </p:cNvPr>
          <p:cNvPicPr>
            <a:picLocks noChangeAspect="1"/>
          </p:cNvPicPr>
          <p:nvPr/>
        </p:nvPicPr>
        <p:blipFill>
          <a:blip r:embed="rId2"/>
          <a:stretch>
            <a:fillRect/>
          </a:stretch>
        </p:blipFill>
        <p:spPr>
          <a:xfrm>
            <a:off x="954795" y="1390321"/>
            <a:ext cx="8198730" cy="2679429"/>
          </a:xfrm>
          <a:prstGeom prst="rect">
            <a:avLst/>
          </a:prstGeom>
        </p:spPr>
      </p:pic>
      <p:pic>
        <p:nvPicPr>
          <p:cNvPr id="5" name="Picture 4">
            <a:extLst>
              <a:ext uri="{FF2B5EF4-FFF2-40B4-BE49-F238E27FC236}">
                <a16:creationId xmlns:a16="http://schemas.microsoft.com/office/drawing/2014/main" id="{2CF35AC1-B8A2-4BD5-9BF0-9DCE13843536}"/>
              </a:ext>
            </a:extLst>
          </p:cNvPr>
          <p:cNvPicPr>
            <a:picLocks noChangeAspect="1"/>
          </p:cNvPicPr>
          <p:nvPr/>
        </p:nvPicPr>
        <p:blipFill>
          <a:blip r:embed="rId3"/>
          <a:stretch>
            <a:fillRect/>
          </a:stretch>
        </p:blipFill>
        <p:spPr>
          <a:xfrm>
            <a:off x="954795" y="4420747"/>
            <a:ext cx="8205702" cy="1872703"/>
          </a:xfrm>
          <a:prstGeom prst="rect">
            <a:avLst/>
          </a:prstGeom>
        </p:spPr>
      </p:pic>
      <p:sp>
        <p:nvSpPr>
          <p:cNvPr id="6" name="Rectangle: Rounded Corners 5">
            <a:extLst>
              <a:ext uri="{FF2B5EF4-FFF2-40B4-BE49-F238E27FC236}">
                <a16:creationId xmlns:a16="http://schemas.microsoft.com/office/drawing/2014/main" id="{B9D1E79A-BB0E-4206-B83E-9ECF4BCAB6BC}"/>
              </a:ext>
            </a:extLst>
          </p:cNvPr>
          <p:cNvSpPr/>
          <p:nvPr/>
        </p:nvSpPr>
        <p:spPr>
          <a:xfrm>
            <a:off x="7219950" y="4638675"/>
            <a:ext cx="1304925" cy="828675"/>
          </a:xfrm>
          <a:prstGeom prst="roundRect">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56BCA97-868C-40C3-9492-161169767E62}"/>
              </a:ext>
            </a:extLst>
          </p:cNvPr>
          <p:cNvCxnSpPr>
            <a:cxnSpLocks/>
          </p:cNvCxnSpPr>
          <p:nvPr/>
        </p:nvCxnSpPr>
        <p:spPr>
          <a:xfrm flipH="1">
            <a:off x="7896225" y="4420747"/>
            <a:ext cx="258127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D70B232-792F-4AF8-8FDA-9D223FEFEFF7}"/>
              </a:ext>
            </a:extLst>
          </p:cNvPr>
          <p:cNvCxnSpPr>
            <a:cxnSpLocks/>
          </p:cNvCxnSpPr>
          <p:nvPr/>
        </p:nvCxnSpPr>
        <p:spPr>
          <a:xfrm>
            <a:off x="7896225" y="4408736"/>
            <a:ext cx="0" cy="22993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C7BDA41-F243-438D-BE2D-F743E94DC370}"/>
              </a:ext>
            </a:extLst>
          </p:cNvPr>
          <p:cNvCxnSpPr>
            <a:cxnSpLocks/>
          </p:cNvCxnSpPr>
          <p:nvPr/>
        </p:nvCxnSpPr>
        <p:spPr>
          <a:xfrm>
            <a:off x="10477500" y="4415922"/>
            <a:ext cx="0" cy="2179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8F71BAB-0377-464A-9028-FE9A4897DA94}"/>
              </a:ext>
            </a:extLst>
          </p:cNvPr>
          <p:cNvSpPr txBox="1"/>
          <p:nvPr/>
        </p:nvSpPr>
        <p:spPr>
          <a:xfrm>
            <a:off x="9160497" y="4605576"/>
            <a:ext cx="2630902" cy="954107"/>
          </a:xfrm>
          <a:prstGeom prst="rect">
            <a:avLst/>
          </a:prstGeom>
          <a:noFill/>
        </p:spPr>
        <p:txBody>
          <a:bodyPr wrap="square" rtlCol="0">
            <a:spAutoFit/>
          </a:bodyPr>
          <a:lstStyle/>
          <a:p>
            <a:pPr algn="ctr"/>
            <a:r>
              <a:rPr lang="en-US" sz="800" b="1" dirty="0"/>
              <a:t>When the demand curve for housing increases, so too do prices. It makes sense: If more people want something than is available for purchase, then they are willing to pay more for that product. As prices increase, demand generally drops (verified from chart next sheet), as </a:t>
            </a:r>
            <a:r>
              <a:rPr lang="en-US" sz="800" b="1" dirty="0">
                <a:hlinkClick r:id="rId4">
                  <a:extLst>
                    <a:ext uri="{A12FA001-AC4F-418D-AE19-62706E023703}">
                      <ahyp:hlinkClr xmlns:ahyp="http://schemas.microsoft.com/office/drawing/2018/hyperlinkcolor" val="tx"/>
                    </a:ext>
                  </a:extLst>
                </a:hlinkClick>
              </a:rPr>
              <a:t>affordability decreases</a:t>
            </a:r>
            <a:r>
              <a:rPr lang="en-US" sz="800" b="1" dirty="0"/>
              <a:t>.</a:t>
            </a:r>
          </a:p>
        </p:txBody>
      </p:sp>
      <p:sp>
        <p:nvSpPr>
          <p:cNvPr id="27" name="Rectangle: Rounded Corners 26">
            <a:extLst>
              <a:ext uri="{FF2B5EF4-FFF2-40B4-BE49-F238E27FC236}">
                <a16:creationId xmlns:a16="http://schemas.microsoft.com/office/drawing/2014/main" id="{A295C7A8-CD14-4234-9738-4C797431258A}"/>
              </a:ext>
            </a:extLst>
          </p:cNvPr>
          <p:cNvSpPr/>
          <p:nvPr/>
        </p:nvSpPr>
        <p:spPr>
          <a:xfrm>
            <a:off x="4305300" y="1619843"/>
            <a:ext cx="457200" cy="1339108"/>
          </a:xfrm>
          <a:prstGeom prst="roundRect">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2EA0D7A6-FDD1-467D-B07F-28796A0F4978}"/>
              </a:ext>
            </a:extLst>
          </p:cNvPr>
          <p:cNvSpPr/>
          <p:nvPr/>
        </p:nvSpPr>
        <p:spPr>
          <a:xfrm>
            <a:off x="8501471" y="1876367"/>
            <a:ext cx="457200" cy="1158783"/>
          </a:xfrm>
          <a:prstGeom prst="roundRect">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942CEC1D-F44A-4C61-9C21-D617C427E3C0}"/>
              </a:ext>
            </a:extLst>
          </p:cNvPr>
          <p:cNvSpPr/>
          <p:nvPr/>
        </p:nvSpPr>
        <p:spPr>
          <a:xfrm>
            <a:off x="2172848" y="2054076"/>
            <a:ext cx="457200" cy="993199"/>
          </a:xfrm>
          <a:prstGeom prst="roundRect">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4FA00134-EE14-4F94-ADF0-B042C72EF1E1}"/>
              </a:ext>
            </a:extLst>
          </p:cNvPr>
          <p:cNvSpPr txBox="1"/>
          <p:nvPr/>
        </p:nvSpPr>
        <p:spPr>
          <a:xfrm>
            <a:off x="11242323" y="401377"/>
            <a:ext cx="683249" cy="369332"/>
          </a:xfrm>
          <a:prstGeom prst="rect">
            <a:avLst/>
          </a:prstGeom>
          <a:noFill/>
        </p:spPr>
        <p:txBody>
          <a:bodyPr wrap="square" rtlCol="0">
            <a:spAutoFit/>
          </a:bodyPr>
          <a:lstStyle/>
          <a:p>
            <a:r>
              <a:rPr lang="en-US" b="1" dirty="0"/>
              <a:t>2/3</a:t>
            </a:r>
          </a:p>
        </p:txBody>
      </p:sp>
    </p:spTree>
    <p:extLst>
      <p:ext uri="{BB962C8B-B14F-4D97-AF65-F5344CB8AC3E}">
        <p14:creationId xmlns:p14="http://schemas.microsoft.com/office/powerpoint/2010/main" val="2519319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40CAA92-0BFC-465B-B709-1376758A5849}"/>
              </a:ext>
            </a:extLst>
          </p:cNvPr>
          <p:cNvSpPr txBox="1">
            <a:spLocks/>
          </p:cNvSpPr>
          <p:nvPr/>
        </p:nvSpPr>
        <p:spPr>
          <a:xfrm>
            <a:off x="333103" y="217715"/>
            <a:ext cx="11525794" cy="11059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endParaRPr lang="en-US" sz="2400" b="1" u="sng" dirty="0"/>
          </a:p>
        </p:txBody>
      </p:sp>
      <p:sp>
        <p:nvSpPr>
          <p:cNvPr id="7" name="TextBox 6">
            <a:extLst>
              <a:ext uri="{FF2B5EF4-FFF2-40B4-BE49-F238E27FC236}">
                <a16:creationId xmlns:a16="http://schemas.microsoft.com/office/drawing/2014/main" id="{1D6A7312-C0C7-45F3-BD00-6AD1408C1FA7}"/>
              </a:ext>
            </a:extLst>
          </p:cNvPr>
          <p:cNvSpPr txBox="1"/>
          <p:nvPr/>
        </p:nvSpPr>
        <p:spPr>
          <a:xfrm>
            <a:off x="407125" y="361409"/>
            <a:ext cx="11377749" cy="3385542"/>
          </a:xfrm>
          <a:prstGeom prst="rect">
            <a:avLst/>
          </a:prstGeom>
          <a:noFill/>
        </p:spPr>
        <p:txBody>
          <a:bodyPr wrap="square" rtlCol="0">
            <a:spAutoFit/>
          </a:bodyPr>
          <a:lstStyle/>
          <a:p>
            <a:pPr algn="l"/>
            <a:endParaRPr lang="en-US" sz="1200" b="1" i="0" dirty="0">
              <a:solidFill>
                <a:srgbClr val="000000"/>
              </a:solidFill>
              <a:effectLst/>
              <a:latin typeface="Helvetica Neue"/>
            </a:endParaRPr>
          </a:p>
          <a:p>
            <a:r>
              <a:rPr lang="en-US" sz="1200" b="1" dirty="0">
                <a:solidFill>
                  <a:srgbClr val="000000"/>
                </a:solidFill>
                <a:latin typeface="Helvetica Neue"/>
              </a:rPr>
              <a:t>     (3) </a:t>
            </a:r>
            <a:r>
              <a:rPr lang="en-US" sz="1200" b="1" i="0" dirty="0">
                <a:solidFill>
                  <a:srgbClr val="000000"/>
                </a:solidFill>
                <a:effectLst/>
                <a:latin typeface="Helvetica Neue"/>
              </a:rPr>
              <a:t>From the second sheet imported ‘Sales Volume’ we found out that Hackney has shown the highest demands </a:t>
            </a:r>
            <a:r>
              <a:rPr lang="en-US" sz="1200" b="1" dirty="0">
                <a:solidFill>
                  <a:srgbClr val="000000"/>
                </a:solidFill>
                <a:latin typeface="Helvetica Neue"/>
              </a:rPr>
              <a:t>among the top highest house </a:t>
            </a:r>
          </a:p>
          <a:p>
            <a:r>
              <a:rPr lang="en-US" sz="1200" b="1" dirty="0">
                <a:solidFill>
                  <a:srgbClr val="000000"/>
                </a:solidFill>
                <a:latin typeface="Helvetica Neue"/>
              </a:rPr>
              <a:t>           prices in London Boroughs! </a:t>
            </a:r>
            <a:endParaRPr lang="en-US" sz="1200" b="1" i="0" dirty="0">
              <a:solidFill>
                <a:srgbClr val="000000"/>
              </a:solidFill>
              <a:effectLst/>
              <a:latin typeface="Helvetica Neue"/>
            </a:endParaRPr>
          </a:p>
          <a:p>
            <a:pPr algn="l"/>
            <a:endParaRPr lang="en-US" sz="1200" b="1" i="0" dirty="0">
              <a:solidFill>
                <a:srgbClr val="000000"/>
              </a:solidFill>
              <a:effectLst/>
              <a:latin typeface="Helvetica Neue"/>
            </a:endParaRPr>
          </a:p>
          <a:p>
            <a:pPr algn="l"/>
            <a:endParaRPr lang="en-US" sz="1200" b="1" dirty="0">
              <a:solidFill>
                <a:srgbClr val="000000"/>
              </a:solidFill>
              <a:latin typeface="Helvetica Neue"/>
            </a:endParaRPr>
          </a:p>
          <a:p>
            <a:pPr algn="l"/>
            <a:endParaRPr lang="en-US" sz="1200" b="1" i="0" dirty="0">
              <a:solidFill>
                <a:srgbClr val="000000"/>
              </a:solidFill>
              <a:effectLst/>
              <a:latin typeface="Helvetica Neue"/>
            </a:endParaRPr>
          </a:p>
          <a:p>
            <a:pPr algn="l"/>
            <a:endParaRPr lang="en-US" sz="1200" b="1" dirty="0">
              <a:solidFill>
                <a:srgbClr val="000000"/>
              </a:solidFill>
              <a:latin typeface="Helvetica Neue"/>
            </a:endParaRPr>
          </a:p>
          <a:p>
            <a:pPr algn="l"/>
            <a:endParaRPr lang="en-US" sz="1200" b="1" i="0" dirty="0">
              <a:solidFill>
                <a:srgbClr val="000000"/>
              </a:solidFill>
              <a:effectLst/>
              <a:latin typeface="Helvetica Neue"/>
            </a:endParaRPr>
          </a:p>
          <a:p>
            <a:pPr algn="l"/>
            <a:endParaRPr lang="en-US" sz="1200" b="1" i="0" dirty="0">
              <a:solidFill>
                <a:srgbClr val="000000"/>
              </a:solidFill>
              <a:effectLst/>
              <a:latin typeface="Helvetica Neue"/>
            </a:endParaRPr>
          </a:p>
          <a:p>
            <a:pPr algn="l"/>
            <a:endParaRPr lang="en-US" sz="1200" b="1" dirty="0">
              <a:solidFill>
                <a:srgbClr val="000000"/>
              </a:solidFill>
              <a:latin typeface="Helvetica Neue"/>
            </a:endParaRPr>
          </a:p>
          <a:p>
            <a:pPr algn="l"/>
            <a:endParaRPr lang="en-US" sz="1200" b="1" i="0" dirty="0">
              <a:solidFill>
                <a:srgbClr val="000000"/>
              </a:solidFill>
              <a:effectLst/>
              <a:latin typeface="Helvetica Neue"/>
            </a:endParaRPr>
          </a:p>
          <a:p>
            <a:pPr algn="l"/>
            <a:endParaRPr lang="en-US" sz="1200" b="1" i="0" dirty="0">
              <a:solidFill>
                <a:srgbClr val="000000"/>
              </a:solidFill>
              <a:effectLst/>
              <a:latin typeface="Helvetica Neue"/>
            </a:endParaRPr>
          </a:p>
          <a:p>
            <a:pPr algn="l"/>
            <a:endParaRPr lang="en-US" sz="1200" b="1" dirty="0">
              <a:solidFill>
                <a:srgbClr val="000000"/>
              </a:solidFill>
              <a:latin typeface="Helvetica Neue"/>
            </a:endParaRPr>
          </a:p>
          <a:p>
            <a:pPr algn="l"/>
            <a:endParaRPr lang="en-US" sz="1200" b="1" dirty="0">
              <a:solidFill>
                <a:srgbClr val="000000"/>
              </a:solidFill>
              <a:latin typeface="Helvetica Neue"/>
            </a:endParaRPr>
          </a:p>
          <a:p>
            <a:pPr algn="l"/>
            <a:endParaRPr lang="en-US" sz="1200" b="1" i="0" dirty="0">
              <a:solidFill>
                <a:srgbClr val="000000"/>
              </a:solidFill>
              <a:effectLst/>
              <a:latin typeface="Helvetica Neue"/>
            </a:endParaRPr>
          </a:p>
          <a:p>
            <a:endParaRPr lang="en-US" sz="1600" b="1" dirty="0">
              <a:solidFill>
                <a:srgbClr val="000000"/>
              </a:solidFill>
              <a:latin typeface="Helvetica Neue"/>
            </a:endParaRPr>
          </a:p>
          <a:p>
            <a:endParaRPr lang="en-US" dirty="0"/>
          </a:p>
        </p:txBody>
      </p:sp>
      <p:pic>
        <p:nvPicPr>
          <p:cNvPr id="6" name="Picture 5">
            <a:extLst>
              <a:ext uri="{FF2B5EF4-FFF2-40B4-BE49-F238E27FC236}">
                <a16:creationId xmlns:a16="http://schemas.microsoft.com/office/drawing/2014/main" id="{164EFE12-8F88-4306-A094-D6C92A8C8176}"/>
              </a:ext>
            </a:extLst>
          </p:cNvPr>
          <p:cNvPicPr>
            <a:picLocks noChangeAspect="1"/>
          </p:cNvPicPr>
          <p:nvPr/>
        </p:nvPicPr>
        <p:blipFill>
          <a:blip r:embed="rId2"/>
          <a:stretch>
            <a:fillRect/>
          </a:stretch>
        </p:blipFill>
        <p:spPr>
          <a:xfrm>
            <a:off x="967382" y="1542638"/>
            <a:ext cx="9944133" cy="3125023"/>
          </a:xfrm>
          <a:prstGeom prst="rect">
            <a:avLst/>
          </a:prstGeom>
        </p:spPr>
      </p:pic>
      <p:cxnSp>
        <p:nvCxnSpPr>
          <p:cNvPr id="9" name="Straight Arrow Connector 8">
            <a:extLst>
              <a:ext uri="{FF2B5EF4-FFF2-40B4-BE49-F238E27FC236}">
                <a16:creationId xmlns:a16="http://schemas.microsoft.com/office/drawing/2014/main" id="{5FF1EEFA-1640-47D3-B2CE-CDB084FC1FB2}"/>
              </a:ext>
            </a:extLst>
          </p:cNvPr>
          <p:cNvCxnSpPr/>
          <p:nvPr/>
        </p:nvCxnSpPr>
        <p:spPr>
          <a:xfrm flipV="1">
            <a:off x="1628503" y="2010047"/>
            <a:ext cx="4572000" cy="2044423"/>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3011EEC-68AB-4DE5-A0D3-3D28D9C6D1BC}"/>
              </a:ext>
            </a:extLst>
          </p:cNvPr>
          <p:cNvCxnSpPr>
            <a:cxnSpLocks/>
          </p:cNvCxnSpPr>
          <p:nvPr/>
        </p:nvCxnSpPr>
        <p:spPr>
          <a:xfrm flipV="1">
            <a:off x="6652618" y="2686050"/>
            <a:ext cx="2886533" cy="1368421"/>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707454F-7BF3-4ECD-9200-EC0C4720868B}"/>
              </a:ext>
            </a:extLst>
          </p:cNvPr>
          <p:cNvCxnSpPr>
            <a:cxnSpLocks/>
            <a:endCxn id="15" idx="0"/>
          </p:cNvCxnSpPr>
          <p:nvPr/>
        </p:nvCxnSpPr>
        <p:spPr>
          <a:xfrm>
            <a:off x="6614518" y="3457575"/>
            <a:ext cx="0" cy="21172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745313B-7A03-49F2-9466-5A535C3996C2}"/>
              </a:ext>
            </a:extLst>
          </p:cNvPr>
          <p:cNvSpPr txBox="1"/>
          <p:nvPr/>
        </p:nvSpPr>
        <p:spPr>
          <a:xfrm>
            <a:off x="5931396" y="5574803"/>
            <a:ext cx="1366243" cy="338554"/>
          </a:xfrm>
          <a:prstGeom prst="rect">
            <a:avLst/>
          </a:prstGeom>
          <a:noFill/>
        </p:spPr>
        <p:txBody>
          <a:bodyPr wrap="square" rtlCol="0">
            <a:spAutoFit/>
          </a:bodyPr>
          <a:lstStyle/>
          <a:p>
            <a:pPr algn="ctr"/>
            <a:r>
              <a:rPr lang="en-US" sz="800" b="1" dirty="0"/>
              <a:t>2008 Financial Crisis</a:t>
            </a:r>
          </a:p>
          <a:p>
            <a:pPr algn="ctr"/>
            <a:r>
              <a:rPr lang="en-US" sz="800" b="1" dirty="0"/>
              <a:t> </a:t>
            </a:r>
            <a:r>
              <a:rPr lang="en-US" sz="800" b="1" dirty="0">
                <a:solidFill>
                  <a:srgbClr val="FF0000"/>
                </a:solidFill>
              </a:rPr>
              <a:t>”all got impacted’</a:t>
            </a:r>
          </a:p>
        </p:txBody>
      </p:sp>
      <p:cxnSp>
        <p:nvCxnSpPr>
          <p:cNvPr id="16" name="Straight Connector 15">
            <a:extLst>
              <a:ext uri="{FF2B5EF4-FFF2-40B4-BE49-F238E27FC236}">
                <a16:creationId xmlns:a16="http://schemas.microsoft.com/office/drawing/2014/main" id="{DD7015FD-E552-4DBA-93F2-3BF9ED4D29DB}"/>
              </a:ext>
            </a:extLst>
          </p:cNvPr>
          <p:cNvCxnSpPr>
            <a:cxnSpLocks/>
          </p:cNvCxnSpPr>
          <p:nvPr/>
        </p:nvCxnSpPr>
        <p:spPr>
          <a:xfrm flipH="1">
            <a:off x="8157979" y="3038475"/>
            <a:ext cx="4029" cy="18212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B384A31-FB57-4B52-88EF-4F143F4A693C}"/>
              </a:ext>
            </a:extLst>
          </p:cNvPr>
          <p:cNvSpPr txBox="1"/>
          <p:nvPr/>
        </p:nvSpPr>
        <p:spPr>
          <a:xfrm>
            <a:off x="7204795" y="4836139"/>
            <a:ext cx="1906368" cy="707886"/>
          </a:xfrm>
          <a:prstGeom prst="rect">
            <a:avLst/>
          </a:prstGeom>
          <a:noFill/>
        </p:spPr>
        <p:txBody>
          <a:bodyPr wrap="square" rtlCol="0">
            <a:spAutoFit/>
          </a:bodyPr>
          <a:lstStyle/>
          <a:p>
            <a:pPr algn="ctr"/>
            <a:r>
              <a:rPr lang="en-US" sz="800" b="1" dirty="0"/>
              <a:t>Big spike in Demand only in Hackney, mainly because it was one of the 5 cities in London Hosting the Olympic Games in 2012 </a:t>
            </a:r>
          </a:p>
        </p:txBody>
      </p:sp>
      <p:sp>
        <p:nvSpPr>
          <p:cNvPr id="21" name="Flowchart: Connector 20">
            <a:extLst>
              <a:ext uri="{FF2B5EF4-FFF2-40B4-BE49-F238E27FC236}">
                <a16:creationId xmlns:a16="http://schemas.microsoft.com/office/drawing/2014/main" id="{02F73B18-EA25-4438-9CB8-E7A86F1DCC22}"/>
              </a:ext>
            </a:extLst>
          </p:cNvPr>
          <p:cNvSpPr/>
          <p:nvPr/>
        </p:nvSpPr>
        <p:spPr>
          <a:xfrm>
            <a:off x="8086359" y="2956058"/>
            <a:ext cx="143241" cy="158617"/>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70B0972E-4BF3-4B1F-B23E-C99DC5E131AB}"/>
              </a:ext>
            </a:extLst>
          </p:cNvPr>
          <p:cNvCxnSpPr>
            <a:cxnSpLocks/>
          </p:cNvCxnSpPr>
          <p:nvPr/>
        </p:nvCxnSpPr>
        <p:spPr>
          <a:xfrm>
            <a:off x="3161383" y="3381965"/>
            <a:ext cx="0" cy="14777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Flowchart: Connector 23">
            <a:extLst>
              <a:ext uri="{FF2B5EF4-FFF2-40B4-BE49-F238E27FC236}">
                <a16:creationId xmlns:a16="http://schemas.microsoft.com/office/drawing/2014/main" id="{FA8A21CA-9D95-4072-8FB2-C2152DF07E5A}"/>
              </a:ext>
            </a:extLst>
          </p:cNvPr>
          <p:cNvSpPr/>
          <p:nvPr/>
        </p:nvSpPr>
        <p:spPr>
          <a:xfrm>
            <a:off x="3085734" y="3299548"/>
            <a:ext cx="143241" cy="158617"/>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345886E5-0F2D-49B8-8821-058E94588CEE}"/>
              </a:ext>
            </a:extLst>
          </p:cNvPr>
          <p:cNvSpPr txBox="1"/>
          <p:nvPr/>
        </p:nvSpPr>
        <p:spPr>
          <a:xfrm>
            <a:off x="1902975" y="4836139"/>
            <a:ext cx="3357981" cy="830997"/>
          </a:xfrm>
          <a:prstGeom prst="rect">
            <a:avLst/>
          </a:prstGeom>
          <a:noFill/>
        </p:spPr>
        <p:txBody>
          <a:bodyPr wrap="square" rtlCol="0">
            <a:spAutoFit/>
          </a:bodyPr>
          <a:lstStyle/>
          <a:p>
            <a:r>
              <a:rPr lang="en-US" sz="800" b="1" dirty="0"/>
              <a:t>Sharp sales increase in Hackney mainly due to: </a:t>
            </a:r>
          </a:p>
          <a:p>
            <a:pPr marL="228600" indent="-228600">
              <a:buAutoNum type="arabicParenBoth"/>
            </a:pPr>
            <a:r>
              <a:rPr lang="en-US" sz="800" b="1" dirty="0"/>
              <a:t>Low house prices compared to other London  </a:t>
            </a:r>
          </a:p>
          <a:p>
            <a:r>
              <a:rPr lang="en-US" sz="800" b="1" dirty="0"/>
              <a:t>       Boroughs (Affordable by middle class).</a:t>
            </a:r>
          </a:p>
          <a:p>
            <a:r>
              <a:rPr lang="en-US" sz="800" b="1" dirty="0"/>
              <a:t>(2) Easy access to the city of London.</a:t>
            </a:r>
          </a:p>
          <a:p>
            <a:r>
              <a:rPr lang="en-US" sz="800" b="1" dirty="0"/>
              <a:t>(3) Explosion of new developments and boutique- </a:t>
            </a:r>
          </a:p>
          <a:p>
            <a:r>
              <a:rPr lang="en-US" sz="800" b="1" dirty="0"/>
              <a:t>      style businesses</a:t>
            </a:r>
          </a:p>
        </p:txBody>
      </p:sp>
      <p:sp>
        <p:nvSpPr>
          <p:cNvPr id="29" name="Rectangle: Rounded Corners 28">
            <a:extLst>
              <a:ext uri="{FF2B5EF4-FFF2-40B4-BE49-F238E27FC236}">
                <a16:creationId xmlns:a16="http://schemas.microsoft.com/office/drawing/2014/main" id="{3180DAB6-AC48-45C7-94B2-D76FC720641F}"/>
              </a:ext>
            </a:extLst>
          </p:cNvPr>
          <p:cNvSpPr/>
          <p:nvPr/>
        </p:nvSpPr>
        <p:spPr>
          <a:xfrm>
            <a:off x="6562725" y="3381965"/>
            <a:ext cx="108942" cy="672505"/>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7367B718-3601-4FA6-8F4F-07C22CCFD0A3}"/>
              </a:ext>
            </a:extLst>
          </p:cNvPr>
          <p:cNvSpPr/>
          <p:nvPr/>
        </p:nvSpPr>
        <p:spPr>
          <a:xfrm>
            <a:off x="9401916" y="2811458"/>
            <a:ext cx="1070278" cy="1243012"/>
          </a:xfrm>
          <a:prstGeom prst="roundRect">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606B4BAA-1127-4C12-AFAF-35CD5468FB94}"/>
              </a:ext>
            </a:extLst>
          </p:cNvPr>
          <p:cNvCxnSpPr>
            <a:cxnSpLocks/>
            <a:endCxn id="40" idx="0"/>
          </p:cNvCxnSpPr>
          <p:nvPr/>
        </p:nvCxnSpPr>
        <p:spPr>
          <a:xfrm flipH="1">
            <a:off x="9930023" y="4075747"/>
            <a:ext cx="4032" cy="13198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Flowchart: Connector 36">
            <a:extLst>
              <a:ext uri="{FF2B5EF4-FFF2-40B4-BE49-F238E27FC236}">
                <a16:creationId xmlns:a16="http://schemas.microsoft.com/office/drawing/2014/main" id="{92338C8E-594F-478F-9AB9-975E47185BB8}"/>
              </a:ext>
            </a:extLst>
          </p:cNvPr>
          <p:cNvSpPr/>
          <p:nvPr/>
        </p:nvSpPr>
        <p:spPr>
          <a:xfrm>
            <a:off x="9858403" y="3993330"/>
            <a:ext cx="143241" cy="158617"/>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2E9B5BF2-836E-459A-BDBC-5E8E995123BD}"/>
              </a:ext>
            </a:extLst>
          </p:cNvPr>
          <p:cNvSpPr txBox="1"/>
          <p:nvPr/>
        </p:nvSpPr>
        <p:spPr>
          <a:xfrm>
            <a:off x="8877365" y="5395574"/>
            <a:ext cx="2105315" cy="830997"/>
          </a:xfrm>
          <a:prstGeom prst="rect">
            <a:avLst/>
          </a:prstGeom>
          <a:noFill/>
        </p:spPr>
        <p:txBody>
          <a:bodyPr wrap="square" rtlCol="0">
            <a:spAutoFit/>
          </a:bodyPr>
          <a:lstStyle/>
          <a:p>
            <a:pPr algn="ctr"/>
            <a:r>
              <a:rPr lang="en-US" sz="800" b="1" dirty="0"/>
              <a:t>Low sales volume across the board was driven mainly due to low supply, so basically people will pay extra to get something beyond the supply and this will increase the price and reduce affordability</a:t>
            </a:r>
          </a:p>
        </p:txBody>
      </p:sp>
      <p:sp>
        <p:nvSpPr>
          <p:cNvPr id="43" name="TextBox 42">
            <a:extLst>
              <a:ext uri="{FF2B5EF4-FFF2-40B4-BE49-F238E27FC236}">
                <a16:creationId xmlns:a16="http://schemas.microsoft.com/office/drawing/2014/main" id="{A5B1C47E-2D5E-4F52-A9B7-FD4CAA61BB3E}"/>
              </a:ext>
            </a:extLst>
          </p:cNvPr>
          <p:cNvSpPr txBox="1"/>
          <p:nvPr/>
        </p:nvSpPr>
        <p:spPr>
          <a:xfrm>
            <a:off x="11242323" y="401377"/>
            <a:ext cx="683249" cy="369332"/>
          </a:xfrm>
          <a:prstGeom prst="rect">
            <a:avLst/>
          </a:prstGeom>
          <a:noFill/>
        </p:spPr>
        <p:txBody>
          <a:bodyPr wrap="square" rtlCol="0">
            <a:spAutoFit/>
          </a:bodyPr>
          <a:lstStyle/>
          <a:p>
            <a:r>
              <a:rPr lang="en-US" b="1" dirty="0"/>
              <a:t>3/3</a:t>
            </a:r>
          </a:p>
        </p:txBody>
      </p:sp>
    </p:spTree>
    <p:extLst>
      <p:ext uri="{BB962C8B-B14F-4D97-AF65-F5344CB8AC3E}">
        <p14:creationId xmlns:p14="http://schemas.microsoft.com/office/powerpoint/2010/main" val="1630865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7B793-861F-41D9-B205-70ECF4158608}"/>
              </a:ext>
            </a:extLst>
          </p:cNvPr>
          <p:cNvSpPr>
            <a:spLocks noGrp="1"/>
          </p:cNvSpPr>
          <p:nvPr>
            <p:ph type="title"/>
          </p:nvPr>
        </p:nvSpPr>
        <p:spPr>
          <a:xfrm>
            <a:off x="352697" y="547913"/>
            <a:ext cx="10058400" cy="584775"/>
          </a:xfrm>
        </p:spPr>
        <p:txBody>
          <a:bodyPr>
            <a:normAutofit/>
          </a:bodyPr>
          <a:lstStyle/>
          <a:p>
            <a:r>
              <a:rPr lang="en-US" sz="2800" b="1" u="sng" dirty="0"/>
              <a:t>Summary &amp; Conclusion:</a:t>
            </a:r>
          </a:p>
        </p:txBody>
      </p:sp>
      <p:sp>
        <p:nvSpPr>
          <p:cNvPr id="3" name="TextBox 2">
            <a:extLst>
              <a:ext uri="{FF2B5EF4-FFF2-40B4-BE49-F238E27FC236}">
                <a16:creationId xmlns:a16="http://schemas.microsoft.com/office/drawing/2014/main" id="{3733E93E-ADB7-482E-9EE8-57B968BA749C}"/>
              </a:ext>
            </a:extLst>
          </p:cNvPr>
          <p:cNvSpPr txBox="1"/>
          <p:nvPr/>
        </p:nvSpPr>
        <p:spPr>
          <a:xfrm>
            <a:off x="352696" y="1402896"/>
            <a:ext cx="11399749" cy="6401753"/>
          </a:xfrm>
          <a:prstGeom prst="rect">
            <a:avLst/>
          </a:prstGeom>
          <a:noFill/>
        </p:spPr>
        <p:txBody>
          <a:bodyPr wrap="square" rtlCol="0">
            <a:spAutoFit/>
          </a:bodyPr>
          <a:lstStyle/>
          <a:p>
            <a:pPr marL="285750" indent="-285750" algn="l">
              <a:buFont typeface="Wingdings" panose="05000000000000000000" pitchFamily="2" charset="2"/>
              <a:buChar char="ü"/>
            </a:pPr>
            <a:r>
              <a:rPr lang="en-US" sz="1400" b="1" i="0" dirty="0">
                <a:solidFill>
                  <a:srgbClr val="000000"/>
                </a:solidFill>
                <a:effectLst/>
                <a:latin typeface="Helvetica Neue"/>
              </a:rPr>
              <a:t>Hackney has shown the greatest price change among all London boroughs with ~6.2% compared 1995 with 2018.</a:t>
            </a:r>
          </a:p>
          <a:p>
            <a:pPr algn="l"/>
            <a:endParaRPr lang="en-US" sz="1400" b="1" i="0" dirty="0">
              <a:solidFill>
                <a:srgbClr val="000000"/>
              </a:solidFill>
              <a:effectLst/>
              <a:latin typeface="Helvetica Neue"/>
            </a:endParaRPr>
          </a:p>
          <a:p>
            <a:pPr marL="285750" indent="-285750" algn="l">
              <a:buFont typeface="Wingdings" panose="05000000000000000000" pitchFamily="2" charset="2"/>
              <a:buChar char="ü"/>
            </a:pPr>
            <a:r>
              <a:rPr lang="en-US" sz="1400" b="1" dirty="0">
                <a:solidFill>
                  <a:srgbClr val="000000"/>
                </a:solidFill>
                <a:latin typeface="Helvetica Neue"/>
              </a:rPr>
              <a:t>From 1995 till 2015, Hackney has shown the highest demands due to:</a:t>
            </a:r>
          </a:p>
          <a:p>
            <a:pPr marL="285750" indent="3175" algn="l">
              <a:buFont typeface="Arial" panose="020B0604020202020204" pitchFamily="34" charset="0"/>
              <a:buChar char="•"/>
            </a:pPr>
            <a:r>
              <a:rPr lang="en-US" sz="1400" b="1" dirty="0"/>
              <a:t> </a:t>
            </a:r>
            <a:r>
              <a:rPr lang="en-US" sz="1400" dirty="0"/>
              <a:t>Affordability: Low house prices compared to other London Boroughs (Affordable by middle class).</a:t>
            </a:r>
          </a:p>
          <a:p>
            <a:pPr marL="285750" indent="3175" algn="l">
              <a:buFont typeface="Arial" panose="020B0604020202020204" pitchFamily="34" charset="0"/>
              <a:buChar char="•"/>
            </a:pPr>
            <a:r>
              <a:rPr lang="en-US" sz="1400" dirty="0"/>
              <a:t> Easy Access to the city of London.</a:t>
            </a:r>
          </a:p>
          <a:p>
            <a:pPr marL="285750" indent="3175">
              <a:buFont typeface="Arial" panose="020B0604020202020204" pitchFamily="34" charset="0"/>
              <a:buChar char="•"/>
            </a:pPr>
            <a:r>
              <a:rPr lang="en-US" sz="1400" dirty="0"/>
              <a:t> Explosion of new developments and boutique-style businesses.</a:t>
            </a:r>
          </a:p>
          <a:p>
            <a:pPr marL="285750" indent="3175">
              <a:buFont typeface="Arial" panose="020B0604020202020204" pitchFamily="34" charset="0"/>
              <a:buChar char="•"/>
            </a:pPr>
            <a:r>
              <a:rPr lang="en-US" sz="1400" dirty="0"/>
              <a:t> Big demand spike in 2012 only in Hackney, after the 2008 Financial crisis, mainly because it was one of the 5 cities in London   </a:t>
            </a:r>
          </a:p>
          <a:p>
            <a:pPr marL="285750"/>
            <a:r>
              <a:rPr lang="en-US" sz="1400" dirty="0"/>
              <a:t>  Hosting the Olympic Games in 2012.</a:t>
            </a:r>
          </a:p>
          <a:p>
            <a:pPr marL="285750"/>
            <a:endParaRPr lang="en-US" sz="1400" dirty="0"/>
          </a:p>
          <a:p>
            <a:pPr marL="288925" indent="-285750">
              <a:buFont typeface="Wingdings" panose="05000000000000000000" pitchFamily="2" charset="2"/>
              <a:buChar char="ü"/>
            </a:pPr>
            <a:r>
              <a:rPr lang="en-US" sz="1400" b="1" dirty="0">
                <a:solidFill>
                  <a:srgbClr val="000000"/>
                </a:solidFill>
                <a:latin typeface="Helvetica Neue"/>
              </a:rPr>
              <a:t>From 2015 till now, all London borough have shown a decline in house sales: </a:t>
            </a:r>
          </a:p>
          <a:p>
            <a:pPr marL="404813"/>
            <a:r>
              <a:rPr lang="en-US" sz="1400" dirty="0"/>
              <a:t>After analyzing both the Average Price and the Sales Volume sheets we can conclude that when the demand curve for housing increases, so too do prices. It makes sense: If more people want something than is available for purchase (Low. supply), then they are willing to pay more for that product. As prices increase, demand generally drops, as </a:t>
            </a:r>
            <a:r>
              <a:rPr lang="en-US" sz="1400" dirty="0">
                <a:hlinkClick r:id="rId2">
                  <a:extLst>
                    <a:ext uri="{A12FA001-AC4F-418D-AE19-62706E023703}">
                      <ahyp:hlinkClr xmlns:ahyp="http://schemas.microsoft.com/office/drawing/2018/hyperlinkcolor" val="tx"/>
                    </a:ext>
                  </a:extLst>
                </a:hlinkClick>
              </a:rPr>
              <a:t>affordability decreases</a:t>
            </a:r>
            <a:endParaRPr lang="en-US" sz="1400" dirty="0"/>
          </a:p>
          <a:p>
            <a:pPr marL="404813"/>
            <a:endParaRPr lang="en-US" sz="1400" dirty="0"/>
          </a:p>
          <a:p>
            <a:pPr marL="288925" indent="-285750">
              <a:buFont typeface="Wingdings" panose="05000000000000000000" pitchFamily="2" charset="2"/>
              <a:buChar char="ü"/>
            </a:pPr>
            <a:r>
              <a:rPr lang="en-US" sz="1400" b="1" dirty="0">
                <a:solidFill>
                  <a:srgbClr val="000000"/>
                </a:solidFill>
                <a:latin typeface="Helvetica Neue"/>
              </a:rPr>
              <a:t>There are so many factors that can affect the supply and demand for housing, and many aren't economic in nature. Consider the current COVID-19 pandemic, which grounded constructions, paused home sales for a period, and caused building materials to be intermittently (un)available. That certainly put significant downward pressure on housing supply and demand. Or, consider a local government that wants to encourage urban growth and opens up new urban land for development that will increase supply as inward migration increases demand. </a:t>
            </a:r>
            <a:r>
              <a:rPr lang="en-US" sz="1400" dirty="0"/>
              <a:t>So as a conclusion, we can not look at only the price increase change without looking at many different factors that affect housing market supply and demand like in our example the Sale volumes.</a:t>
            </a:r>
            <a:endParaRPr lang="en-US" sz="1400" b="1" dirty="0">
              <a:solidFill>
                <a:srgbClr val="000000"/>
              </a:solidFill>
              <a:latin typeface="Helvetica Neue"/>
            </a:endParaRPr>
          </a:p>
          <a:p>
            <a:pPr marL="404813"/>
            <a:endParaRPr lang="en-US" sz="1400" dirty="0"/>
          </a:p>
          <a:p>
            <a:pPr marL="3175"/>
            <a:endParaRPr lang="en-US" sz="1400" dirty="0"/>
          </a:p>
          <a:p>
            <a:pPr marL="571500" indent="-285750">
              <a:buFont typeface="Wingdings" panose="05000000000000000000" pitchFamily="2" charset="2"/>
              <a:buChar char="ü"/>
            </a:pPr>
            <a:endParaRPr lang="en-US" sz="1400" dirty="0"/>
          </a:p>
          <a:p>
            <a:pPr marL="285750" indent="3175">
              <a:buFont typeface="Arial" panose="020B0604020202020204" pitchFamily="34" charset="0"/>
              <a:buChar char="•"/>
            </a:pPr>
            <a:endParaRPr lang="en-US" sz="1400" dirty="0"/>
          </a:p>
          <a:p>
            <a:pPr marL="285750" indent="3175" algn="l">
              <a:buFont typeface="Arial" panose="020B0604020202020204" pitchFamily="34" charset="0"/>
              <a:buChar char="•"/>
            </a:pPr>
            <a:endParaRPr lang="en-US" sz="1400" dirty="0"/>
          </a:p>
          <a:p>
            <a:pPr marL="285750" indent="3175" algn="l">
              <a:buFont typeface="Arial" panose="020B0604020202020204" pitchFamily="34" charset="0"/>
              <a:buChar char="•"/>
            </a:pPr>
            <a:endParaRPr lang="en-US" sz="1400" dirty="0"/>
          </a:p>
          <a:p>
            <a:pPr marL="285750" indent="3175" algn="l">
              <a:buFont typeface="Arial" panose="020B0604020202020204" pitchFamily="34" charset="0"/>
              <a:buChar char="•"/>
            </a:pPr>
            <a:endParaRPr lang="en-US" sz="1400" b="1" i="0" dirty="0">
              <a:solidFill>
                <a:srgbClr val="000000"/>
              </a:solidFill>
              <a:effectLst/>
              <a:latin typeface="Helvetica Neue"/>
            </a:endParaRPr>
          </a:p>
          <a:p>
            <a:endParaRPr lang="en-US" dirty="0"/>
          </a:p>
        </p:txBody>
      </p:sp>
    </p:spTree>
    <p:extLst>
      <p:ext uri="{BB962C8B-B14F-4D97-AF65-F5344CB8AC3E}">
        <p14:creationId xmlns:p14="http://schemas.microsoft.com/office/powerpoint/2010/main" val="41017707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{75DEC2FF-7668-4A85-B25D-E3F223FC755E}tf78438558_win32</Template>
  <TotalTime>216</TotalTime>
  <Words>1034</Words>
  <Application>Microsoft Office PowerPoint</Application>
  <PresentationFormat>Widescreen</PresentationFormat>
  <Paragraphs>118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Century Gothic</vt:lpstr>
      <vt:lpstr>Garamond</vt:lpstr>
      <vt:lpstr>Helvetica Neue</vt:lpstr>
      <vt:lpstr>Wingdings</vt:lpstr>
      <vt:lpstr>SavonVTI</vt:lpstr>
      <vt:lpstr>The London boroughs</vt:lpstr>
      <vt:lpstr>Which boroughs of London have seen the greatest increase in housing prices, on average, over the last two decades? </vt:lpstr>
      <vt:lpstr>Analysis Details:</vt:lpstr>
      <vt:lpstr>PowerPoint Presentation</vt:lpstr>
      <vt:lpstr>PowerPoint Presentation</vt:lpstr>
      <vt:lpstr>PowerPoint Presentation</vt:lpstr>
      <vt:lpstr>Summary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London boroughs</dc:title>
  <dc:creator>aktham.momani81@gmail.com</dc:creator>
  <cp:lastModifiedBy>aktham.momani81@gmail.com</cp:lastModifiedBy>
  <cp:revision>22</cp:revision>
  <dcterms:created xsi:type="dcterms:W3CDTF">2020-11-02T05:52:38Z</dcterms:created>
  <dcterms:modified xsi:type="dcterms:W3CDTF">2020-12-28T03:11:26Z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