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4"/>
  </p:sldMasterIdLst>
  <p:notesMasterIdLst>
    <p:notesMasterId r:id="rId23"/>
  </p:notesMasterIdLst>
  <p:handoutMasterIdLst>
    <p:handoutMasterId r:id="rId24"/>
  </p:handoutMasterIdLst>
  <p:sldIdLst>
    <p:sldId id="256" r:id="rId5"/>
    <p:sldId id="261" r:id="rId6"/>
    <p:sldId id="262" r:id="rId7"/>
    <p:sldId id="266" r:id="rId8"/>
    <p:sldId id="264" r:id="rId9"/>
    <p:sldId id="267" r:id="rId10"/>
    <p:sldId id="263" r:id="rId11"/>
    <p:sldId id="269" r:id="rId12"/>
    <p:sldId id="271" r:id="rId13"/>
    <p:sldId id="272" r:id="rId14"/>
    <p:sldId id="273" r:id="rId15"/>
    <p:sldId id="274" r:id="rId16"/>
    <p:sldId id="275" r:id="rId17"/>
    <p:sldId id="276" r:id="rId18"/>
    <p:sldId id="278" r:id="rId19"/>
    <p:sldId id="277"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6982D-924D-4769-87E5-CE12A6C51185}" v="49" dt="2022-04-07T12:48:34.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4/7/2022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4/7/2022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252600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1310345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18</a:t>
            </a:fld>
            <a:endParaRPr lang="en-US" dirty="0"/>
          </a:p>
        </p:txBody>
      </p:sp>
    </p:spTree>
    <p:extLst>
      <p:ext uri="{BB962C8B-B14F-4D97-AF65-F5344CB8AC3E}">
        <p14:creationId xmlns:p14="http://schemas.microsoft.com/office/powerpoint/2010/main" val="35014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4/7/2022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46517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085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839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4/7/2022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18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4/7/2022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91245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4/7/2022</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579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4/7/2022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96076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4/7/2022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727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4/7/2022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762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4/7/2022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39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4/7/2022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207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4/7/2022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753033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5535" b="24402"/>
          <a:stretch/>
        </p:blipFill>
        <p:spPr>
          <a:xfrm>
            <a:off x="1524016" y="704858"/>
            <a:ext cx="9143985" cy="5143493"/>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2724150" y="2647308"/>
            <a:ext cx="6743700" cy="1234440"/>
          </a:xfrm>
          <a:solidFill>
            <a:schemeClr val="bg1">
              <a:alpha val="60000"/>
            </a:schemeClr>
          </a:solidFill>
          <a:ln w="38100" cap="sq">
            <a:solidFill>
              <a:schemeClr val="tx1"/>
            </a:solidFill>
            <a:miter lim="800000"/>
          </a:ln>
        </p:spPr>
        <p:txBody>
          <a:bodyPr anchor="ctr">
            <a:normAutofit/>
          </a:bodyPr>
          <a:lstStyle/>
          <a:p>
            <a:r>
              <a:rPr lang="en-US" dirty="0">
                <a:solidFill>
                  <a:schemeClr val="tx1"/>
                </a:solidFill>
              </a:rPr>
              <a:t>Internship</a:t>
            </a:r>
          </a:p>
        </p:txBody>
      </p:sp>
    </p:spTree>
    <p:extLst>
      <p:ext uri="{BB962C8B-B14F-4D97-AF65-F5344CB8AC3E}">
        <p14:creationId xmlns:p14="http://schemas.microsoft.com/office/powerpoint/2010/main" val="8340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CA6EB-0CA8-41D2-995B-A84B4C9A2B2E}"/>
              </a:ext>
            </a:extLst>
          </p:cNvPr>
          <p:cNvSpPr>
            <a:spLocks noGrp="1"/>
          </p:cNvSpPr>
          <p:nvPr>
            <p:ph idx="1"/>
          </p:nvPr>
        </p:nvSpPr>
        <p:spPr>
          <a:xfrm>
            <a:off x="3197352" y="976216"/>
            <a:ext cx="5797296" cy="4758612"/>
          </a:xfrm>
        </p:spPr>
        <p:txBody>
          <a:bodyPr>
            <a:noAutofit/>
          </a:bodyPr>
          <a:lstStyle/>
          <a:p>
            <a:pPr marL="0" indent="0">
              <a:buNone/>
            </a:pPr>
            <a:r>
              <a:rPr lang="en-US" sz="1425" b="1" dirty="0"/>
              <a:t>HOW DOES THE MODULE  WILL WORK,</a:t>
            </a:r>
          </a:p>
          <a:p>
            <a:endParaRPr lang="en-US" sz="1425" dirty="0"/>
          </a:p>
          <a:p>
            <a:r>
              <a:rPr lang="en-US" sz="1425" dirty="0"/>
              <a:t>At First, we have taken some data of Orphanage which are Management by some NGO’s.</a:t>
            </a:r>
          </a:p>
          <a:p>
            <a:r>
              <a:rPr lang="en-US" sz="1425" dirty="0"/>
              <a:t>By taking this data we have make management system to manage the expenses like,</a:t>
            </a:r>
          </a:p>
          <a:p>
            <a:pPr marL="0" indent="0">
              <a:buNone/>
            </a:pPr>
            <a:r>
              <a:rPr lang="en-US" sz="1425" dirty="0"/>
              <a:t>         1. Foods bills</a:t>
            </a:r>
          </a:p>
          <a:p>
            <a:pPr marL="0" indent="0">
              <a:buNone/>
            </a:pPr>
            <a:r>
              <a:rPr lang="en-US" sz="1425" dirty="0"/>
              <a:t>         2. Petrol bills </a:t>
            </a:r>
          </a:p>
          <a:p>
            <a:pPr marL="0" indent="0">
              <a:buNone/>
            </a:pPr>
            <a:r>
              <a:rPr lang="en-US" sz="1425" dirty="0"/>
              <a:t>         3. Travelling bills</a:t>
            </a:r>
          </a:p>
          <a:p>
            <a:pPr marL="0" indent="0">
              <a:buNone/>
            </a:pPr>
            <a:r>
              <a:rPr lang="en-US" sz="1425" dirty="0"/>
              <a:t>         4. Maintenance etc. </a:t>
            </a:r>
          </a:p>
          <a:p>
            <a:r>
              <a:rPr lang="en-US" sz="1425" dirty="0"/>
              <a:t>Ours System can also management details of children's, Senior Citizens or Members Details like,</a:t>
            </a:r>
          </a:p>
          <a:p>
            <a:pPr marL="0" indent="0">
              <a:buNone/>
            </a:pPr>
            <a:r>
              <a:rPr lang="en-US" sz="1425" dirty="0"/>
              <a:t>      1. Weight and Height</a:t>
            </a:r>
          </a:p>
          <a:p>
            <a:pPr marL="0" indent="0">
              <a:buNone/>
            </a:pPr>
            <a:r>
              <a:rPr lang="en-US" sz="1425" dirty="0"/>
              <a:t>      2. Health</a:t>
            </a:r>
          </a:p>
          <a:p>
            <a:pPr marL="0" indent="0">
              <a:buNone/>
            </a:pPr>
            <a:r>
              <a:rPr lang="en-US" sz="1425" dirty="0"/>
              <a:t>      3.  Diseases etc.</a:t>
            </a:r>
          </a:p>
          <a:p>
            <a:pPr marL="0" indent="0">
              <a:buNone/>
            </a:pPr>
            <a:endParaRPr lang="en-US" sz="1425" dirty="0"/>
          </a:p>
          <a:p>
            <a:pPr marL="0" indent="0">
              <a:buNone/>
            </a:pPr>
            <a:r>
              <a:rPr lang="en-US" sz="1425" dirty="0"/>
              <a:t>       </a:t>
            </a:r>
          </a:p>
          <a:p>
            <a:pPr marL="0" indent="0">
              <a:buNone/>
            </a:pPr>
            <a:r>
              <a:rPr lang="en-US" sz="1425" dirty="0"/>
              <a:t>     </a:t>
            </a:r>
          </a:p>
        </p:txBody>
      </p:sp>
    </p:spTree>
    <p:extLst>
      <p:ext uri="{BB962C8B-B14F-4D97-AF65-F5344CB8AC3E}">
        <p14:creationId xmlns:p14="http://schemas.microsoft.com/office/powerpoint/2010/main" val="222639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56FECB3-284E-5230-80DD-D43BC03F1DCE}"/>
              </a:ext>
            </a:extLst>
          </p:cNvPr>
          <p:cNvSpPr>
            <a:spLocks noGrp="1"/>
          </p:cNvSpPr>
          <p:nvPr>
            <p:ph idx="1"/>
          </p:nvPr>
        </p:nvSpPr>
        <p:spPr>
          <a:xfrm>
            <a:off x="662473" y="410548"/>
            <a:ext cx="3991823" cy="5329480"/>
          </a:xfrm>
        </p:spPr>
        <p:txBody>
          <a:bodyPr>
            <a:normAutofit/>
          </a:bodyPr>
          <a:lstStyle/>
          <a:p>
            <a:pPr marL="0" indent="0">
              <a:buNone/>
            </a:pPr>
            <a:r>
              <a:rPr lang="en-US" dirty="0"/>
              <a:t>At First, we have added NGO’S which manages some orphanage.</a:t>
            </a:r>
          </a:p>
          <a:p>
            <a:pPr marL="0" indent="0">
              <a:buNone/>
            </a:pPr>
            <a:r>
              <a:rPr lang="en-US" dirty="0"/>
              <a:t>On Clicking at the icons of  NGO you will be able to see the details of NGO or Profile of NGO.</a:t>
            </a:r>
          </a:p>
        </p:txBody>
      </p:sp>
      <p:pic>
        <p:nvPicPr>
          <p:cNvPr id="5" name="Content Placeholder 4">
            <a:extLst>
              <a:ext uri="{FF2B5EF4-FFF2-40B4-BE49-F238E27FC236}">
                <a16:creationId xmlns:a16="http://schemas.microsoft.com/office/drawing/2014/main" id="{6BBFBE4F-5FCC-4EDA-81BF-518B47BB9CAC}"/>
              </a:ext>
            </a:extLst>
          </p:cNvPr>
          <p:cNvPicPr>
            <a:picLocks noChangeAspect="1"/>
          </p:cNvPicPr>
          <p:nvPr/>
        </p:nvPicPr>
        <p:blipFill rotWithShape="1">
          <a:blip r:embed="rId2"/>
          <a:srcRect r="2" b="10027"/>
          <a:stretch/>
        </p:blipFill>
        <p:spPr>
          <a:xfrm>
            <a:off x="5453178" y="-2"/>
            <a:ext cx="6739097" cy="3410712"/>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8E88FF42-2B05-48F8-87E5-E7A07882E08D}"/>
              </a:ext>
            </a:extLst>
          </p:cNvPr>
          <p:cNvPicPr>
            <a:picLocks noChangeAspect="1"/>
          </p:cNvPicPr>
          <p:nvPr/>
        </p:nvPicPr>
        <p:blipFill rotWithShape="1">
          <a:blip r:embed="rId3"/>
          <a:srcRect r="2" b="10027"/>
          <a:stretch/>
        </p:blipFill>
        <p:spPr>
          <a:xfrm>
            <a:off x="5452903" y="3447288"/>
            <a:ext cx="6739097" cy="3410712"/>
          </a:xfrm>
          <a:prstGeom prst="rect">
            <a:avLst/>
          </a:prstGeom>
        </p:spPr>
      </p:pic>
    </p:spTree>
    <p:extLst>
      <p:ext uri="{BB962C8B-B14F-4D97-AF65-F5344CB8AC3E}">
        <p14:creationId xmlns:p14="http://schemas.microsoft.com/office/powerpoint/2010/main" val="87577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8DBA2FC-2A4C-E583-2529-32D5C1EE8F20}"/>
              </a:ext>
            </a:extLst>
          </p:cNvPr>
          <p:cNvSpPr>
            <a:spLocks noGrp="1"/>
          </p:cNvSpPr>
          <p:nvPr>
            <p:ph idx="1"/>
          </p:nvPr>
        </p:nvSpPr>
        <p:spPr>
          <a:xfrm>
            <a:off x="803244" y="2638044"/>
            <a:ext cx="3063765" cy="3263206"/>
          </a:xfrm>
        </p:spPr>
        <p:txBody>
          <a:bodyPr>
            <a:normAutofit/>
          </a:bodyPr>
          <a:lstStyle/>
          <a:p>
            <a:r>
              <a:rPr lang="en-US" dirty="0"/>
              <a:t>This are Orphanage which are manage by NGO’s.</a:t>
            </a:r>
          </a:p>
          <a:p>
            <a:r>
              <a:rPr lang="en-US" dirty="0"/>
              <a:t>On Clicking at the icons of  Orphanage you will be able to see the details of Orphanage or Profile of Orphanage.</a:t>
            </a:r>
          </a:p>
          <a:p>
            <a:endParaRPr lang="en-US" dirty="0"/>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7E125E48-2403-4D58-A6B6-99B94663A5AB}"/>
              </a:ext>
            </a:extLst>
          </p:cNvPr>
          <p:cNvPicPr>
            <a:picLocks noChangeAspect="1"/>
          </p:cNvPicPr>
          <p:nvPr/>
        </p:nvPicPr>
        <p:blipFill>
          <a:blip r:embed="rId2"/>
          <a:stretch>
            <a:fillRect/>
          </a:stretch>
        </p:blipFill>
        <p:spPr>
          <a:xfrm>
            <a:off x="4823366" y="1681609"/>
            <a:ext cx="6227064" cy="3502723"/>
          </a:xfrm>
          <a:prstGeom prst="rect">
            <a:avLst/>
          </a:prstGeom>
        </p:spPr>
      </p:pic>
    </p:spTree>
    <p:extLst>
      <p:ext uri="{BB962C8B-B14F-4D97-AF65-F5344CB8AC3E}">
        <p14:creationId xmlns:p14="http://schemas.microsoft.com/office/powerpoint/2010/main" val="2479904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3827DA09-A5AC-3F21-2C48-7E1ABD13EE1A}"/>
              </a:ext>
            </a:extLst>
          </p:cNvPr>
          <p:cNvSpPr>
            <a:spLocks noGrp="1"/>
          </p:cNvSpPr>
          <p:nvPr>
            <p:ph idx="1"/>
          </p:nvPr>
        </p:nvSpPr>
        <p:spPr>
          <a:xfrm>
            <a:off x="442452" y="356471"/>
            <a:ext cx="4211844" cy="5336904"/>
          </a:xfrm>
        </p:spPr>
        <p:txBody>
          <a:bodyPr>
            <a:normAutofit/>
          </a:bodyPr>
          <a:lstStyle/>
          <a:p>
            <a:r>
              <a:rPr lang="en-US" dirty="0"/>
              <a:t>You can also give request to add member in orphanage, by clicking at top of interface on Orphanage Request.</a:t>
            </a:r>
          </a:p>
          <a:p>
            <a:r>
              <a:rPr lang="en-US" dirty="0"/>
              <a:t>On clicking of orphanage request you can see two option first is of to request for member to add.</a:t>
            </a:r>
          </a:p>
          <a:p>
            <a:r>
              <a:rPr lang="en-US" dirty="0"/>
              <a:t>And second is of to check whether the request is approved or not.</a:t>
            </a:r>
          </a:p>
        </p:txBody>
      </p:sp>
      <p:pic>
        <p:nvPicPr>
          <p:cNvPr id="7" name="Content Placeholder 6" descr="Graphical user interface, application&#10;&#10;Description automatically generated">
            <a:extLst>
              <a:ext uri="{FF2B5EF4-FFF2-40B4-BE49-F238E27FC236}">
                <a16:creationId xmlns:a16="http://schemas.microsoft.com/office/drawing/2014/main" id="{7727923D-4B59-474E-8146-9569E5F545E1}"/>
              </a:ext>
            </a:extLst>
          </p:cNvPr>
          <p:cNvPicPr>
            <a:picLocks noChangeAspect="1"/>
          </p:cNvPicPr>
          <p:nvPr/>
        </p:nvPicPr>
        <p:blipFill rotWithShape="1">
          <a:blip r:embed="rId2"/>
          <a:srcRect l="-2696" r="1" b="26115"/>
          <a:stretch/>
        </p:blipFill>
        <p:spPr>
          <a:xfrm>
            <a:off x="4654296" y="186012"/>
            <a:ext cx="7171879" cy="2902421"/>
          </a:xfrm>
          <a:prstGeom prst="rect">
            <a:avLst/>
          </a:prstGeom>
        </p:spPr>
      </p:pic>
      <p:pic>
        <p:nvPicPr>
          <p:cNvPr id="15" name="Content Placeholder 4" descr="Graphical user interface, application&#10;&#10;Description automatically generated">
            <a:extLst>
              <a:ext uri="{FF2B5EF4-FFF2-40B4-BE49-F238E27FC236}">
                <a16:creationId xmlns:a16="http://schemas.microsoft.com/office/drawing/2014/main" id="{45737046-31F4-4E98-A51E-00BB141B55A1}"/>
              </a:ext>
            </a:extLst>
          </p:cNvPr>
          <p:cNvPicPr>
            <a:picLocks noChangeAspect="1"/>
          </p:cNvPicPr>
          <p:nvPr/>
        </p:nvPicPr>
        <p:blipFill>
          <a:blip r:embed="rId3"/>
          <a:stretch>
            <a:fillRect/>
          </a:stretch>
        </p:blipFill>
        <p:spPr>
          <a:xfrm>
            <a:off x="4877911" y="3200400"/>
            <a:ext cx="6948264" cy="3554963"/>
          </a:xfrm>
          <a:prstGeom prst="rect">
            <a:avLst/>
          </a:prstGeom>
        </p:spPr>
      </p:pic>
    </p:spTree>
    <p:extLst>
      <p:ext uri="{BB962C8B-B14F-4D97-AF65-F5344CB8AC3E}">
        <p14:creationId xmlns:p14="http://schemas.microsoft.com/office/powerpoint/2010/main" val="204455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E75486B9-5E74-D75E-A486-EF8B219D7B8E}"/>
              </a:ext>
            </a:extLst>
          </p:cNvPr>
          <p:cNvSpPr>
            <a:spLocks noGrp="1"/>
          </p:cNvSpPr>
          <p:nvPr>
            <p:ph idx="1"/>
          </p:nvPr>
        </p:nvSpPr>
        <p:spPr>
          <a:xfrm>
            <a:off x="803244" y="964692"/>
            <a:ext cx="3365633" cy="4936558"/>
          </a:xfrm>
        </p:spPr>
        <p:txBody>
          <a:bodyPr>
            <a:normAutofit/>
          </a:bodyPr>
          <a:lstStyle/>
          <a:p>
            <a:r>
              <a:rPr lang="en-US" dirty="0"/>
              <a:t>On clicking at the orphan member, it will show how many member are there in orphanage with there details and in which Orphanage.</a:t>
            </a:r>
          </a:p>
          <a:p>
            <a:endParaRPr lang="en-US" dirty="0"/>
          </a:p>
          <a:p>
            <a:endParaRPr lang="en-US" dirty="0"/>
          </a:p>
          <a:p>
            <a:endParaRPr lang="en-US" dirty="0"/>
          </a:p>
        </p:txBody>
      </p:sp>
      <p:sp>
        <p:nvSpPr>
          <p:cNvPr id="16" name="Rectangle 15">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Graphical user interface, application&#10;&#10;Description automatically generated">
            <a:extLst>
              <a:ext uri="{FF2B5EF4-FFF2-40B4-BE49-F238E27FC236}">
                <a16:creationId xmlns:a16="http://schemas.microsoft.com/office/drawing/2014/main" id="{EB39F041-750F-49DF-931C-4342FAA1B94F}"/>
              </a:ext>
            </a:extLst>
          </p:cNvPr>
          <p:cNvPicPr>
            <a:picLocks noChangeAspect="1"/>
          </p:cNvPicPr>
          <p:nvPr/>
        </p:nvPicPr>
        <p:blipFill>
          <a:blip r:embed="rId2"/>
          <a:stretch>
            <a:fillRect/>
          </a:stretch>
        </p:blipFill>
        <p:spPr>
          <a:xfrm>
            <a:off x="4730834" y="579967"/>
            <a:ext cx="7224163" cy="4063591"/>
          </a:xfrm>
          <a:prstGeom prst="rect">
            <a:avLst/>
          </a:prstGeom>
        </p:spPr>
      </p:pic>
    </p:spTree>
    <p:extLst>
      <p:ext uri="{BB962C8B-B14F-4D97-AF65-F5344CB8AC3E}">
        <p14:creationId xmlns:p14="http://schemas.microsoft.com/office/powerpoint/2010/main" val="2384442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E4653C6-8AF4-7A47-066B-391F7C1F95E0}"/>
              </a:ext>
            </a:extLst>
          </p:cNvPr>
          <p:cNvSpPr>
            <a:spLocks noGrp="1"/>
          </p:cNvSpPr>
          <p:nvPr>
            <p:ph idx="1"/>
          </p:nvPr>
        </p:nvSpPr>
        <p:spPr>
          <a:xfrm>
            <a:off x="671804" y="475862"/>
            <a:ext cx="3982492" cy="5236174"/>
          </a:xfrm>
        </p:spPr>
        <p:txBody>
          <a:bodyPr>
            <a:normAutofit/>
          </a:bodyPr>
          <a:lstStyle/>
          <a:p>
            <a:r>
              <a:rPr lang="en-US" dirty="0"/>
              <a:t>On clicking at the Donation, it will show how many people have do donation in which orphanage.</a:t>
            </a:r>
          </a:p>
          <a:p>
            <a:r>
              <a:rPr lang="en-US" dirty="0"/>
              <a:t>You can also download a pdf or receipt of donation on selecting and then click on print.</a:t>
            </a:r>
          </a:p>
        </p:txBody>
      </p:sp>
      <p:pic>
        <p:nvPicPr>
          <p:cNvPr id="7" name="Picture 6">
            <a:extLst>
              <a:ext uri="{FF2B5EF4-FFF2-40B4-BE49-F238E27FC236}">
                <a16:creationId xmlns:a16="http://schemas.microsoft.com/office/drawing/2014/main" id="{8819B612-046A-4DC0-A162-3BF05A67ADEB}"/>
              </a:ext>
            </a:extLst>
          </p:cNvPr>
          <p:cNvPicPr>
            <a:picLocks noChangeAspect="1"/>
          </p:cNvPicPr>
          <p:nvPr/>
        </p:nvPicPr>
        <p:blipFill rotWithShape="1">
          <a:blip r:embed="rId2"/>
          <a:srcRect t="8618" r="2" b="1409"/>
          <a:stretch/>
        </p:blipFill>
        <p:spPr>
          <a:xfrm>
            <a:off x="5219638" y="3512976"/>
            <a:ext cx="6739097" cy="3410712"/>
          </a:xfrm>
          <a:prstGeom prst="rect">
            <a:avLst/>
          </a:prstGeom>
        </p:spPr>
      </p:pic>
      <p:pic>
        <p:nvPicPr>
          <p:cNvPr id="5" name="Content Placeholder 4" descr="Graphical user interface, text, application, email&#10;&#10;Description automatically generated">
            <a:extLst>
              <a:ext uri="{FF2B5EF4-FFF2-40B4-BE49-F238E27FC236}">
                <a16:creationId xmlns:a16="http://schemas.microsoft.com/office/drawing/2014/main" id="{303F3100-94B8-41B9-AA60-3DE5E5649AF3}"/>
              </a:ext>
            </a:extLst>
          </p:cNvPr>
          <p:cNvPicPr>
            <a:picLocks noChangeAspect="1"/>
          </p:cNvPicPr>
          <p:nvPr/>
        </p:nvPicPr>
        <p:blipFill rotWithShape="1">
          <a:blip r:embed="rId3"/>
          <a:srcRect r="2" b="10027"/>
          <a:stretch/>
        </p:blipFill>
        <p:spPr>
          <a:xfrm>
            <a:off x="5219638" y="18288"/>
            <a:ext cx="6739097" cy="3410712"/>
          </a:xfrm>
          <a:prstGeom prst="rect">
            <a:avLst/>
          </a:prstGeom>
        </p:spPr>
      </p:pic>
    </p:spTree>
    <p:extLst>
      <p:ext uri="{BB962C8B-B14F-4D97-AF65-F5344CB8AC3E}">
        <p14:creationId xmlns:p14="http://schemas.microsoft.com/office/powerpoint/2010/main" val="22627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A36A0E7-E62B-4E11-270C-41C1FF542AA9}"/>
              </a:ext>
            </a:extLst>
          </p:cNvPr>
          <p:cNvSpPr>
            <a:spLocks noGrp="1"/>
          </p:cNvSpPr>
          <p:nvPr>
            <p:ph idx="1"/>
          </p:nvPr>
        </p:nvSpPr>
        <p:spPr>
          <a:xfrm>
            <a:off x="839754" y="681136"/>
            <a:ext cx="3814541" cy="5058892"/>
          </a:xfrm>
        </p:spPr>
        <p:txBody>
          <a:bodyPr>
            <a:normAutofit/>
          </a:bodyPr>
          <a:lstStyle/>
          <a:p>
            <a:pPr>
              <a:lnSpc>
                <a:spcPct val="90000"/>
              </a:lnSpc>
            </a:pPr>
            <a:r>
              <a:rPr lang="en-US" dirty="0"/>
              <a:t>On clicking the Expense, you will get the two option of expense and expense-type. </a:t>
            </a:r>
          </a:p>
          <a:p>
            <a:pPr>
              <a:lnSpc>
                <a:spcPct val="90000"/>
              </a:lnSpc>
            </a:pPr>
            <a:r>
              <a:rPr lang="en-US" dirty="0"/>
              <a:t>On clicking the expense at the top of interface you can see the expenses types and expenses which are done in Orphanage.</a:t>
            </a:r>
          </a:p>
          <a:p>
            <a:pPr>
              <a:lnSpc>
                <a:spcPct val="90000"/>
              </a:lnSpc>
            </a:pPr>
            <a:r>
              <a:rPr lang="en-US" dirty="0"/>
              <a:t>On clicking on expense, you will be able to see expense done by members and you can also download the pdf of expense.</a:t>
            </a:r>
          </a:p>
        </p:txBody>
      </p:sp>
      <p:pic>
        <p:nvPicPr>
          <p:cNvPr id="7" name="Picture 6" descr="A screenshot of a computer&#10;&#10;Description automatically generated">
            <a:extLst>
              <a:ext uri="{FF2B5EF4-FFF2-40B4-BE49-F238E27FC236}">
                <a16:creationId xmlns:a16="http://schemas.microsoft.com/office/drawing/2014/main" id="{585009A8-D43E-4878-845B-4F6C6AAD1530}"/>
              </a:ext>
            </a:extLst>
          </p:cNvPr>
          <p:cNvPicPr>
            <a:picLocks noChangeAspect="1"/>
          </p:cNvPicPr>
          <p:nvPr/>
        </p:nvPicPr>
        <p:blipFill rotWithShape="1">
          <a:blip r:embed="rId2"/>
          <a:srcRect t="8658" r="2" b="1368"/>
          <a:stretch/>
        </p:blipFill>
        <p:spPr>
          <a:xfrm>
            <a:off x="5453178" y="-2"/>
            <a:ext cx="6739097" cy="3410712"/>
          </a:xfrm>
          <a:prstGeom prst="rect">
            <a:avLst/>
          </a:prstGeom>
        </p:spPr>
      </p:pic>
      <p:pic>
        <p:nvPicPr>
          <p:cNvPr id="5" name="Content Placeholder 4" descr="Graphical user interface, application, Teams&#10;&#10;Description automatically generated">
            <a:extLst>
              <a:ext uri="{FF2B5EF4-FFF2-40B4-BE49-F238E27FC236}">
                <a16:creationId xmlns:a16="http://schemas.microsoft.com/office/drawing/2014/main" id="{AC774C93-1FDC-42BB-89AE-4A392593FE04}"/>
              </a:ext>
            </a:extLst>
          </p:cNvPr>
          <p:cNvPicPr>
            <a:picLocks noChangeAspect="1"/>
          </p:cNvPicPr>
          <p:nvPr/>
        </p:nvPicPr>
        <p:blipFill rotWithShape="1">
          <a:blip r:embed="rId3"/>
          <a:srcRect r="2" b="10027"/>
          <a:stretch/>
        </p:blipFill>
        <p:spPr>
          <a:xfrm>
            <a:off x="5452903" y="3447288"/>
            <a:ext cx="6739097" cy="3410712"/>
          </a:xfrm>
          <a:prstGeom prst="rect">
            <a:avLst/>
          </a:prstGeom>
        </p:spPr>
      </p:pic>
    </p:spTree>
    <p:extLst>
      <p:ext uri="{BB962C8B-B14F-4D97-AF65-F5344CB8AC3E}">
        <p14:creationId xmlns:p14="http://schemas.microsoft.com/office/powerpoint/2010/main" val="233580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CB228F0-39A1-E354-F6B0-3C0F7CE8E2F2}"/>
              </a:ext>
            </a:extLst>
          </p:cNvPr>
          <p:cNvSpPr>
            <a:spLocks noGrp="1"/>
          </p:cNvSpPr>
          <p:nvPr>
            <p:ph idx="1"/>
          </p:nvPr>
        </p:nvSpPr>
        <p:spPr>
          <a:xfrm>
            <a:off x="803244" y="835742"/>
            <a:ext cx="3063765" cy="5065508"/>
          </a:xfrm>
        </p:spPr>
        <p:txBody>
          <a:bodyPr>
            <a:normAutofit/>
          </a:bodyPr>
          <a:lstStyle/>
          <a:p>
            <a:r>
              <a:rPr lang="en-US" dirty="0"/>
              <a:t>You also give and advertisement of and orphanage on clicking at the adversities.</a:t>
            </a:r>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D7433405-B17C-4F25-AEBE-865A71128AB8}"/>
              </a:ext>
            </a:extLst>
          </p:cNvPr>
          <p:cNvPicPr>
            <a:picLocks noChangeAspect="1"/>
          </p:cNvPicPr>
          <p:nvPr/>
        </p:nvPicPr>
        <p:blipFill>
          <a:blip r:embed="rId2"/>
          <a:stretch>
            <a:fillRect/>
          </a:stretch>
        </p:blipFill>
        <p:spPr>
          <a:xfrm>
            <a:off x="4770406" y="1120741"/>
            <a:ext cx="6909288" cy="3886474"/>
          </a:xfrm>
          <a:prstGeom prst="rect">
            <a:avLst/>
          </a:prstGeom>
        </p:spPr>
      </p:pic>
    </p:spTree>
    <p:extLst>
      <p:ext uri="{BB962C8B-B14F-4D97-AF65-F5344CB8AC3E}">
        <p14:creationId xmlns:p14="http://schemas.microsoft.com/office/powerpoint/2010/main" val="241594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5535" b="24402"/>
          <a:stretch/>
        </p:blipFill>
        <p:spPr>
          <a:xfrm>
            <a:off x="1524016" y="704858"/>
            <a:ext cx="9143985" cy="5143493"/>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2724150" y="2647308"/>
            <a:ext cx="6743700" cy="1234440"/>
          </a:xfrm>
          <a:solidFill>
            <a:schemeClr val="bg1">
              <a:alpha val="60000"/>
            </a:schemeClr>
          </a:solidFill>
          <a:ln w="38100" cap="sq">
            <a:solidFill>
              <a:schemeClr val="tx1"/>
            </a:solidFill>
            <a:miter lim="800000"/>
          </a:ln>
        </p:spPr>
        <p:txBody>
          <a:bodyPr anchor="ctr">
            <a:normAutofit/>
          </a:bodyPr>
          <a:lstStyle/>
          <a:p>
            <a:r>
              <a:rPr lang="en-US" dirty="0">
                <a:solidFill>
                  <a:schemeClr val="tx1"/>
                </a:solidFill>
              </a:rPr>
              <a:t>THANK YOU </a:t>
            </a:r>
            <a:endParaRPr lang="en-US" sz="2400" dirty="0">
              <a:solidFill>
                <a:schemeClr val="tx1"/>
              </a:solidFill>
            </a:endParaRPr>
          </a:p>
        </p:txBody>
      </p:sp>
    </p:spTree>
    <p:extLst>
      <p:ext uri="{BB962C8B-B14F-4D97-AF65-F5344CB8AC3E}">
        <p14:creationId xmlns:p14="http://schemas.microsoft.com/office/powerpoint/2010/main" val="98119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C4CCD3-42B4-4F36-A8D7-D3212AB28864}"/>
              </a:ext>
            </a:extLst>
          </p:cNvPr>
          <p:cNvSpPr>
            <a:spLocks noGrp="1"/>
          </p:cNvSpPr>
          <p:nvPr>
            <p:ph idx="1"/>
          </p:nvPr>
        </p:nvSpPr>
        <p:spPr>
          <a:xfrm>
            <a:off x="2692661" y="1102179"/>
            <a:ext cx="6301989" cy="4639647"/>
          </a:xfrm>
        </p:spPr>
        <p:txBody>
          <a:bodyPr>
            <a:normAutofit lnSpcReduction="10000"/>
          </a:bodyPr>
          <a:lstStyle/>
          <a:p>
            <a:pPr marL="0" indent="0" algn="ctr">
              <a:lnSpc>
                <a:spcPct val="150000"/>
              </a:lnSpc>
              <a:buNone/>
            </a:pPr>
            <a:r>
              <a:rPr lang="en-US" sz="1650" b="1" dirty="0"/>
              <a:t>NAME:</a:t>
            </a:r>
            <a:r>
              <a:rPr lang="en-US" sz="1650" dirty="0"/>
              <a:t> HARSHWARDHAN WAGHELA </a:t>
            </a:r>
          </a:p>
          <a:p>
            <a:pPr marL="0" indent="0" algn="ctr">
              <a:lnSpc>
                <a:spcPct val="150000"/>
              </a:lnSpc>
              <a:buNone/>
            </a:pPr>
            <a:r>
              <a:rPr lang="en-US" sz="1650" b="1" dirty="0"/>
              <a:t>ENROLL:</a:t>
            </a:r>
            <a:r>
              <a:rPr lang="en-US" sz="1650" dirty="0"/>
              <a:t> 180170117061</a:t>
            </a:r>
          </a:p>
          <a:p>
            <a:pPr marL="0" indent="0" algn="ctr">
              <a:lnSpc>
                <a:spcPct val="150000"/>
              </a:lnSpc>
              <a:buNone/>
            </a:pPr>
            <a:r>
              <a:rPr lang="en-US" sz="1650" b="1" dirty="0"/>
              <a:t>BE:</a:t>
            </a:r>
            <a:r>
              <a:rPr lang="en-US" sz="1650" dirty="0"/>
              <a:t> Sem – 8</a:t>
            </a:r>
            <a:r>
              <a:rPr lang="en-US" sz="1650" baseline="30000" dirty="0"/>
              <a:t>TH</a:t>
            </a:r>
            <a:r>
              <a:rPr lang="en-US" sz="1650" dirty="0"/>
              <a:t> </a:t>
            </a:r>
          </a:p>
          <a:p>
            <a:pPr marL="0" indent="0" algn="ctr">
              <a:lnSpc>
                <a:spcPct val="150000"/>
              </a:lnSpc>
              <a:buNone/>
            </a:pPr>
            <a:r>
              <a:rPr lang="en-US" sz="1650" b="1" dirty="0"/>
              <a:t>DEPARTMENT:</a:t>
            </a:r>
            <a:r>
              <a:rPr lang="en-US" sz="1650" dirty="0"/>
              <a:t> INSTRUMENTATION AND CONTROL ENGINEERING </a:t>
            </a:r>
          </a:p>
          <a:p>
            <a:pPr marL="0" indent="0" algn="ctr">
              <a:lnSpc>
                <a:spcPct val="150000"/>
              </a:lnSpc>
              <a:buNone/>
            </a:pPr>
            <a:r>
              <a:rPr lang="en-US" sz="1650" b="1" dirty="0"/>
              <a:t>PPT</a:t>
            </a:r>
            <a:r>
              <a:rPr lang="en-US" sz="1650" dirty="0"/>
              <a:t>: Orphanage Management (By using Odoo)</a:t>
            </a:r>
          </a:p>
          <a:p>
            <a:pPr marL="0" indent="0" algn="ctr">
              <a:lnSpc>
                <a:spcPct val="150000"/>
              </a:lnSpc>
              <a:buNone/>
            </a:pPr>
            <a:r>
              <a:rPr lang="en-US" sz="1650" b="1" dirty="0"/>
              <a:t>COMPANY: </a:t>
            </a:r>
            <a:r>
              <a:rPr lang="en-US" sz="1650" dirty="0"/>
              <a:t>Aktive Software .Pvt</a:t>
            </a:r>
          </a:p>
          <a:p>
            <a:pPr marL="0" indent="0" algn="ctr">
              <a:lnSpc>
                <a:spcPct val="150000"/>
              </a:lnSpc>
              <a:buNone/>
            </a:pPr>
            <a:r>
              <a:rPr lang="en-US" sz="1650" b="1" dirty="0"/>
              <a:t>INDUSTRIAL MENTOR: </a:t>
            </a:r>
            <a:r>
              <a:rPr lang="en-US" sz="1650" dirty="0"/>
              <a:t>Alpesh Savaliya</a:t>
            </a:r>
          </a:p>
          <a:p>
            <a:pPr marL="0" indent="0" algn="ctr">
              <a:lnSpc>
                <a:spcPct val="150000"/>
              </a:lnSpc>
              <a:buNone/>
            </a:pPr>
            <a:r>
              <a:rPr lang="en-US" sz="1650" b="1" dirty="0"/>
              <a:t>FACULTY MENTOR: </a:t>
            </a:r>
            <a:r>
              <a:rPr lang="en-US" sz="1650" dirty="0"/>
              <a:t>Prof. Kamakshi Kaul</a:t>
            </a:r>
          </a:p>
          <a:p>
            <a:pPr marL="0" indent="0" algn="ctr">
              <a:lnSpc>
                <a:spcPct val="150000"/>
              </a:lnSpc>
              <a:buNone/>
            </a:pPr>
            <a:r>
              <a:rPr lang="en-US" sz="1650" b="1" dirty="0"/>
              <a:t>HEAD OF DEPARTMENT:</a:t>
            </a:r>
            <a:r>
              <a:rPr lang="en-US" sz="1650" dirty="0"/>
              <a:t> Dr. Mehul Shah</a:t>
            </a:r>
          </a:p>
          <a:p>
            <a:pPr marL="0" indent="0">
              <a:buNone/>
            </a:pPr>
            <a:endParaRPr lang="en-US" dirty="0"/>
          </a:p>
        </p:txBody>
      </p:sp>
    </p:spTree>
    <p:extLst>
      <p:ext uri="{BB962C8B-B14F-4D97-AF65-F5344CB8AC3E}">
        <p14:creationId xmlns:p14="http://schemas.microsoft.com/office/powerpoint/2010/main" val="299342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94F1-1A06-49B8-AA9C-E3DA728E0C56}"/>
              </a:ext>
            </a:extLst>
          </p:cNvPr>
          <p:cNvSpPr>
            <a:spLocks noGrp="1"/>
          </p:cNvSpPr>
          <p:nvPr>
            <p:ph type="title"/>
          </p:nvPr>
        </p:nvSpPr>
        <p:spPr>
          <a:xfrm>
            <a:off x="3197352" y="1032200"/>
            <a:ext cx="5797296" cy="573833"/>
          </a:xfrm>
        </p:spPr>
        <p:txBody>
          <a:bodyPr>
            <a:normAutofit fontScale="90000"/>
          </a:bodyPr>
          <a:lstStyle/>
          <a:p>
            <a:r>
              <a:rPr lang="en-US" dirty="0"/>
              <a:t>About Company</a:t>
            </a:r>
          </a:p>
        </p:txBody>
      </p:sp>
      <p:sp>
        <p:nvSpPr>
          <p:cNvPr id="3" name="Content Placeholder 2">
            <a:extLst>
              <a:ext uri="{FF2B5EF4-FFF2-40B4-BE49-F238E27FC236}">
                <a16:creationId xmlns:a16="http://schemas.microsoft.com/office/drawing/2014/main" id="{A0AFE829-7E2C-49B1-89D7-BA44D0F735A0}"/>
              </a:ext>
            </a:extLst>
          </p:cNvPr>
          <p:cNvSpPr>
            <a:spLocks noGrp="1"/>
          </p:cNvSpPr>
          <p:nvPr>
            <p:ph idx="1"/>
          </p:nvPr>
        </p:nvSpPr>
        <p:spPr>
          <a:xfrm>
            <a:off x="3197352" y="1718000"/>
            <a:ext cx="5797296" cy="3479261"/>
          </a:xfrm>
        </p:spPr>
        <p:txBody>
          <a:bodyPr>
            <a:normAutofit fontScale="85000" lnSpcReduction="20000"/>
          </a:bodyPr>
          <a:lstStyle/>
          <a:p>
            <a:pPr marL="0" indent="0">
              <a:buNone/>
            </a:pPr>
            <a:r>
              <a:rPr lang="en-US" dirty="0"/>
              <a:t>Aktiv Software was est. in 2015 as a business software development organization. Since then, we have been offering various business management solutions that supports and automates the business processes of our customers and partners. Mainly we cater ERP (Odoo, MS Dynamics) and e-commerce (Magento) solutions while helping you choose the best-suited software for your business requirement.</a:t>
            </a:r>
          </a:p>
          <a:p>
            <a:pPr marL="0" indent="0">
              <a:buNone/>
            </a:pPr>
            <a:endParaRPr lang="en-US" dirty="0"/>
          </a:p>
          <a:p>
            <a:pPr marL="0" indent="0">
              <a:buNone/>
            </a:pPr>
            <a:r>
              <a:rPr lang="en-US" b="1" dirty="0"/>
              <a:t>Mission:</a:t>
            </a:r>
          </a:p>
          <a:p>
            <a:pPr marL="0" indent="0">
              <a:buNone/>
            </a:pPr>
            <a:r>
              <a:rPr lang="en-US" dirty="0"/>
              <a:t> We strive to simplify the business needs by suggesting the best suited options, keeping ease of use at the core and utmost convenience through software enhancements.</a:t>
            </a:r>
          </a:p>
          <a:p>
            <a:pPr marL="0" indent="0">
              <a:buNone/>
            </a:pPr>
            <a:r>
              <a:rPr lang="en-US" b="1" dirty="0"/>
              <a:t>Vision: </a:t>
            </a:r>
          </a:p>
          <a:p>
            <a:pPr marL="0" indent="0">
              <a:buNone/>
            </a:pPr>
            <a:r>
              <a:rPr lang="en-US" dirty="0"/>
              <a:t>To be the service provider of choice for organizations, by helping them achieve their digitalization goals.</a:t>
            </a:r>
          </a:p>
        </p:txBody>
      </p:sp>
    </p:spTree>
    <p:extLst>
      <p:ext uri="{BB962C8B-B14F-4D97-AF65-F5344CB8AC3E}">
        <p14:creationId xmlns:p14="http://schemas.microsoft.com/office/powerpoint/2010/main" val="91205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5535" b="24402"/>
          <a:stretch/>
        </p:blipFill>
        <p:spPr>
          <a:xfrm>
            <a:off x="1524016" y="704858"/>
            <a:ext cx="9143985" cy="5143493"/>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2724150" y="2647308"/>
            <a:ext cx="6743700" cy="1234440"/>
          </a:xfrm>
          <a:solidFill>
            <a:schemeClr val="bg1">
              <a:alpha val="60000"/>
            </a:schemeClr>
          </a:solidFill>
          <a:ln w="38100" cap="sq">
            <a:solidFill>
              <a:schemeClr val="tx1"/>
            </a:solidFill>
            <a:miter lim="800000"/>
          </a:ln>
        </p:spPr>
        <p:txBody>
          <a:bodyPr anchor="ctr">
            <a:normAutofit/>
          </a:bodyPr>
          <a:lstStyle/>
          <a:p>
            <a:r>
              <a:rPr lang="en-US" dirty="0">
                <a:solidFill>
                  <a:schemeClr val="tx1"/>
                </a:solidFill>
              </a:rPr>
              <a:t>Internship Training</a:t>
            </a:r>
          </a:p>
        </p:txBody>
      </p:sp>
    </p:spTree>
    <p:extLst>
      <p:ext uri="{BB962C8B-B14F-4D97-AF65-F5344CB8AC3E}">
        <p14:creationId xmlns:p14="http://schemas.microsoft.com/office/powerpoint/2010/main" val="83793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5C52-E208-450F-A2EF-7F52F5E11B4A}"/>
              </a:ext>
            </a:extLst>
          </p:cNvPr>
          <p:cNvSpPr>
            <a:spLocks noGrp="1"/>
          </p:cNvSpPr>
          <p:nvPr>
            <p:ph type="title"/>
          </p:nvPr>
        </p:nvSpPr>
        <p:spPr>
          <a:xfrm>
            <a:off x="3197352" y="927230"/>
            <a:ext cx="5797296" cy="629816"/>
          </a:xfrm>
        </p:spPr>
        <p:txBody>
          <a:bodyPr>
            <a:normAutofit fontScale="90000"/>
          </a:bodyPr>
          <a:lstStyle/>
          <a:p>
            <a:r>
              <a:rPr lang="en-US" dirty="0"/>
              <a:t>python training</a:t>
            </a:r>
          </a:p>
        </p:txBody>
      </p:sp>
      <p:sp>
        <p:nvSpPr>
          <p:cNvPr id="3" name="Content Placeholder 2">
            <a:extLst>
              <a:ext uri="{FF2B5EF4-FFF2-40B4-BE49-F238E27FC236}">
                <a16:creationId xmlns:a16="http://schemas.microsoft.com/office/drawing/2014/main" id="{D2A912FA-E76C-4E05-957F-7989D6F4E361}"/>
              </a:ext>
            </a:extLst>
          </p:cNvPr>
          <p:cNvSpPr>
            <a:spLocks noGrp="1"/>
          </p:cNvSpPr>
          <p:nvPr>
            <p:ph idx="1"/>
          </p:nvPr>
        </p:nvSpPr>
        <p:spPr>
          <a:xfrm>
            <a:off x="3197352" y="1662017"/>
            <a:ext cx="5797296" cy="3500255"/>
          </a:xfrm>
        </p:spPr>
        <p:txBody>
          <a:bodyPr>
            <a:normAutofit fontScale="40000" lnSpcReduction="20000"/>
          </a:bodyPr>
          <a:lstStyle/>
          <a:p>
            <a:pPr marL="0" indent="0">
              <a:buNone/>
            </a:pPr>
            <a:r>
              <a:rPr lang="en-US" sz="1500" b="1" dirty="0"/>
              <a:t>                         </a:t>
            </a:r>
          </a:p>
          <a:p>
            <a:r>
              <a:rPr lang="en-US" sz="3000" b="1" dirty="0"/>
              <a:t>Types of Python version</a:t>
            </a:r>
          </a:p>
          <a:p>
            <a:r>
              <a:rPr lang="en-US" sz="3000" b="1" dirty="0"/>
              <a:t>Python Keywords</a:t>
            </a:r>
          </a:p>
          <a:p>
            <a:r>
              <a:rPr lang="en-US" sz="3000" b="1" dirty="0"/>
              <a:t>String Formatting with Format Specifiers.</a:t>
            </a:r>
          </a:p>
          <a:p>
            <a:r>
              <a:rPr lang="en-US" sz="3000" b="1" dirty="0"/>
              <a:t>Operators and Expressions</a:t>
            </a:r>
          </a:p>
          <a:p>
            <a:r>
              <a:rPr lang="en-US" sz="3000" b="1" dirty="0"/>
              <a:t>Python Data Types and Control Flow</a:t>
            </a:r>
          </a:p>
          <a:p>
            <a:r>
              <a:rPr lang="en-US" sz="3000" b="1" dirty="0"/>
              <a:t>Loops with Control Flow</a:t>
            </a:r>
          </a:p>
          <a:p>
            <a:r>
              <a:rPr lang="en-US" sz="3000" b="1" dirty="0"/>
              <a:t>Function ,Global, Local  and Non-Local</a:t>
            </a:r>
          </a:p>
          <a:p>
            <a:r>
              <a:rPr lang="en-US" sz="3000" b="1" dirty="0"/>
              <a:t>Decorators and Recursive Function</a:t>
            </a:r>
          </a:p>
          <a:p>
            <a:r>
              <a:rPr lang="en-US" sz="3000" b="1" dirty="0"/>
              <a:t>Generic Built -in Function and  Data Structures</a:t>
            </a:r>
          </a:p>
          <a:p>
            <a:r>
              <a:rPr lang="en-US" sz="3000" b="1" dirty="0"/>
              <a:t>OOPS , Datetime Library and OS  Library</a:t>
            </a:r>
          </a:p>
          <a:p>
            <a:endParaRPr lang="en-US" sz="1500" b="1" dirty="0"/>
          </a:p>
          <a:p>
            <a:pPr marL="0" indent="0">
              <a:buNone/>
            </a:pPr>
            <a:endParaRPr lang="en-US" sz="1500" b="1" dirty="0"/>
          </a:p>
          <a:p>
            <a:pPr marL="0" indent="0">
              <a:buNone/>
            </a:pPr>
            <a:r>
              <a:rPr lang="en-US" sz="1500" b="1" dirty="0"/>
              <a:t>  </a:t>
            </a:r>
          </a:p>
        </p:txBody>
      </p:sp>
    </p:spTree>
    <p:extLst>
      <p:ext uri="{BB962C8B-B14F-4D97-AF65-F5344CB8AC3E}">
        <p14:creationId xmlns:p14="http://schemas.microsoft.com/office/powerpoint/2010/main" val="98721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8BB1-5E9F-474C-B545-ED17E451F98C}"/>
              </a:ext>
            </a:extLst>
          </p:cNvPr>
          <p:cNvSpPr>
            <a:spLocks noGrp="1"/>
          </p:cNvSpPr>
          <p:nvPr>
            <p:ph type="title"/>
          </p:nvPr>
        </p:nvSpPr>
        <p:spPr>
          <a:xfrm>
            <a:off x="3197352" y="955223"/>
            <a:ext cx="5797296" cy="902737"/>
          </a:xfrm>
        </p:spPr>
        <p:txBody>
          <a:bodyPr/>
          <a:lstStyle/>
          <a:p>
            <a:r>
              <a:rPr lang="en-US" dirty="0"/>
              <a:t>ODOO TRAINING</a:t>
            </a:r>
          </a:p>
        </p:txBody>
      </p:sp>
      <p:sp>
        <p:nvSpPr>
          <p:cNvPr id="3" name="Content Placeholder 2">
            <a:extLst>
              <a:ext uri="{FF2B5EF4-FFF2-40B4-BE49-F238E27FC236}">
                <a16:creationId xmlns:a16="http://schemas.microsoft.com/office/drawing/2014/main" id="{8EDA3168-BC49-4649-9963-D677F04745AE}"/>
              </a:ext>
            </a:extLst>
          </p:cNvPr>
          <p:cNvSpPr>
            <a:spLocks noGrp="1"/>
          </p:cNvSpPr>
          <p:nvPr>
            <p:ph idx="1"/>
          </p:nvPr>
        </p:nvSpPr>
        <p:spPr>
          <a:xfrm>
            <a:off x="3196512" y="1927939"/>
            <a:ext cx="5798136" cy="3234333"/>
          </a:xfrm>
        </p:spPr>
        <p:txBody>
          <a:bodyPr>
            <a:normAutofit fontScale="85000" lnSpcReduction="20000"/>
          </a:bodyPr>
          <a:lstStyle/>
          <a:p>
            <a:r>
              <a:rPr lang="en-US" b="1" dirty="0">
                <a:solidFill>
                  <a:srgbClr val="201F1E"/>
                </a:solidFill>
                <a:latin typeface="Calibri" panose="020F0502020204030204" pitchFamily="34" charset="0"/>
              </a:rPr>
              <a:t>Odoo Introduction</a:t>
            </a:r>
          </a:p>
          <a:p>
            <a:r>
              <a:rPr lang="en-US" b="1" dirty="0">
                <a:solidFill>
                  <a:srgbClr val="201F1E"/>
                </a:solidFill>
                <a:latin typeface="Calibri" panose="020F0502020204030204" pitchFamily="34" charset="0"/>
              </a:rPr>
              <a:t>Odoo Installation, Configuration and OCA guidelines</a:t>
            </a:r>
          </a:p>
          <a:p>
            <a:r>
              <a:rPr lang="en-US" b="1" dirty="0">
                <a:solidFill>
                  <a:srgbClr val="201F1E"/>
                </a:solidFill>
                <a:latin typeface="Calibri" panose="020F0502020204030204" pitchFamily="34" charset="0"/>
              </a:rPr>
              <a:t>Quick major apps features walk through on runbot and Git Command</a:t>
            </a:r>
          </a:p>
          <a:p>
            <a:r>
              <a:rPr lang="en-US" b="1" dirty="0">
                <a:solidFill>
                  <a:srgbClr val="201F1E"/>
                </a:solidFill>
                <a:latin typeface="Calibri" panose="020F0502020204030204" pitchFamily="34" charset="0"/>
              </a:rPr>
              <a:t>Module structure, Field relations, Inheritance, View structure, Odoo magic fields</a:t>
            </a:r>
          </a:p>
          <a:p>
            <a:r>
              <a:rPr lang="en-US" b="1" dirty="0">
                <a:latin typeface="Calibri" panose="020F0502020204030204" pitchFamily="34" charset="0"/>
              </a:rPr>
              <a:t>Different widgets; many2many_tags(with color index), progress-bar, radio, selection etc.</a:t>
            </a:r>
            <a:endParaRPr lang="en-US" b="1" dirty="0">
              <a:solidFill>
                <a:srgbClr val="201F1E"/>
              </a:solidFill>
              <a:latin typeface="Calibri" panose="020F0502020204030204" pitchFamily="34" charset="0"/>
            </a:endParaRPr>
          </a:p>
          <a:p>
            <a:r>
              <a:rPr lang="en-US" b="1" dirty="0">
                <a:solidFill>
                  <a:srgbClr val="201F1E"/>
                </a:solidFill>
                <a:latin typeface="Calibri" panose="020F0502020204030204" pitchFamily="34" charset="0"/>
              </a:rPr>
              <a:t>model and view inheritance, different positions: inside, before, attributes etc. and hasclass[()]</a:t>
            </a:r>
          </a:p>
          <a:p>
            <a:r>
              <a:rPr lang="en-US" b="1" dirty="0">
                <a:solidFill>
                  <a:srgbClr val="201F1E"/>
                </a:solidFill>
                <a:latin typeface="Calibri" panose="020F0502020204030204" pitchFamily="34" charset="0"/>
              </a:rPr>
              <a:t>Different mixins to display chatter area and followers .</a:t>
            </a:r>
          </a:p>
          <a:p>
            <a:r>
              <a:rPr lang="en-US" b="1" dirty="0">
                <a:solidFill>
                  <a:srgbClr val="201F1E"/>
                </a:solidFill>
                <a:latin typeface="Calibri" panose="020F0502020204030204" pitchFamily="34" charset="0"/>
              </a:rPr>
              <a:t>ORM Methods and domain operators</a:t>
            </a:r>
            <a:endParaRPr lang="en-US" b="1" dirty="0"/>
          </a:p>
        </p:txBody>
      </p:sp>
    </p:spTree>
    <p:extLst>
      <p:ext uri="{BB962C8B-B14F-4D97-AF65-F5344CB8AC3E}">
        <p14:creationId xmlns:p14="http://schemas.microsoft.com/office/powerpoint/2010/main" val="307168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68C15-DB77-4B5D-BA75-FD2F2A3B5D7D}"/>
              </a:ext>
            </a:extLst>
          </p:cNvPr>
          <p:cNvSpPr>
            <a:spLocks noGrp="1"/>
          </p:cNvSpPr>
          <p:nvPr>
            <p:ph idx="1"/>
          </p:nvPr>
        </p:nvSpPr>
        <p:spPr>
          <a:xfrm>
            <a:off x="3197352" y="1039199"/>
            <a:ext cx="5797296" cy="4123073"/>
          </a:xfrm>
        </p:spPr>
        <p:txBody>
          <a:bodyPr>
            <a:normAutofit fontScale="85000" lnSpcReduction="10000"/>
          </a:bodyPr>
          <a:lstStyle/>
          <a:p>
            <a:r>
              <a:rPr lang="en-US" b="1" dirty="0">
                <a:latin typeface="Calibri" panose="020F0502020204030204" pitchFamily="34" charset="0"/>
              </a:rPr>
              <a:t>Method Overloading, Overriding, Inheritance, overwriting.</a:t>
            </a:r>
          </a:p>
          <a:p>
            <a:r>
              <a:rPr lang="en-US" b="1" dirty="0">
                <a:solidFill>
                  <a:srgbClr val="201F1E"/>
                </a:solidFill>
                <a:latin typeface="Calibri" panose="020F0502020204030204" pitchFamily="34" charset="0"/>
              </a:rPr>
              <a:t>button type: action and object, Smart buttons with fa-icons.</a:t>
            </a:r>
          </a:p>
          <a:p>
            <a:r>
              <a:rPr lang="en-US" b="1" dirty="0">
                <a:solidFill>
                  <a:srgbClr val="201F1E"/>
                </a:solidFill>
                <a:latin typeface="docs-Calibri"/>
              </a:rPr>
              <a:t>API Decorators (Onchange, depends, models etc..) and Wizard.</a:t>
            </a:r>
          </a:p>
          <a:p>
            <a:r>
              <a:rPr lang="en-US" b="1" dirty="0">
                <a:solidFill>
                  <a:srgbClr val="201F1E"/>
                </a:solidFill>
                <a:latin typeface="Calibri" panose="020F0502020204030204" pitchFamily="34" charset="0"/>
              </a:rPr>
              <a:t>Res Config Settings, System Parameters, set_param,  </a:t>
            </a:r>
            <a:r>
              <a:rPr lang="en-US" b="1" dirty="0" err="1">
                <a:solidFill>
                  <a:srgbClr val="201F1E"/>
                </a:solidFill>
                <a:latin typeface="Calibri" panose="020F0502020204030204" pitchFamily="34" charset="0"/>
              </a:rPr>
              <a:t>get_param</a:t>
            </a:r>
            <a:r>
              <a:rPr lang="en-US" b="1" dirty="0">
                <a:solidFill>
                  <a:srgbClr val="201F1E"/>
                </a:solidFill>
                <a:latin typeface="Calibri" panose="020F0502020204030204" pitchFamily="34" charset="0"/>
              </a:rPr>
              <a:t>,  </a:t>
            </a:r>
            <a:r>
              <a:rPr lang="en-US" b="1" dirty="0" err="1">
                <a:solidFill>
                  <a:srgbClr val="201F1E"/>
                </a:solidFill>
                <a:latin typeface="Calibri" panose="020F0502020204030204" pitchFamily="34" charset="0"/>
              </a:rPr>
              <a:t>set_values</a:t>
            </a:r>
            <a:r>
              <a:rPr lang="en-US" b="1" dirty="0">
                <a:solidFill>
                  <a:srgbClr val="201F1E"/>
                </a:solidFill>
                <a:latin typeface="Calibri" panose="020F0502020204030204" pitchFamily="34" charset="0"/>
              </a:rPr>
              <a:t>,  </a:t>
            </a:r>
            <a:r>
              <a:rPr lang="en-US" b="1" dirty="0" err="1">
                <a:solidFill>
                  <a:srgbClr val="201F1E"/>
                </a:solidFill>
                <a:latin typeface="Calibri" panose="020F0502020204030204" pitchFamily="34" charset="0"/>
              </a:rPr>
              <a:t>get_values</a:t>
            </a:r>
            <a:r>
              <a:rPr lang="en-US" b="1" dirty="0">
                <a:solidFill>
                  <a:srgbClr val="201F1E"/>
                </a:solidFill>
                <a:latin typeface="Calibri" panose="020F0502020204030204" pitchFamily="34" charset="0"/>
              </a:rPr>
              <a:t>. </a:t>
            </a:r>
            <a:endParaRPr lang="en-US" b="1" dirty="0">
              <a:solidFill>
                <a:srgbClr val="201F1E"/>
              </a:solidFill>
              <a:latin typeface="docs-Calibri"/>
            </a:endParaRPr>
          </a:p>
          <a:p>
            <a:r>
              <a:rPr lang="en-US" b="1" dirty="0">
                <a:latin typeface="Calibri" panose="020F0502020204030204" pitchFamily="34" charset="0"/>
              </a:rPr>
              <a:t>Special Operators that are used to create/update one2many.many2many records</a:t>
            </a:r>
            <a:r>
              <a:rPr lang="en-US" b="1" dirty="0">
                <a:solidFill>
                  <a:srgbClr val="201F1E"/>
                </a:solidFill>
                <a:latin typeface="docs-Calibri"/>
              </a:rPr>
              <a:t> and </a:t>
            </a:r>
            <a:r>
              <a:rPr lang="en-US" b="1" dirty="0">
                <a:solidFill>
                  <a:srgbClr val="201F1E"/>
                </a:solidFill>
                <a:latin typeface="Calibri" panose="020F0502020204030204" pitchFamily="34" charset="0"/>
              </a:rPr>
              <a:t>Advance actions</a:t>
            </a:r>
            <a:endParaRPr lang="en-US" b="1" dirty="0">
              <a:solidFill>
                <a:srgbClr val="201F1E"/>
              </a:solidFill>
              <a:latin typeface="docs-Calibri"/>
            </a:endParaRPr>
          </a:p>
          <a:p>
            <a:r>
              <a:rPr lang="en-US" b="1" dirty="0">
                <a:solidFill>
                  <a:srgbClr val="201F1E"/>
                </a:solidFill>
                <a:latin typeface="Calibri" panose="020F0502020204030204" pitchFamily="34" charset="0"/>
              </a:rPr>
              <a:t>Functional workflow : Apps mainly covered in the session are CRM, Sales, Invoice and Sales to Delivery flow</a:t>
            </a:r>
            <a:endParaRPr lang="en-US" b="1" dirty="0">
              <a:solidFill>
                <a:srgbClr val="201F1E"/>
              </a:solidFill>
              <a:latin typeface="docs-Calibri"/>
            </a:endParaRPr>
          </a:p>
          <a:p>
            <a:r>
              <a:rPr lang="en-US" b="1" dirty="0">
                <a:solidFill>
                  <a:srgbClr val="201F1E"/>
                </a:solidFill>
                <a:latin typeface="Calibri" panose="020F0502020204030204" pitchFamily="34" charset="0"/>
              </a:rPr>
              <a:t>QWeb Reports and  Excel reports</a:t>
            </a:r>
          </a:p>
          <a:p>
            <a:r>
              <a:rPr lang="en-US" b="1" dirty="0">
                <a:solidFill>
                  <a:srgbClr val="201F1E"/>
                </a:solidFill>
                <a:latin typeface="Calibri" panose="020F0502020204030204" pitchFamily="34" charset="0"/>
              </a:rPr>
              <a:t>Schedulers and mail template, mail compose wizard, attach report in mail template</a:t>
            </a:r>
          </a:p>
          <a:p>
            <a:r>
              <a:rPr lang="en-US" b="1" dirty="0">
                <a:solidFill>
                  <a:srgbClr val="201F1E"/>
                </a:solidFill>
                <a:latin typeface="Calibri" panose="020F0502020204030204" pitchFamily="34" charset="0"/>
              </a:rPr>
              <a:t>Security, groups and record rules </a:t>
            </a:r>
          </a:p>
          <a:p>
            <a:r>
              <a:rPr lang="sv-SE" b="1" dirty="0">
                <a:solidFill>
                  <a:srgbClr val="201F1E"/>
                </a:solidFill>
                <a:latin typeface="Calibri" panose="020F0502020204030204" pitchFamily="34" charset="0"/>
              </a:rPr>
              <a:t>Code tracing skills (pdb &amp; loggers)</a:t>
            </a:r>
            <a:endParaRPr lang="en-US" b="1" dirty="0">
              <a:solidFill>
                <a:srgbClr val="201F1E"/>
              </a:solidFill>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03762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99F9D-D666-40DC-B519-20EEE7F06425}"/>
              </a:ext>
            </a:extLst>
          </p:cNvPr>
          <p:cNvSpPr>
            <a:spLocks noGrp="1"/>
          </p:cNvSpPr>
          <p:nvPr>
            <p:ph idx="1"/>
          </p:nvPr>
        </p:nvSpPr>
        <p:spPr>
          <a:xfrm>
            <a:off x="3197352" y="1046197"/>
            <a:ext cx="5797296" cy="4116075"/>
          </a:xfrm>
        </p:spPr>
        <p:txBody>
          <a:bodyPr>
            <a:normAutofit fontScale="92500" lnSpcReduction="20000"/>
          </a:bodyPr>
          <a:lstStyle/>
          <a:p>
            <a:r>
              <a:rPr lang="en-US" b="1" dirty="0">
                <a:solidFill>
                  <a:srgbClr val="201F1E"/>
                </a:solidFill>
                <a:latin typeface="Calibri" panose="020F0502020204030204" pitchFamily="34" charset="0"/>
              </a:rPr>
              <a:t>PostgreSQL database, pgadmin and basic database queries SQL and User defined constraints pg_dump, pg_restore, psql for DB backup and restore.</a:t>
            </a:r>
          </a:p>
          <a:p>
            <a:r>
              <a:rPr lang="en-US" b="1" dirty="0">
                <a:solidFill>
                  <a:srgbClr val="201F1E"/>
                </a:solidFill>
                <a:latin typeface="Calibri" panose="020F0502020204030204" pitchFamily="34" charset="0"/>
              </a:rPr>
              <a:t>Basics to start for front-end:</a:t>
            </a:r>
            <a:br>
              <a:rPr lang="en-US" b="1" dirty="0">
                <a:solidFill>
                  <a:srgbClr val="201F1E"/>
                </a:solidFill>
                <a:latin typeface="Calibri" panose="020F0502020204030204" pitchFamily="34" charset="0"/>
              </a:rPr>
            </a:br>
            <a:r>
              <a:rPr lang="en-US" b="1" dirty="0">
                <a:solidFill>
                  <a:srgbClr val="201F1E"/>
                </a:solidFill>
                <a:latin typeface="Calibri" panose="020F0502020204030204" pitchFamily="34" charset="0"/>
              </a:rPr>
              <a:t>HTML</a:t>
            </a:r>
            <a:br>
              <a:rPr lang="en-US" b="1" dirty="0">
                <a:solidFill>
                  <a:srgbClr val="201F1E"/>
                </a:solidFill>
                <a:latin typeface="Calibri" panose="020F0502020204030204" pitchFamily="34" charset="0"/>
              </a:rPr>
            </a:br>
            <a:r>
              <a:rPr lang="en-US" b="1" dirty="0">
                <a:solidFill>
                  <a:srgbClr val="201F1E"/>
                </a:solidFill>
                <a:latin typeface="Calibri" panose="020F0502020204030204" pitchFamily="34" charset="0"/>
              </a:rPr>
              <a:t>- Element</a:t>
            </a:r>
            <a:br>
              <a:rPr lang="en-US" b="1" dirty="0">
                <a:solidFill>
                  <a:srgbClr val="201F1E"/>
                </a:solidFill>
                <a:latin typeface="Calibri" panose="020F0502020204030204" pitchFamily="34" charset="0"/>
              </a:rPr>
            </a:br>
            <a:r>
              <a:rPr lang="en-US" b="1" dirty="0">
                <a:solidFill>
                  <a:srgbClr val="201F1E"/>
                </a:solidFill>
                <a:latin typeface="Calibri" panose="020F0502020204030204" pitchFamily="34" charset="0"/>
              </a:rPr>
              <a:t>- Tag</a:t>
            </a:r>
            <a:br>
              <a:rPr lang="en-US" b="1" dirty="0">
                <a:solidFill>
                  <a:srgbClr val="201F1E"/>
                </a:solidFill>
                <a:latin typeface="Calibri" panose="020F0502020204030204" pitchFamily="34" charset="0"/>
              </a:rPr>
            </a:br>
            <a:r>
              <a:rPr lang="en-US" b="1" dirty="0">
                <a:solidFill>
                  <a:srgbClr val="201F1E"/>
                </a:solidFill>
                <a:latin typeface="Calibri" panose="020F0502020204030204" pitchFamily="34" charset="0"/>
              </a:rPr>
              <a:t>- attribute</a:t>
            </a:r>
            <a:br>
              <a:rPr lang="en-US" b="1" dirty="0">
                <a:solidFill>
                  <a:srgbClr val="201F1E"/>
                </a:solidFill>
                <a:latin typeface="Calibri" panose="020F0502020204030204" pitchFamily="34" charset="0"/>
              </a:rPr>
            </a:br>
            <a:r>
              <a:rPr lang="en-US" b="1" dirty="0">
                <a:solidFill>
                  <a:srgbClr val="201F1E"/>
                </a:solidFill>
                <a:latin typeface="Calibri" panose="020F0502020204030204" pitchFamily="34" charset="0"/>
              </a:rPr>
              <a:t>- form</a:t>
            </a:r>
            <a:br>
              <a:rPr lang="en-US" b="1" dirty="0">
                <a:solidFill>
                  <a:srgbClr val="201F1E"/>
                </a:solidFill>
                <a:latin typeface="Calibri" panose="020F0502020204030204" pitchFamily="34" charset="0"/>
              </a:rPr>
            </a:br>
            <a:br>
              <a:rPr lang="en-US" b="1" dirty="0">
                <a:solidFill>
                  <a:srgbClr val="201F1E"/>
                </a:solidFill>
                <a:latin typeface="Calibri" panose="020F0502020204030204" pitchFamily="34" charset="0"/>
              </a:rPr>
            </a:br>
            <a:r>
              <a:rPr lang="en-US" b="1" dirty="0">
                <a:solidFill>
                  <a:srgbClr val="201F1E"/>
                </a:solidFill>
                <a:latin typeface="Calibri" panose="020F0502020204030204" pitchFamily="34" charset="0"/>
              </a:rPr>
              <a:t>CSS</a:t>
            </a:r>
            <a:br>
              <a:rPr lang="en-US" b="1" dirty="0">
                <a:solidFill>
                  <a:srgbClr val="201F1E"/>
                </a:solidFill>
                <a:latin typeface="Calibri" panose="020F0502020204030204" pitchFamily="34" charset="0"/>
              </a:rPr>
            </a:br>
            <a:r>
              <a:rPr lang="en-US" b="1" dirty="0">
                <a:solidFill>
                  <a:srgbClr val="201F1E"/>
                </a:solidFill>
                <a:latin typeface="Calibri" panose="020F0502020204030204" pitchFamily="34" charset="0"/>
              </a:rPr>
              <a:t>- Ways of adding CSS</a:t>
            </a:r>
            <a:br>
              <a:rPr lang="en-US" b="1" dirty="0">
                <a:solidFill>
                  <a:srgbClr val="201F1E"/>
                </a:solidFill>
                <a:latin typeface="Calibri" panose="020F0502020204030204" pitchFamily="34" charset="0"/>
              </a:rPr>
            </a:br>
            <a:r>
              <a:rPr lang="en-US" b="1" dirty="0">
                <a:solidFill>
                  <a:srgbClr val="201F1E"/>
                </a:solidFill>
                <a:latin typeface="Calibri" panose="020F0502020204030204" pitchFamily="34" charset="0"/>
              </a:rPr>
              <a:t>- Basics (Font, Colors, Padding, Margin ...)</a:t>
            </a:r>
            <a:br>
              <a:rPr lang="en-US" b="1" dirty="0">
                <a:solidFill>
                  <a:srgbClr val="201F1E"/>
                </a:solidFill>
                <a:latin typeface="Calibri" panose="020F0502020204030204" pitchFamily="34" charset="0"/>
              </a:rPr>
            </a:br>
            <a:r>
              <a:rPr lang="en-US" b="1" dirty="0">
                <a:solidFill>
                  <a:srgbClr val="201F1E"/>
                </a:solidFill>
                <a:latin typeface="Calibri" panose="020F0502020204030204" pitchFamily="34" charset="0"/>
              </a:rPr>
              <a:t>- Bootstrap</a:t>
            </a:r>
            <a:br>
              <a:rPr lang="en-US" b="1" dirty="0">
                <a:solidFill>
                  <a:srgbClr val="201F1E"/>
                </a:solidFill>
                <a:latin typeface="Calibri" panose="020F0502020204030204" pitchFamily="34" charset="0"/>
              </a:rPr>
            </a:br>
            <a:r>
              <a:rPr lang="en-US" b="1" dirty="0">
                <a:solidFill>
                  <a:srgbClr val="201F1E"/>
                </a:solidFill>
                <a:latin typeface="Calibri" panose="020F0502020204030204" pitchFamily="34" charset="0"/>
              </a:rPr>
              <a:t>- Advanced (Flex, Display, Position, Responsive / Media query, Animation)</a:t>
            </a:r>
          </a:p>
          <a:p>
            <a:r>
              <a:rPr lang="en-US" b="1" dirty="0">
                <a:solidFill>
                  <a:srgbClr val="201F1E"/>
                </a:solidFill>
                <a:latin typeface="Calibri" panose="020F0502020204030204" pitchFamily="34" charset="0"/>
              </a:rPr>
              <a:t>Functional workflow : Apps mainly covered in the session are Purchase, Vendor Bills, Receipts etc.</a:t>
            </a:r>
            <a:endParaRPr lang="en-US" b="1" dirty="0"/>
          </a:p>
        </p:txBody>
      </p:sp>
    </p:spTree>
    <p:extLst>
      <p:ext uri="{BB962C8B-B14F-4D97-AF65-F5344CB8AC3E}">
        <p14:creationId xmlns:p14="http://schemas.microsoft.com/office/powerpoint/2010/main" val="353711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5535" b="24402"/>
          <a:stretch/>
        </p:blipFill>
        <p:spPr>
          <a:xfrm>
            <a:off x="1524016" y="704858"/>
            <a:ext cx="9143985" cy="5143493"/>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2724150" y="2647308"/>
            <a:ext cx="6743700" cy="1234440"/>
          </a:xfrm>
          <a:solidFill>
            <a:schemeClr val="bg1">
              <a:alpha val="60000"/>
            </a:schemeClr>
          </a:solidFill>
          <a:ln w="38100" cap="sq">
            <a:solidFill>
              <a:schemeClr val="tx1"/>
            </a:solidFill>
            <a:miter lim="800000"/>
          </a:ln>
        </p:spPr>
        <p:txBody>
          <a:bodyPr anchor="ctr">
            <a:normAutofit/>
          </a:bodyPr>
          <a:lstStyle/>
          <a:p>
            <a:r>
              <a:rPr lang="en-US" dirty="0">
                <a:solidFill>
                  <a:schemeClr val="tx1"/>
                </a:solidFill>
              </a:rPr>
              <a:t>Project</a:t>
            </a:r>
            <a:br>
              <a:rPr lang="en-US" dirty="0">
                <a:solidFill>
                  <a:schemeClr val="tx1"/>
                </a:solidFill>
              </a:rPr>
            </a:br>
            <a:r>
              <a:rPr lang="en-US" sz="2400" dirty="0">
                <a:solidFill>
                  <a:schemeClr val="tx1"/>
                </a:solidFill>
              </a:rPr>
              <a:t>(ORPHANAGE MANAGEMENT)</a:t>
            </a:r>
          </a:p>
        </p:txBody>
      </p:sp>
    </p:spTree>
    <p:extLst>
      <p:ext uri="{BB962C8B-B14F-4D97-AF65-F5344CB8AC3E}">
        <p14:creationId xmlns:p14="http://schemas.microsoft.com/office/powerpoint/2010/main" val="131856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TM10001115[[fn=Parcel]]</Template>
  <TotalTime>461</TotalTime>
  <Words>915</Words>
  <Application>Microsoft Office PowerPoint</Application>
  <PresentationFormat>Widescreen</PresentationFormat>
  <Paragraphs>91</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docs-Calibri</vt:lpstr>
      <vt:lpstr>Gill Sans MT</vt:lpstr>
      <vt:lpstr>Parcel</vt:lpstr>
      <vt:lpstr>Internship</vt:lpstr>
      <vt:lpstr>PowerPoint Presentation</vt:lpstr>
      <vt:lpstr>About Company</vt:lpstr>
      <vt:lpstr>Internship Training</vt:lpstr>
      <vt:lpstr>python training</vt:lpstr>
      <vt:lpstr>ODOO TRAINING</vt:lpstr>
      <vt:lpstr>PowerPoint Presentation</vt:lpstr>
      <vt:lpstr>PowerPoint Presentation</vt:lpstr>
      <vt:lpstr>Project (ORPHANAGE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dc:title>
  <dc:creator>Harry Waghela</dc:creator>
  <cp:lastModifiedBy>Harry Waghela</cp:lastModifiedBy>
  <cp:revision>2</cp:revision>
  <dcterms:created xsi:type="dcterms:W3CDTF">2022-04-07T05:14:49Z</dcterms:created>
  <dcterms:modified xsi:type="dcterms:W3CDTF">2022-04-07T12:56:35Z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