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1000">
              <a:srgbClr val="7095F9">
                <a:alpha val="100000"/>
              </a:srgbClr>
            </a:gs>
            <a:gs pos="79000">
              <a:srgbClr val="698BF3">
                <a:alpha val="100000"/>
              </a:srgbClr>
            </a:gs>
            <a:gs pos="60000">
              <a:srgbClr val="5A77E6">
                <a:alpha val="100000"/>
              </a:srgbClr>
            </a:gs>
            <a:gs pos="25000">
              <a:srgbClr val="3C4FCC">
                <a:alpha val="100000"/>
              </a:srgbClr>
            </a:gs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7365"/>
            <a:ext cx="9144000" cy="1205865"/>
          </a:xfrm>
        </p:spPr>
        <p:txBody>
          <a:bodyPr>
            <a:normAutofit/>
          </a:bodyPr>
          <a:p>
            <a:r>
              <a:rPr lang="en-US" altLang="ru-RU" sz="4000"/>
              <a:t>General project structure</a:t>
            </a:r>
            <a:endParaRPr lang="en-US" alt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1535" y="1713230"/>
            <a:ext cx="10509250" cy="456692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ru-RU" altLang="en-US" sz="3200"/>
              <a:t>- </a:t>
            </a:r>
            <a:r>
              <a:rPr lang="en-US" altLang="ru-RU" sz="3200"/>
              <a:t>10 mobile tests (4 classes)</a:t>
            </a:r>
            <a:endParaRPr lang="en-US" altLang="ru-RU" sz="3200"/>
          </a:p>
          <a:p>
            <a:pPr algn="just">
              <a:lnSpc>
                <a:spcPct val="150000"/>
              </a:lnSpc>
            </a:pPr>
            <a:r>
              <a:rPr lang="ru-RU" altLang="en-US" sz="3200"/>
              <a:t>- 13 </a:t>
            </a:r>
            <a:r>
              <a:rPr lang="en-US" altLang="ru-RU" sz="3200"/>
              <a:t>page objects</a:t>
            </a:r>
            <a:endParaRPr lang="en-US" altLang="ru-RU" sz="3200"/>
          </a:p>
          <a:p>
            <a:pPr algn="just">
              <a:lnSpc>
                <a:spcPct val="150000"/>
              </a:lnSpc>
            </a:pPr>
            <a:r>
              <a:rPr lang="en-US" altLang="ru-RU" sz="3200"/>
              <a:t>- Property reader class (</a:t>
            </a:r>
            <a:r>
              <a:rPr lang="en-US" altLang="ru-RU" sz="1800"/>
              <a:t>ResourceBundle class</a:t>
            </a:r>
            <a:r>
              <a:rPr lang="en-US" altLang="ru-RU" sz="3200"/>
              <a:t>) + </a:t>
            </a:r>
            <a:r>
              <a:rPr lang="ru-RU" altLang="en-US" sz="3200"/>
              <a:t>5</a:t>
            </a:r>
            <a:r>
              <a:rPr lang="en-US" altLang="ru-RU" sz="3200"/>
              <a:t> property files</a:t>
            </a:r>
            <a:endParaRPr lang="en-US" altLang="ru-RU" sz="3200"/>
          </a:p>
          <a:p>
            <a:pPr algn="just">
              <a:lnSpc>
                <a:spcPct val="150000"/>
              </a:lnSpc>
            </a:pPr>
            <a:r>
              <a:rPr lang="en-US" altLang="ru-RU" sz="3200"/>
              <a:t>- Loger (log4j2 -&gt; Console and File)</a:t>
            </a:r>
            <a:endParaRPr lang="en-US" altLang="ru-RU" sz="3200"/>
          </a:p>
          <a:p>
            <a:pPr algn="just">
              <a:lnSpc>
                <a:spcPct val="150000"/>
              </a:lnSpc>
            </a:pPr>
            <a:r>
              <a:rPr lang="ru-RU" altLang="en-US" sz="3200"/>
              <a:t>- </a:t>
            </a:r>
            <a:r>
              <a:rPr lang="en-US" altLang="ru-RU" sz="3200"/>
              <a:t>Test infrastructure API  (</a:t>
            </a:r>
            <a:r>
              <a:rPr lang="en-US" altLang="ru-RU">
                <a:sym typeface="+mn-ea"/>
              </a:rPr>
              <a:t>service class -&gt; </a:t>
            </a:r>
            <a:r>
              <a:rPr lang="en-US" altLang="ru-RU" sz="3200"/>
              <a:t>app installation)</a:t>
            </a:r>
            <a:endParaRPr lang="en-US" altLang="ru-RU" sz="3200"/>
          </a:p>
          <a:p>
            <a:pPr algn="just">
              <a:lnSpc>
                <a:spcPct val="150000"/>
              </a:lnSpc>
            </a:pPr>
            <a:r>
              <a:rPr lang="ru-RU" altLang="en-US" sz="3200"/>
              <a:t>- </a:t>
            </a:r>
            <a:r>
              <a:rPr lang="en-US" altLang="en-US" sz="3200"/>
              <a:t>No “Product Under Test” API preconditions</a:t>
            </a:r>
            <a:endParaRPr lang="en-US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630"/>
            <a:ext cx="10515600" cy="1195705"/>
          </a:xfrm>
        </p:spPr>
        <p:txBody>
          <a:bodyPr/>
          <a:p>
            <a:pPr algn="ctr"/>
            <a:r>
              <a:rPr lang="en-US" altLang="ru-RU"/>
              <a:t>Mobile tests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300" y="1351915"/>
            <a:ext cx="11562715" cy="54514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 altLang="ru-RU"/>
              <a:t> 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Base test - general abstract class for all tests</a:t>
            </a:r>
            <a:endParaRPr lang="en-US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Изображение 3" descr="2020-08-18_13h24_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978660"/>
            <a:ext cx="2392680" cy="4198620"/>
          </a:xfrm>
          <a:prstGeom prst="rect">
            <a:avLst/>
          </a:prstGeom>
        </p:spPr>
      </p:pic>
      <p:pic>
        <p:nvPicPr>
          <p:cNvPr id="5" name="Изображение 4" descr="2020-08-18_13h21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770" y="1978660"/>
            <a:ext cx="2346960" cy="419862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8227060" y="4401820"/>
            <a:ext cx="1002030" cy="95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425450" y="6321425"/>
            <a:ext cx="2452370" cy="3067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ru-RU" altLang="en-US" sz="1400"/>
              <a:t>Disconnection with a phone</a:t>
            </a:r>
            <a:endParaRPr lang="ru-RU" altLang="en-US" sz="140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717040" y="5819775"/>
            <a:ext cx="1264920" cy="5016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Изображение 11" descr="2020-08-18_16h07_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978660"/>
            <a:ext cx="5516880" cy="399288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4157345" y="4411345"/>
            <a:ext cx="1661160" cy="184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9215" y="100330"/>
            <a:ext cx="12012930" cy="6563360"/>
          </a:xfrm>
        </p:spPr>
        <p:txBody>
          <a:bodyPr/>
          <a:p>
            <a:pPr marL="0" indent="0">
              <a:buNone/>
            </a:pPr>
            <a:r>
              <a:rPr lang="ru-RU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FavoriteRepositoryTest	SearchTest	</a:t>
            </a:r>
            <a:r>
              <a:rPr lang="en-US" altLang="ru-RU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</a:t>
            </a:r>
            <a:r>
              <a:rPr lang="ru-RU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SettingsTest</a:t>
            </a:r>
            <a:endParaRPr lang="ru-RU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ru-RU" altLang="en-US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addFavoriteRepository()			reproduceRecentSearch()	logOut()</a:t>
            </a:r>
            <a:endParaRPr lang="ru-RU" altLang="en-US" sz="20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ru-RU" altLang="en-US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deleteFavoriteRepository()		clearRecentSearches()	</a:t>
            </a:r>
            <a:r>
              <a:rPr lang="en-US" altLang="ru-RU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altLang="en-US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changeThemeName()</a:t>
            </a:r>
            <a:endParaRPr lang="ru-RU" altLang="en-US" sz="20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ru-RU" altLang="en-US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searchTest()			</a:t>
            </a:r>
            <a:r>
              <a:rPr lang="ru-RU" altLang="en-US" sz="1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checkPassingToPrivacyStatementPage()</a:t>
            </a:r>
            <a:endParaRPr lang="ru-RU" altLang="en-US" sz="1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ru-RU" altLang="en-US" sz="1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	checkPassingToTermsOfServicePage()</a:t>
            </a:r>
            <a:endParaRPr lang="ru-RU" altLang="en-US" sz="1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Изображение 14" descr="2020-08-18_14h36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7440" y="2334895"/>
            <a:ext cx="5894070" cy="4328795"/>
          </a:xfrm>
          <a:prstGeom prst="rect">
            <a:avLst/>
          </a:prstGeom>
        </p:spPr>
      </p:pic>
      <p:pic>
        <p:nvPicPr>
          <p:cNvPr id="4" name="Изображение 3" descr="2020-08-19_09h57_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5155"/>
            <a:ext cx="5631180" cy="2609215"/>
          </a:xfrm>
          <a:prstGeom prst="rect">
            <a:avLst/>
          </a:prstGeom>
        </p:spPr>
      </p:pic>
      <p:pic>
        <p:nvPicPr>
          <p:cNvPr id="5" name="Изображение 4" descr="2020-08-20_11h25_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39310"/>
            <a:ext cx="5631180" cy="20243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584200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Page objects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29235" y="777875"/>
            <a:ext cx="11124565" cy="5814060"/>
          </a:xfrm>
        </p:spPr>
        <p:txBody>
          <a:bodyPr>
            <a:normAutofit fontScale="70000"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/>
              <a:t>AbstractPage</a:t>
            </a:r>
            <a:r>
              <a:rPr lang="en-US" altLang="ru-RU"/>
              <a:t> </a:t>
            </a:r>
            <a:br>
              <a:rPr lang="en-US" altLang="ru-RU"/>
            </a:br>
            <a:br>
              <a:rPr lang="en-US" altLang="ru-RU"/>
            </a:br>
            <a:br>
              <a:rPr lang="en-US" altLang="ru-RU"/>
            </a:br>
            <a:br>
              <a:rPr lang="en-US" altLang="ru-RU"/>
            </a:br>
            <a:r>
              <a:rPr lang="en-US" altLang="ru-RU"/>
              <a:t>ExplorePage</a:t>
            </a:r>
            <a:br>
              <a:rPr lang="en-US" altLang="ru-RU"/>
            </a:br>
            <a:r>
              <a:rPr lang="en-US" altLang="ru-RU"/>
              <a:t>HomePage</a:t>
            </a:r>
            <a:br>
              <a:rPr lang="en-US" altLang="ru-RU"/>
            </a:br>
            <a:r>
              <a:rPr lang="en-US" altLang="ru-RU"/>
              <a:t>LoginPage</a:t>
            </a:r>
            <a:br>
              <a:rPr lang="en-US" altLang="ru-RU"/>
            </a:br>
            <a:r>
              <a:rPr lang="en-US" altLang="ru-RU"/>
              <a:t>ProfilePage</a:t>
            </a:r>
            <a:br>
              <a:rPr lang="en-US" altLang="ru-RU"/>
            </a:br>
            <a:r>
              <a:rPr lang="en-US" altLang="ru-RU"/>
              <a:t>SearchPage</a:t>
            </a:r>
            <a:br>
              <a:rPr lang="en-US" altLang="ru-RU"/>
            </a:br>
            <a:r>
              <a:rPr lang="en-US" altLang="ru-RU"/>
              <a:t>StartPage</a:t>
            </a:r>
            <a:br>
              <a:rPr lang="en-US" altLang="ru-RU"/>
            </a:br>
            <a:r>
              <a:rPr lang="en-US" altLang="ru-RU"/>
              <a:t>...</a:t>
            </a:r>
            <a:endParaRPr lang="en-US" altLang="ru-RU"/>
          </a:p>
        </p:txBody>
      </p:sp>
      <p:pic>
        <p:nvPicPr>
          <p:cNvPr id="4" name="Изображение 3" descr="2020-08-18_15h40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6380" y="777240"/>
            <a:ext cx="6743700" cy="670560"/>
          </a:xfrm>
          <a:prstGeom prst="rect">
            <a:avLst/>
          </a:prstGeom>
        </p:spPr>
      </p:pic>
      <p:pic>
        <p:nvPicPr>
          <p:cNvPr id="5" name="Изображение 4" descr="2020-08-18_15h41_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1550035"/>
            <a:ext cx="3917315" cy="792480"/>
          </a:xfrm>
          <a:prstGeom prst="rect">
            <a:avLst/>
          </a:prstGeom>
        </p:spPr>
      </p:pic>
      <p:pic>
        <p:nvPicPr>
          <p:cNvPr id="6" name="Изображение 5" descr="2020-08-18_15h43_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10" y="1550035"/>
            <a:ext cx="4098290" cy="807720"/>
          </a:xfrm>
          <a:prstGeom prst="rect">
            <a:avLst/>
          </a:prstGeom>
        </p:spPr>
      </p:pic>
      <p:pic>
        <p:nvPicPr>
          <p:cNvPr id="9" name="Изображение 8" descr="2020-08-18_15h48_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95" y="2870200"/>
            <a:ext cx="5974080" cy="3568065"/>
          </a:xfrm>
          <a:prstGeom prst="rect">
            <a:avLst/>
          </a:prstGeom>
        </p:spPr>
      </p:pic>
      <p:cxnSp>
        <p:nvCxnSpPr>
          <p:cNvPr id="10" name="Прямая со стрелкой 9"/>
          <p:cNvCxnSpPr>
            <a:endCxn id="4" idx="1"/>
          </p:cNvCxnSpPr>
          <p:nvPr/>
        </p:nvCxnSpPr>
        <p:spPr>
          <a:xfrm flipV="1">
            <a:off x="2505075" y="1112520"/>
            <a:ext cx="1551305" cy="59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5" idx="1"/>
          </p:cNvCxnSpPr>
          <p:nvPr/>
        </p:nvCxnSpPr>
        <p:spPr>
          <a:xfrm>
            <a:off x="2505075" y="1236345"/>
            <a:ext cx="1551305" cy="7099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2515235" y="3075940"/>
            <a:ext cx="1541145" cy="3230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905"/>
          </a:xfrm>
        </p:spPr>
        <p:txBody>
          <a:bodyPr/>
          <a:p>
            <a:pPr algn="ctr"/>
            <a:r>
              <a:rPr lang="en-US" altLang="ru-RU"/>
              <a:t>Logger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32080" y="1041400"/>
            <a:ext cx="11221720" cy="5550535"/>
          </a:xfrm>
        </p:spPr>
        <p:txBody>
          <a:bodyPr/>
          <a:p>
            <a:pPr marL="0" indent="0">
              <a:buNone/>
            </a:pPr>
            <a:r>
              <a:rPr lang="en-US" altLang="ru-RU" sz="2400"/>
              <a:t>Add dependencies (log4j-core, log4j-api)</a:t>
            </a:r>
            <a:endParaRPr lang="en-US" altLang="ru-RU" sz="2400"/>
          </a:p>
          <a:p>
            <a:pPr marL="0" indent="0">
              <a:buNone/>
            </a:pPr>
            <a:r>
              <a:rPr lang="en-US" altLang="ru-RU" sz="2400"/>
              <a:t>Configure log4j2.xml, create a file for loggs</a:t>
            </a:r>
            <a:endParaRPr lang="en-US" altLang="ru-RU" sz="2400"/>
          </a:p>
        </p:txBody>
      </p:sp>
      <p:pic>
        <p:nvPicPr>
          <p:cNvPr id="4" name="Изображение 3" descr="2020-08-18_16h46_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2109470"/>
            <a:ext cx="6640195" cy="4418330"/>
          </a:xfrm>
          <a:prstGeom prst="rect">
            <a:avLst/>
          </a:prstGeom>
        </p:spPr>
      </p:pic>
      <p:pic>
        <p:nvPicPr>
          <p:cNvPr id="5" name="Изображение 4" descr="2020-08-18_16h52_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2109470"/>
            <a:ext cx="6090920" cy="441388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697865"/>
            <a:ext cx="10972800" cy="5428615"/>
          </a:xfrm>
        </p:spPr>
        <p:txBody>
          <a:bodyPr/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r>
              <a:rPr lang="ru-RU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all for listening</a:t>
            </a:r>
            <a:br>
              <a:rPr lang="ru-RU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br>
              <a:rPr lang="ru-RU" altLang="en-US"/>
            </a:br>
            <a:r>
              <a:rPr lang="ru-RU" altLang="en-US"/>
              <a:t> </a:t>
            </a:r>
            <a:endParaRPr lang="ru-RU" altLang="en-US"/>
          </a:p>
          <a:p>
            <a:pPr marL="0" indent="0" algn="ctr">
              <a:buNone/>
            </a:pPr>
            <a:r>
              <a:rPr lang="ru-RU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Now I would like to invite any questions you may have.</a:t>
            </a:r>
            <a:endParaRPr lang="ru-RU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Art_mountaineering</vt:lpstr>
      <vt:lpstr>General project structure</vt:lpstr>
      <vt:lpstr>Mobile tests</vt:lpstr>
      <vt:lpstr>PowerPoint 演示文稿</vt:lpstr>
      <vt:lpstr>Page objects</vt:lpstr>
      <vt:lpstr>Logger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project structure</dc:title>
  <dc:creator/>
  <cp:lastModifiedBy>37529</cp:lastModifiedBy>
  <cp:revision>15</cp:revision>
  <dcterms:created xsi:type="dcterms:W3CDTF">2020-08-18T10:09:00Z</dcterms:created>
  <dcterms:modified xsi:type="dcterms:W3CDTF">2020-08-20T08:29:36Z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