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Ex3.xml" ContentType="application/vnd.ms-office.chartex+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
  </p:notesMasterIdLst>
  <p:sldIdLst>
    <p:sldId id="256" r:id="rId2"/>
    <p:sldId id="257" r:id="rId3"/>
    <p:sldId id="258" r:id="rId4"/>
  </p:sldIdLst>
  <p:sldSz cx="9144000" cy="5143500" type="screen16x9"/>
  <p:notesSz cx="6858000" cy="9144000"/>
  <p:embeddedFontLst>
    <p:embeddedFont>
      <p:font typeface="Calibri" panose="020F0502020204030204" pitchFamily="34" charset="0"/>
      <p:regular r:id="rId6"/>
      <p:bold r:id="rId7"/>
      <p:italic r:id="rId8"/>
      <p:boldItalic r:id="rId9"/>
    </p:embeddedFont>
    <p:embeddedFont>
      <p:font typeface="Open Sans" panose="020B0606030504020204" pitchFamily="3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06"/>
  </p:normalViewPr>
  <p:slideViewPr>
    <p:cSldViewPr snapToGrid="0">
      <p:cViewPr varScale="1">
        <p:scale>
          <a:sx n="149" d="100"/>
          <a:sy n="149" d="100"/>
        </p:scale>
        <p:origin x="5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schemas.openxmlformats.org/officeDocument/2006/relationships/viewProps" Target="viewProps.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presProps" Target="presProps.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Users/aktolkynperritaz/Documents/Masterschool_Data%20Analyst/DA%20101_Analytics%20with%20speadsheets/DA_101_NYSE%20Project/Projectdata_NYSE_data.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Users/aktolkynperritaz/Documents/Masterschool_Data%20Analyst/DA%20101_Analytics%20with%20speadsheets/DA_101_NYSE%20Project/Projectdata_NYSE_data.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Users/aktolkynperritaz/Documents/Masterschool_Data%20Analyst/DA%20101_Analytics%20with%20speadsheets/DA_101_NYSE%20Project/Projectdata_NYSE_data.xlsx"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'Consumer Staples'!$B$6:$B$37</cx:f>
        <cx:lvl ptCount="32">
          <cx:pt idx="0">MNST</cx:pt>
          <cx:pt idx="1">CHD</cx:pt>
          <cx:pt idx="2">TAP</cx:pt>
          <cx:pt idx="3">MJN</cx:pt>
          <cx:pt idx="4">PG</cx:pt>
          <cx:pt idx="5">MKC</cx:pt>
          <cx:pt idx="6">CLX</cx:pt>
          <cx:pt idx="7">SJM</cx:pt>
          <cx:pt idx="8">STZ</cx:pt>
          <cx:pt idx="9">DPS</cx:pt>
          <cx:pt idx="10">HSY</cx:pt>
          <cx:pt idx="11">CPB</cx:pt>
          <cx:pt idx="12">HRL</cx:pt>
          <cx:pt idx="13">EL</cx:pt>
          <cx:pt idx="14">CAG</cx:pt>
          <cx:pt idx="15">K</cx:pt>
          <cx:pt idx="16">WFM</cx:pt>
          <cx:pt idx="17">CL</cx:pt>
          <cx:pt idx="18">GIS</cx:pt>
          <cx:pt idx="19">KMB</cx:pt>
          <cx:pt idx="20">MO</cx:pt>
          <cx:pt idx="21">MDLZ</cx:pt>
          <cx:pt idx="22">TSN</cx:pt>
          <cx:pt idx="23">KO</cx:pt>
          <cx:pt idx="24">SYY</cx:pt>
          <cx:pt idx="25">PEP</cx:pt>
          <cx:pt idx="26">ADM</cx:pt>
          <cx:pt idx="27">PM</cx:pt>
          <cx:pt idx="28">KR</cx:pt>
          <cx:pt idx="29">COST</cx:pt>
          <cx:pt idx="30">CVS</cx:pt>
          <cx:pt idx="31">WMT</cx:pt>
        </cx:lvl>
      </cx:strDim>
      <cx:numDim type="val">
        <cx:f>'Consumer Staples'!$C$6:$C$37</cx:f>
        <cx:lvl ptCount="32" formatCode="_ * #'##0_ ;_ * \-#'##0_ ;_ * &quot;-&quot;??_ ;_ @_ ">
          <cx:pt idx="0">2722.5639999999999</cx:pt>
          <cx:pt idx="1">3394.8000000000002</cx:pt>
          <cx:pt idx="2">3567.5</cx:pt>
          <cx:pt idx="3">4071.3000000000002</cx:pt>
          <cx:pt idx="4">4103.7280000000001</cx:pt>
          <cx:pt idx="5">4296.3000000000002</cx:pt>
          <cx:pt idx="6">5655</cx:pt>
          <cx:pt idx="7">5692.6999999999998</cx:pt>
          <cx:pt idx="8">6028</cx:pt>
          <cx:pt idx="9">6282</cx:pt>
          <cx:pt idx="10">7386.6260000000002</cx:pt>
          <cx:pt idx="11">8082</cx:pt>
          <cx:pt idx="12">9263.8629999999994</cx:pt>
          <cx:pt idx="13">10780.4</cx:pt>
          <cx:pt idx="14">11937</cx:pt>
          <cx:pt idx="15">14580</cx:pt>
          <cx:pt idx="16">15389</cx:pt>
          <cx:pt idx="17">16034</cx:pt>
          <cx:pt idx="18">17630.299999999999</cx:pt>
          <cx:pt idx="19">18591</cx:pt>
          <cx:pt idx="20">25434</cx:pt>
          <cx:pt idx="21">29636</cx:pt>
          <cx:pt idx="22">41373</cx:pt>
          <cx:pt idx="23">44294</cx:pt>
          <cx:pt idx="24">48680.752</cx:pt>
          <cx:pt idx="25">63056</cx:pt>
          <cx:pt idx="26">67702</cx:pt>
          <cx:pt idx="27">73908</cx:pt>
          <cx:pt idx="28">108465</cx:pt>
          <cx:pt idx="29">116199</cx:pt>
          <cx:pt idx="30">153290</cx:pt>
          <cx:pt idx="31">485651</cx:pt>
        </cx:lvl>
      </cx:numDim>
    </cx:data>
  </cx:chartData>
  <cx:chart>
    <cx:title pos="t" align="ctr" overlay="0">
      <cx:tx>
        <cx:rich>
          <a:bodyPr spcFirstLastPara="1" vertOverflow="ellipsis" horzOverflow="overflow" wrap="square" lIns="0" tIns="0" rIns="0" bIns="0" anchor="ctr" anchorCtr="1"/>
          <a:lstStyle/>
          <a:p>
            <a:pPr algn="ctr" rtl="0">
              <a:defRPr sz="1200"/>
            </a:pPr>
            <a:r>
              <a:rPr lang="en-GB" sz="1200" b="1" i="0" u="none" strike="noStrike" baseline="0" dirty="0">
                <a:solidFill>
                  <a:sysClr val="windowText" lastClr="000000">
                    <a:lumMod val="65000"/>
                    <a:lumOff val="35000"/>
                  </a:sysClr>
                </a:solidFill>
                <a:latin typeface="Calibri" panose="020F0502020204030204"/>
              </a:rPr>
              <a:t>Revenue for Consumer Staples sector for year </a:t>
            </a:r>
          </a:p>
          <a:p>
            <a:pPr algn="ctr" rtl="0">
              <a:defRPr sz="1200"/>
            </a:pPr>
            <a:r>
              <a:rPr lang="en-GB" sz="1200" b="1" i="0" u="none" strike="noStrike" baseline="0" dirty="0">
                <a:solidFill>
                  <a:sysClr val="windowText" lastClr="000000">
                    <a:lumMod val="65000"/>
                    <a:lumOff val="35000"/>
                  </a:sysClr>
                </a:solidFill>
                <a:latin typeface="Calibri" panose="020F0502020204030204"/>
              </a:rPr>
              <a:t>2015 (in million US$) </a:t>
            </a:r>
          </a:p>
        </cx:rich>
      </cx:tx>
    </cx:title>
    <cx:plotArea>
      <cx:plotAreaRegion>
        <cx:series layoutId="clusteredColumn" uniqueId="{F58EC6EE-3353-A64C-AE60-1F0542B6A230}">
          <cx:dataPt idx="0"/>
          <cx:dataPt idx="1"/>
          <cx:dataId val="0"/>
          <cx:layoutPr>
            <cx:binning intervalClosed="r" underflow="5000" overflow="100000">
              <cx:binSize val="10000"/>
            </cx:binning>
          </cx:layoutPr>
        </cx:series>
      </cx:plotAreaRegion>
      <cx:axis id="0">
        <cx:catScaling gapWidth="0"/>
        <cx:title>
          <cx:tx>
            <cx:txData>
              <cx:v>Revenue in million US$</cx:v>
            </cx:txData>
          </cx:tx>
          <cx:txPr>
            <a:bodyPr spcFirstLastPara="1" vertOverflow="ellipsis" horzOverflow="overflow" wrap="square" lIns="0" tIns="0" rIns="0" bIns="0" anchor="ctr" anchorCtr="1"/>
            <a:lstStyle/>
            <a:p>
              <a:pPr algn="ctr" rtl="0">
                <a:defRPr sz="1100" b="1"/>
              </a:pPr>
              <a:r>
                <a:rPr lang="en-GB" sz="1100" b="1" i="0" u="none" strike="noStrike" baseline="0">
                  <a:solidFill>
                    <a:sysClr val="windowText" lastClr="000000">
                      <a:lumMod val="65000"/>
                      <a:lumOff val="35000"/>
                    </a:sysClr>
                  </a:solidFill>
                  <a:latin typeface="Calibri" panose="020F0502020204030204"/>
                </a:rPr>
                <a:t>Revenue in million US$</a:t>
              </a:r>
            </a:p>
          </cx:txPr>
        </cx:title>
        <cx:tickLabels/>
        <cx:numFmt formatCode="General" sourceLinked="0"/>
        <cx:txPr>
          <a:bodyPr spcFirstLastPara="1" vertOverflow="ellipsis" horzOverflow="overflow" wrap="square" lIns="0" tIns="0" rIns="0" bIns="0" anchor="ctr" anchorCtr="1"/>
          <a:lstStyle/>
          <a:p>
            <a:pPr algn="ctr" rtl="0">
              <a:defRPr sz="1000"/>
            </a:pPr>
            <a:endParaRPr lang="en-GB" sz="1000" b="0" i="0" u="none" strike="noStrike" baseline="0">
              <a:solidFill>
                <a:sysClr val="windowText" lastClr="000000">
                  <a:lumMod val="65000"/>
                  <a:lumOff val="35000"/>
                </a:sysClr>
              </a:solidFill>
              <a:latin typeface="Calibri" panose="020F0502020204030204"/>
            </a:endParaRPr>
          </a:p>
        </cx:txPr>
      </cx:axis>
      <cx:axis id="1">
        <cx:valScaling max="10"/>
        <cx:title>
          <cx:tx>
            <cx:txData>
              <cx:v>Frequency</cx:v>
            </cx:txData>
          </cx:tx>
          <cx:txPr>
            <a:bodyPr spcFirstLastPara="1" vertOverflow="ellipsis" horzOverflow="overflow" wrap="square" lIns="0" tIns="0" rIns="0" bIns="0" anchor="ctr" anchorCtr="1"/>
            <a:lstStyle/>
            <a:p>
              <a:pPr algn="ctr" rtl="0">
                <a:defRPr sz="1050" b="1"/>
              </a:pPr>
              <a:r>
                <a:rPr lang="en-GB" sz="1050" b="1" i="0" u="none" strike="noStrike" baseline="0">
                  <a:solidFill>
                    <a:sysClr val="windowText" lastClr="000000">
                      <a:lumMod val="65000"/>
                      <a:lumOff val="35000"/>
                    </a:sysClr>
                  </a:solidFill>
                  <a:latin typeface="Calibri" panose="020F0502020204030204"/>
                </a:rPr>
                <a:t>Frequency</a:t>
              </a:r>
            </a:p>
          </cx:txPr>
        </cx:title>
        <cx:tickLabels/>
        <cx:txPr>
          <a:bodyPr spcFirstLastPara="1" vertOverflow="ellipsis" horzOverflow="overflow" wrap="square" lIns="0" tIns="0" rIns="0" bIns="0" anchor="ctr" anchorCtr="1"/>
          <a:lstStyle/>
          <a:p>
            <a:pPr algn="ctr" rtl="0">
              <a:defRPr sz="1000"/>
            </a:pPr>
            <a:endParaRPr lang="en-GB" sz="1000" b="0" i="0" u="none" strike="noStrike" baseline="0">
              <a:solidFill>
                <a:sysClr val="windowText" lastClr="000000">
                  <a:lumMod val="65000"/>
                  <a:lumOff val="35000"/>
                </a:sysClr>
              </a:solidFill>
              <a:latin typeface="Calibri" panose="020F0502020204030204"/>
            </a:endParaRPr>
          </a:p>
        </cx:txPr>
      </cx:axis>
    </cx:plotArea>
  </cx:chart>
  <cx:spPr>
    <a:noFill/>
    <a:ln>
      <a:solidFill>
        <a:schemeClr val="accent1"/>
      </a:solidFill>
    </a:ln>
  </cx:spPr>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ConsumDiscretionary!$B$5:$B$81</cx:f>
        <cx:lvl ptCount="77">
          <cx:pt idx="0">TRIP</cx:pt>
          <cx:pt idx="1">GRMN</cx:pt>
          <cx:pt idx="2">SNI</cx:pt>
          <cx:pt idx="3">TGNA</cx:pt>
          <cx:pt idx="4">ULTA</cx:pt>
          <cx:pt idx="5">URBN</cx:pt>
          <cx:pt idx="6">SNA</cx:pt>
          <cx:pt idx="7">UA</cx:pt>
          <cx:pt idx="8">UAA</cx:pt>
          <cx:pt idx="9">WYNN</cx:pt>
          <cx:pt idx="10">TIF</cx:pt>
          <cx:pt idx="11">KORS</cx:pt>
          <cx:pt idx="12">HAS</cx:pt>
          <cx:pt idx="13">CMG</cx:pt>
          <cx:pt idx="14">HBI</cx:pt>
          <cx:pt idx="15">WYN</cx:pt>
          <cx:pt idx="16">MAT</cx:pt>
          <cx:pt idx="17">SIG</cx:pt>
          <cx:pt idx="18">NWL</cx:pt>
          <cx:pt idx="19">PHM</cx:pt>
          <cx:pt idx="20">HOG</cx:pt>
          <cx:pt idx="21">HAR</cx:pt>
          <cx:pt idx="22">TSCO</cx:pt>
          <cx:pt idx="23">DISCA</cx:pt>
          <cx:pt idx="24">DISCK</cx:pt>
          <cx:pt idx="25">EXPE</cx:pt>
          <cx:pt idx="26">DRI</cx:pt>
          <cx:pt idx="27">FL</cx:pt>
          <cx:pt idx="28">LKQ</cx:pt>
          <cx:pt idx="29">IPG</cx:pt>
          <cx:pt idx="30">RL</cx:pt>
          <cx:pt idx="31">ORLY</cx:pt>
          <cx:pt idx="32">BWA</cx:pt>
          <cx:pt idx="33">MHK</cx:pt>
          <cx:pt idx="34">PVH</cx:pt>
          <cx:pt idx="35">RCL</cx:pt>
          <cx:pt idx="36">DLTR</cx:pt>
          <cx:pt idx="37">PCLN</cx:pt>
          <cx:pt idx="38">LEN</cx:pt>
          <cx:pt idx="39">CHTR</cx:pt>
          <cx:pt idx="40">AAP</cx:pt>
          <cx:pt idx="41">AZO</cx:pt>
          <cx:pt idx="42">DHI</cx:pt>
          <cx:pt idx="43">ROST</cx:pt>
          <cx:pt idx="44">SWK</cx:pt>
          <cx:pt idx="45">LB</cx:pt>
          <cx:pt idx="46">BBBY</cx:pt>
          <cx:pt idx="47">VFC</cx:pt>
          <cx:pt idx="48">YUM</cx:pt>
          <cx:pt idx="49">VIAB</cx:pt>
          <cx:pt idx="50">JWN</cx:pt>
          <cx:pt idx="51">KMX</cx:pt>
          <cx:pt idx="52">MAR</cx:pt>
          <cx:pt idx="53">OMC</cx:pt>
          <cx:pt idx="54">DLPH</cx:pt>
          <cx:pt idx="55">GPC</cx:pt>
          <cx:pt idx="56">CCL</cx:pt>
          <cx:pt idx="57">GPS</cx:pt>
          <cx:pt idx="58">GT</cx:pt>
          <cx:pt idx="59">DG</cx:pt>
          <cx:pt idx="60">KSS</cx:pt>
          <cx:pt idx="61">SBUX</cx:pt>
          <cx:pt idx="62">AN</cx:pt>
          <cx:pt idx="63">WHR</cx:pt>
          <cx:pt idx="64">SPLS</cx:pt>
          <cx:pt idx="65">MCD</cx:pt>
          <cx:pt idx="66">M</cx:pt>
          <cx:pt idx="67">TJX</cx:pt>
          <cx:pt idx="68">NKE</cx:pt>
          <cx:pt idx="69">BBY</cx:pt>
          <cx:pt idx="70">DIS</cx:pt>
          <cx:pt idx="71">LOW</cx:pt>
          <cx:pt idx="72">TGT</cx:pt>
          <cx:pt idx="73">HD</cx:pt>
          <cx:pt idx="74">AMZN</cx:pt>
          <cx:pt idx="75">F</cx:pt>
          <cx:pt idx="76">GM</cx:pt>
        </cx:lvl>
      </cx:strDim>
      <cx:numDim type="val">
        <cx:f>ConsumDiscretionary!$C$5:$C$81</cx:f>
        <cx:lvl ptCount="77" formatCode="_ * #'##0_ ;_ * \-#'##0_ ;_ * &quot;-&quot;??_ ;_ @_ ">
          <cx:pt idx="0">1492</cx:pt>
          <cx:pt idx="1">2820.27</cx:pt>
          <cx:pt idx="2">3018.2269999999999</cx:pt>
          <cx:pt idx="3">3050.9450000000002</cx:pt>
          <cx:pt idx="4">3241.3690000000001</cx:pt>
          <cx:pt idx="5">3323.0770000000002</cx:pt>
          <cx:pt idx="6">3492.5999999999999</cx:pt>
          <cx:pt idx="7">3963.3130000000001</cx:pt>
          <cx:pt idx="8">3963.3130000000001</cx:pt>
          <cx:pt idx="9">4075.8829999999998</cx:pt>
          <cx:pt idx="10">4249.8999999999996</cx:pt>
          <cx:pt idx="11">4371.5</cx:pt>
          <cx:pt idx="12">4447.509</cx:pt>
          <cx:pt idx="13">4501.223</cx:pt>
          <cx:pt idx="14">5324.7460000000001</cx:pt>
          <cx:pt idx="15">5536</cx:pt>
          <cx:pt idx="16">5702.6130000000003</cx:pt>
          <cx:pt idx="17">5736.3000000000002</cx:pt>
          <cx:pt idx="18">5915.6999999999998</cx:pt>
          <cx:pt idx="19">5981.9639999999999</cx:pt>
          <cx:pt idx="20">5995.402</cx:pt>
          <cx:pt idx="21">6155.2969999999996</cx:pt>
          <cx:pt idx="22">6226.5069999999996</cx:pt>
          <cx:pt idx="23">6394</cx:pt>
          <cx:pt idx="24">6394</cx:pt>
          <cx:pt idx="25">6672.317</cx:pt>
          <cx:pt idx="26">6764</cx:pt>
          <cx:pt idx="27">7151</cx:pt>
          <cx:pt idx="28">7192.6329999999998</cx:pt>
          <cx:pt idx="29">7613.8000000000002</cx:pt>
          <cx:pt idx="30">7620</cx:pt>
          <cx:pt idx="31">7966.674</cx:pt>
          <cx:pt idx="32">8023.1999999999998</cx:pt>
          <cx:pt idx="33">8071.5630000000001</cx:pt>
          <cx:pt idx="34">8241.2000000000007</cx:pt>
          <cx:pt idx="35">8299.0740000000005</cx:pt>
          <cx:pt idx="36">8602.2000000000007</cx:pt>
          <cx:pt idx="37">9223.9869999999992</cx:pt>
          <cx:pt idx="38">9474.0079999999998</cx:pt>
          <cx:pt idx="39">9754</cx:pt>
          <cx:pt idx="40">9843.8610000000008</cx:pt>
          <cx:pt idx="41">10187.34</cx:pt>
          <cx:pt idx="42">10824</cx:pt>
          <cx:pt idx="43">11041.677</cx:pt>
          <cx:pt idx="44">11338.6</cx:pt>
          <cx:pt idx="45">11454</cx:pt>
          <cx:pt idx="46">11881.175999999999</cx:pt>
          <cx:pt idx="47">12282.161</cx:pt>
          <cx:pt idx="48">13105</cx:pt>
          <cx:pt idx="49">13268</cx:pt>
          <cx:pt idx="50">13506</cx:pt>
          <cx:pt idx="51">14268.716</cx:pt>
          <cx:pt idx="52">14486</cx:pt>
          <cx:pt idx="53">15134.4</cx:pt>
          <cx:pt idx="54">15165</cx:pt>
          <cx:pt idx="55">15280.044</cx:pt>
          <cx:pt idx="56">15714</cx:pt>
          <cx:pt idx="57">16435</cx:pt>
          <cx:pt idx="58">16443</cx:pt>
          <cx:pt idx="59">18909.588</cx:pt>
          <cx:pt idx="60">19023</cx:pt>
          <cx:pt idx="61">19162.700000000001</cx:pt>
          <cx:pt idx="62">20862</cx:pt>
          <cx:pt idx="63">20891</cx:pt>
          <cx:pt idx="64">22492</cx:pt>
          <cx:pt idx="65">25413</cx:pt>
          <cx:pt idx="66">28105</cx:pt>
          <cx:pt idx="67">29078.406999999999</cx:pt>
          <cx:pt idx="68">30601</cx:pt>
          <cx:pt idx="69">40339</cx:pt>
          <cx:pt idx="70">52465</cx:pt>
          <cx:pt idx="71">56223</cx:pt>
          <cx:pt idx="72">72618</cx:pt>
          <cx:pt idx="73">83176</cx:pt>
          <cx:pt idx="74">107006</cx:pt>
          <cx:pt idx="75">149558</cx:pt>
          <cx:pt idx="76">152356</cx:pt>
        </cx:lvl>
      </cx:numDim>
    </cx:data>
  </cx:chartData>
  <cx:chart>
    <cx:title pos="t" align="ctr" overlay="0">
      <cx:tx>
        <cx:rich>
          <a:bodyPr spcFirstLastPara="1" vertOverflow="ellipsis" horzOverflow="overflow" wrap="square" lIns="0" tIns="0" rIns="0" bIns="0" anchor="ctr" anchorCtr="1"/>
          <a:lstStyle/>
          <a:p>
            <a:pPr algn="ctr" rtl="0">
              <a:defRPr/>
            </a:pPr>
            <a:r>
              <a:rPr lang="en-GB" sz="1200" b="1" i="0" u="none" strike="noStrike" baseline="0" dirty="0">
                <a:solidFill>
                  <a:sysClr val="windowText" lastClr="000000">
                    <a:lumMod val="65000"/>
                    <a:lumOff val="35000"/>
                  </a:sysClr>
                </a:solidFill>
                <a:latin typeface="Calibri" panose="020F0502020204030204"/>
              </a:rPr>
              <a:t>Revenue for Consumer Discretionary sector for year </a:t>
            </a:r>
          </a:p>
          <a:p>
            <a:pPr algn="ctr" rtl="0">
              <a:defRPr/>
            </a:pPr>
            <a:r>
              <a:rPr lang="en-GB" sz="1200" b="1" i="0" u="none" strike="noStrike" baseline="0" dirty="0">
                <a:solidFill>
                  <a:sysClr val="windowText" lastClr="000000">
                    <a:lumMod val="65000"/>
                    <a:lumOff val="35000"/>
                  </a:sysClr>
                </a:solidFill>
                <a:latin typeface="Calibri" panose="020F0502020204030204"/>
              </a:rPr>
              <a:t>2015 (in million US$) </a:t>
            </a:r>
          </a:p>
        </cx:rich>
      </cx:tx>
    </cx:title>
    <cx:plotArea>
      <cx:plotAreaRegion>
        <cx:series layoutId="clusteredColumn" uniqueId="{5AFDD0BE-8637-084D-A2AA-19EA02910AC3}">
          <cx:tx>
            <cx:txData>
              <cx:f>ConsumDiscretionary!$C$4</cx:f>
              <cx:v>Revenue in millions US $</cx:v>
            </cx:txData>
          </cx:tx>
          <cx:dataId val="0"/>
          <cx:layoutPr>
            <cx:binning intervalClosed="r" underflow="5000" overflow="100000">
              <cx:binSize val="10000"/>
            </cx:binning>
          </cx:layoutPr>
        </cx:series>
      </cx:plotAreaRegion>
      <cx:axis id="0">
        <cx:catScaling gapWidth="0"/>
        <cx:title>
          <cx:tx>
            <cx:txData>
              <cx:v>Revenue in million US$</cx:v>
            </cx:txData>
          </cx:tx>
          <cx:txPr>
            <a:bodyPr spcFirstLastPara="1" vertOverflow="ellipsis" horzOverflow="overflow" wrap="square" lIns="0" tIns="0" rIns="0" bIns="0" anchor="ctr" anchorCtr="1"/>
            <a:lstStyle/>
            <a:p>
              <a:pPr algn="ctr" rtl="0">
                <a:defRPr sz="1100" b="1"/>
              </a:pPr>
              <a:r>
                <a:rPr lang="en-GB" sz="1100" b="1" i="0" u="none" strike="noStrike" baseline="0">
                  <a:solidFill>
                    <a:sysClr val="windowText" lastClr="000000">
                      <a:lumMod val="65000"/>
                      <a:lumOff val="35000"/>
                    </a:sysClr>
                  </a:solidFill>
                  <a:latin typeface="Calibri" panose="020F0502020204030204"/>
                </a:rPr>
                <a:t>Revenue in million US$</a:t>
              </a:r>
            </a:p>
          </cx:txPr>
        </cx:title>
        <cx:tickLabels/>
        <cx:numFmt formatCode="#'##0" sourceLinked="0"/>
        <cx:txPr>
          <a:bodyPr spcFirstLastPara="1" vertOverflow="ellipsis" horzOverflow="overflow" wrap="square" lIns="0" tIns="0" rIns="0" bIns="0" anchor="ctr" anchorCtr="1"/>
          <a:lstStyle/>
          <a:p>
            <a:pPr algn="ctr" rtl="0">
              <a:defRPr sz="1000"/>
            </a:pPr>
            <a:endParaRPr lang="en-GB" sz="1000" b="0" i="0" u="none" strike="noStrike" baseline="0">
              <a:solidFill>
                <a:sysClr val="windowText" lastClr="000000">
                  <a:lumMod val="65000"/>
                  <a:lumOff val="35000"/>
                </a:sysClr>
              </a:solidFill>
              <a:latin typeface="Calibri" panose="020F0502020204030204"/>
            </a:endParaRPr>
          </a:p>
        </cx:txPr>
      </cx:axis>
      <cx:axis id="1">
        <cx:valScaling max="40"/>
        <cx:title>
          <cx:tx>
            <cx:txData>
              <cx:v>Frequency</cx:v>
            </cx:txData>
          </cx:tx>
          <cx:txPr>
            <a:bodyPr spcFirstLastPara="1" vertOverflow="ellipsis" horzOverflow="overflow" wrap="square" lIns="0" tIns="0" rIns="0" bIns="0" anchor="ctr" anchorCtr="1"/>
            <a:lstStyle/>
            <a:p>
              <a:pPr algn="ctr" rtl="0">
                <a:defRPr sz="1050" b="1"/>
              </a:pPr>
              <a:r>
                <a:rPr lang="en-GB" sz="1050" b="1" i="0" u="none" strike="noStrike" baseline="0">
                  <a:solidFill>
                    <a:sysClr val="windowText" lastClr="000000">
                      <a:lumMod val="65000"/>
                      <a:lumOff val="35000"/>
                    </a:sysClr>
                  </a:solidFill>
                  <a:latin typeface="Calibri" panose="020F0502020204030204"/>
                </a:rPr>
                <a:t>Frequency</a:t>
              </a:r>
            </a:p>
          </cx:txPr>
        </cx:title>
        <cx:tickLabels/>
        <cx:txPr>
          <a:bodyPr spcFirstLastPara="1" vertOverflow="ellipsis" horzOverflow="overflow" wrap="square" lIns="0" tIns="0" rIns="0" bIns="0" anchor="ctr" anchorCtr="1"/>
          <a:lstStyle/>
          <a:p>
            <a:pPr algn="ctr" rtl="0">
              <a:defRPr sz="1000"/>
            </a:pPr>
            <a:endParaRPr lang="en-GB" sz="1000" b="0" i="0" u="none" strike="noStrike" baseline="0">
              <a:solidFill>
                <a:sysClr val="windowText" lastClr="000000">
                  <a:lumMod val="65000"/>
                  <a:lumOff val="35000"/>
                </a:sysClr>
              </a:solidFill>
              <a:latin typeface="Calibri" panose="020F0502020204030204"/>
            </a:endParaRPr>
          </a:p>
        </cx:txPr>
      </cx:axis>
    </cx:plotArea>
  </cx:chart>
  <cx:spPr>
    <a:ln>
      <a:solidFill>
        <a:schemeClr val="accent1"/>
      </a:solidFill>
    </a:ln>
  </cx:spPr>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'Summary Statistics'!$B$6:$B$114</cx:f>
        <cx:lvl ptCount="109">
          <cx:pt idx="0">Consumer Discretionary</cx:pt>
          <cx:pt idx="1">Consumer Discretionary</cx:pt>
          <cx:pt idx="2">Consumer Discretionary</cx:pt>
          <cx:pt idx="3">Consumer Discretionary</cx:pt>
          <cx:pt idx="4">Consumer Discretionary</cx:pt>
          <cx:pt idx="5">Consumer Discretionary</cx:pt>
          <cx:pt idx="6">Consumer Discretionary</cx:pt>
          <cx:pt idx="7">Consumer Discretionary</cx:pt>
          <cx:pt idx="8">Consumer Discretionary</cx:pt>
          <cx:pt idx="9">Consumer Discretionary</cx:pt>
          <cx:pt idx="10">Consumer Discretionary</cx:pt>
          <cx:pt idx="11">Consumer Discretionary</cx:pt>
          <cx:pt idx="12">Consumer Discretionary</cx:pt>
          <cx:pt idx="13">Consumer Discretionary</cx:pt>
          <cx:pt idx="14">Consumer Discretionary</cx:pt>
          <cx:pt idx="15">Consumer Discretionary</cx:pt>
          <cx:pt idx="16">Consumer Discretionary</cx:pt>
          <cx:pt idx="17">Consumer Discretionary</cx:pt>
          <cx:pt idx="18">Consumer Discretionary</cx:pt>
          <cx:pt idx="19">Consumer Discretionary</cx:pt>
          <cx:pt idx="20">Consumer Discretionary</cx:pt>
          <cx:pt idx="21">Consumer Discretionary</cx:pt>
          <cx:pt idx="22">Consumer Discretionary</cx:pt>
          <cx:pt idx="23">Consumer Discretionary</cx:pt>
          <cx:pt idx="24">Consumer Discretionary</cx:pt>
          <cx:pt idx="25">Consumer Discretionary</cx:pt>
          <cx:pt idx="26">Consumer Discretionary</cx:pt>
          <cx:pt idx="27">Consumer Discretionary</cx:pt>
          <cx:pt idx="28">Consumer Discretionary</cx:pt>
          <cx:pt idx="29">Consumer Discretionary</cx:pt>
          <cx:pt idx="30">Consumer Discretionary</cx:pt>
          <cx:pt idx="31">Consumer Discretionary</cx:pt>
          <cx:pt idx="32">Consumer Discretionary</cx:pt>
          <cx:pt idx="33">Consumer Discretionary</cx:pt>
          <cx:pt idx="34">Consumer Discretionary</cx:pt>
          <cx:pt idx="35">Consumer Discretionary</cx:pt>
          <cx:pt idx="36">Consumer Discretionary</cx:pt>
          <cx:pt idx="37">Consumer Discretionary</cx:pt>
          <cx:pt idx="38">Consumer Discretionary</cx:pt>
          <cx:pt idx="39">Consumer Discretionary</cx:pt>
          <cx:pt idx="40">Consumer Discretionary</cx:pt>
          <cx:pt idx="41">Consumer Discretionary</cx:pt>
          <cx:pt idx="42">Consumer Discretionary</cx:pt>
          <cx:pt idx="43">Consumer Discretionary</cx:pt>
          <cx:pt idx="44">Consumer Discretionary</cx:pt>
          <cx:pt idx="45">Consumer Discretionary</cx:pt>
          <cx:pt idx="46">Consumer Discretionary</cx:pt>
          <cx:pt idx="47">Consumer Discretionary</cx:pt>
          <cx:pt idx="48">Consumer Discretionary</cx:pt>
          <cx:pt idx="49">Consumer Discretionary</cx:pt>
          <cx:pt idx="50">Consumer Discretionary</cx:pt>
          <cx:pt idx="51">Consumer Discretionary</cx:pt>
          <cx:pt idx="52">Consumer Discretionary</cx:pt>
          <cx:pt idx="53">Consumer Discretionary</cx:pt>
          <cx:pt idx="54">Consumer Discretionary</cx:pt>
          <cx:pt idx="55">Consumer Discretionary</cx:pt>
          <cx:pt idx="56">Consumer Discretionary</cx:pt>
          <cx:pt idx="57">Consumer Discretionary</cx:pt>
          <cx:pt idx="58">Consumer Discretionary</cx:pt>
          <cx:pt idx="59">Consumer Discretionary</cx:pt>
          <cx:pt idx="60">Consumer Discretionary</cx:pt>
          <cx:pt idx="61">Consumer Discretionary</cx:pt>
          <cx:pt idx="62">Consumer Discretionary</cx:pt>
          <cx:pt idx="63">Consumer Discretionary</cx:pt>
          <cx:pt idx="64">Consumer Discretionary</cx:pt>
          <cx:pt idx="65">Consumer Discretionary</cx:pt>
          <cx:pt idx="66">Consumer Discretionary</cx:pt>
          <cx:pt idx="67">Consumer Discretionary</cx:pt>
          <cx:pt idx="68">Consumer Discretionary</cx:pt>
          <cx:pt idx="69">Consumer Discretionary</cx:pt>
          <cx:pt idx="70">Consumer Discretionary</cx:pt>
          <cx:pt idx="71">Consumer Discretionary</cx:pt>
          <cx:pt idx="72">Consumer Discretionary</cx:pt>
          <cx:pt idx="73">Consumer Discretionary</cx:pt>
          <cx:pt idx="74">Consumer Discretionary</cx:pt>
          <cx:pt idx="75">Consumer Discretionary</cx:pt>
          <cx:pt idx="76">Consumer Discretionary</cx:pt>
          <cx:pt idx="77">Consumer Staples</cx:pt>
          <cx:pt idx="78">Consumer Staples</cx:pt>
          <cx:pt idx="79">Consumer Staples</cx:pt>
          <cx:pt idx="80">Consumer Staples</cx:pt>
          <cx:pt idx="81">Consumer Staples</cx:pt>
          <cx:pt idx="82">Consumer Staples</cx:pt>
          <cx:pt idx="83">Consumer Staples</cx:pt>
          <cx:pt idx="84">Consumer Staples</cx:pt>
          <cx:pt idx="85">Consumer Staples</cx:pt>
          <cx:pt idx="86">Consumer Staples</cx:pt>
          <cx:pt idx="87">Consumer Staples</cx:pt>
          <cx:pt idx="88">Consumer Staples</cx:pt>
          <cx:pt idx="89">Consumer Staples</cx:pt>
          <cx:pt idx="90">Consumer Staples</cx:pt>
          <cx:pt idx="91">Consumer Staples</cx:pt>
          <cx:pt idx="92">Consumer Staples</cx:pt>
          <cx:pt idx="93">Consumer Staples</cx:pt>
          <cx:pt idx="94">Consumer Staples</cx:pt>
          <cx:pt idx="95">Consumer Staples</cx:pt>
          <cx:pt idx="96">Consumer Staples</cx:pt>
          <cx:pt idx="97">Consumer Staples</cx:pt>
          <cx:pt idx="98">Consumer Staples</cx:pt>
          <cx:pt idx="99">Consumer Staples</cx:pt>
          <cx:pt idx="100">Consumer Staples</cx:pt>
          <cx:pt idx="101">Consumer Staples</cx:pt>
          <cx:pt idx="102">Consumer Staples</cx:pt>
          <cx:pt idx="103">Consumer Staples</cx:pt>
          <cx:pt idx="104">Consumer Staples</cx:pt>
          <cx:pt idx="105">Consumer Staples</cx:pt>
          <cx:pt idx="106">Consumer Staples</cx:pt>
          <cx:pt idx="107">Consumer Staples</cx:pt>
          <cx:pt idx="108">Consumer Staples</cx:pt>
        </cx:lvl>
      </cx:strDim>
      <cx:numDim type="val">
        <cx:f>'Summary Statistics'!$D$6:$D$114</cx:f>
        <cx:lvl ptCount="109" formatCode="_ * #'##0_ ;_ * \-#'##0_ ;_ * &quot;-&quot;??_ ;_ @_ ">
          <cx:pt idx="0">14486</cx:pt>
          <cx:pt idx="1">9843.8610000000008</cx:pt>
          <cx:pt idx="2">107006</cx:pt>
          <cx:pt idx="3">20862</cx:pt>
          <cx:pt idx="4">10187.34</cx:pt>
          <cx:pt idx="5">11881.175999999999</cx:pt>
          <cx:pt idx="6">40339</cx:pt>
          <cx:pt idx="7">8023.1999999999998</cx:pt>
          <cx:pt idx="8">15714</cx:pt>
          <cx:pt idx="9">9754</cx:pt>
          <cx:pt idx="10">4501.223</cx:pt>
          <cx:pt idx="11">18909.588</cx:pt>
          <cx:pt idx="12">10824</cx:pt>
          <cx:pt idx="13">52465</cx:pt>
          <cx:pt idx="14">6394</cx:pt>
          <cx:pt idx="15">6394</cx:pt>
          <cx:pt idx="16">15165</cx:pt>
          <cx:pt idx="17">8602.2000000000007</cx:pt>
          <cx:pt idx="18">6764</cx:pt>
          <cx:pt idx="19">6672.317</cx:pt>
          <cx:pt idx="20">149558</cx:pt>
          <cx:pt idx="21">7151</cx:pt>
          <cx:pt idx="22">152356</cx:pt>
          <cx:pt idx="23">15280.044</cx:pt>
          <cx:pt idx="24">16435</cx:pt>
          <cx:pt idx="25">2820.27</cx:pt>
          <cx:pt idx="26">16443</cx:pt>
          <cx:pt idx="27">6155.2969999999996</cx:pt>
          <cx:pt idx="28">4447.509</cx:pt>
          <cx:pt idx="29">5324.7460000000001</cx:pt>
          <cx:pt idx="30">83176</cx:pt>
          <cx:pt idx="31">5995.402</cx:pt>
          <cx:pt idx="32">7613.8000000000002</cx:pt>
          <cx:pt idx="33">13506</cx:pt>
          <cx:pt idx="34">14268.716</cx:pt>
          <cx:pt idx="35">4371.5</cx:pt>
          <cx:pt idx="36">19023</cx:pt>
          <cx:pt idx="37">11454</cx:pt>
          <cx:pt idx="38">9474.0079999999998</cx:pt>
          <cx:pt idx="39">7192.6329999999998</cx:pt>
          <cx:pt idx="40">56223</cx:pt>
          <cx:pt idx="41">28105</cx:pt>
          <cx:pt idx="42">5702.6130000000003</cx:pt>
          <cx:pt idx="43">25413</cx:pt>
          <cx:pt idx="44">8071.5630000000001</cx:pt>
          <cx:pt idx="45">30601</cx:pt>
          <cx:pt idx="46">5915.6999999999998</cx:pt>
          <cx:pt idx="47">15134.4</cx:pt>
          <cx:pt idx="48">7966.674</cx:pt>
          <cx:pt idx="49">9223.9869999999992</cx:pt>
          <cx:pt idx="50">5981.9639999999999</cx:pt>
          <cx:pt idx="51">8241.2000000000007</cx:pt>
          <cx:pt idx="52">8299.0740000000005</cx:pt>
          <cx:pt idx="53">7620</cx:pt>
          <cx:pt idx="54">11041.677</cx:pt>
          <cx:pt idx="55">19162.700000000001</cx:pt>
          <cx:pt idx="56">5736.3000000000002</cx:pt>
          <cx:pt idx="57">3492.5999999999999</cx:pt>
          <cx:pt idx="58">3018.2269999999999</cx:pt>
          <cx:pt idx="59">22492</cx:pt>
          <cx:pt idx="60">11338.6</cx:pt>
          <cx:pt idx="61">3050.9450000000002</cx:pt>
          <cx:pt idx="62">72618</cx:pt>
          <cx:pt idx="63">4249.8999999999996</cx:pt>
          <cx:pt idx="64">29078.406999999999</cx:pt>
          <cx:pt idx="65">1492</cx:pt>
          <cx:pt idx="66">6226.5069999999996</cx:pt>
          <cx:pt idx="67">3963.3130000000001</cx:pt>
          <cx:pt idx="68">3963.3130000000001</cx:pt>
          <cx:pt idx="69">3241.3690000000001</cx:pt>
          <cx:pt idx="70">3323.0770000000002</cx:pt>
          <cx:pt idx="71">12282.161</cx:pt>
          <cx:pt idx="72">13268</cx:pt>
          <cx:pt idx="73">20891</cx:pt>
          <cx:pt idx="74">5536</cx:pt>
          <cx:pt idx="75">4075.8829999999998</cx:pt>
          <cx:pt idx="76">13105</cx:pt>
          <cx:pt idx="77">67702</cx:pt>
          <cx:pt idx="78">11937</cx:pt>
          <cx:pt idx="79">3394.8000000000002</cx:pt>
          <cx:pt idx="80">16034</cx:pt>
          <cx:pt idx="81">5655</cx:pt>
          <cx:pt idx="82">116199</cx:pt>
          <cx:pt idx="83">8082</cx:pt>
          <cx:pt idx="84">153290</cx:pt>
          <cx:pt idx="85">6282</cx:pt>
          <cx:pt idx="86">10780.4</cx:pt>
          <cx:pt idx="87">17630.299999999999</cx:pt>
          <cx:pt idx="88">9263.8629999999994</cx:pt>
          <cx:pt idx="89">7386.6260000000002</cx:pt>
          <cx:pt idx="90">14580</cx:pt>
          <cx:pt idx="91">18591</cx:pt>
          <cx:pt idx="92">44294</cx:pt>
          <cx:pt idx="93">108465</cx:pt>
          <cx:pt idx="94">29636</cx:pt>
          <cx:pt idx="95">4071.3000000000002</cx:pt>
          <cx:pt idx="96">4296.3000000000002</cx:pt>
          <cx:pt idx="97">2722.5639999999999</cx:pt>
          <cx:pt idx="98">25434</cx:pt>
          <cx:pt idx="99">63056</cx:pt>
          <cx:pt idx="100">4103.7280000000001</cx:pt>
          <cx:pt idx="101">73908</cx:pt>
          <cx:pt idx="102">5692.6999999999998</cx:pt>
          <cx:pt idx="103">6028</cx:pt>
          <cx:pt idx="104">48680.752</cx:pt>
          <cx:pt idx="105">3567.5</cx:pt>
          <cx:pt idx="106">41373</cx:pt>
          <cx:pt idx="107">15389</cx:pt>
          <cx:pt idx="108">485651</cx:pt>
        </cx:lvl>
      </cx:numDim>
    </cx:data>
  </cx:chartData>
  <cx:chart>
    <cx:title pos="t" align="ctr" overlay="0">
      <cx:tx>
        <cx:rich>
          <a:bodyPr spcFirstLastPara="1" vertOverflow="ellipsis" horzOverflow="overflow" wrap="square" lIns="0" tIns="0" rIns="0" bIns="0" anchor="ctr" anchorCtr="1"/>
          <a:lstStyle/>
          <a:p>
            <a:pPr rtl="0">
              <a:defRPr sz="1100"/>
            </a:pPr>
            <a:r>
              <a:rPr lang="en-GB" sz="1100" b="1" i="0" baseline="0">
                <a:effectLst/>
              </a:rPr>
              <a:t>Revenue for Consumer Discretionary and Consumer Spales sectors for year 2015</a:t>
            </a:r>
            <a:r>
              <a:rPr lang="en-CH" sz="1100" b="0" i="0" baseline="0">
                <a:effectLst/>
              </a:rPr>
              <a:t> </a:t>
            </a:r>
            <a:r>
              <a:rPr lang="en-GB" sz="1100" b="1" i="0" baseline="0">
                <a:effectLst/>
              </a:rPr>
              <a:t>(in million US$) </a:t>
            </a:r>
            <a:endParaRPr lang="en-CH" sz="1100">
              <a:effectLst/>
            </a:endParaRPr>
          </a:p>
        </cx:rich>
      </cx:tx>
    </cx:title>
    <cx:plotArea>
      <cx:plotAreaRegion>
        <cx:series layoutId="boxWhisker" uniqueId="{0FA9A0FB-3B4F-644C-BAB9-06BEA0BA2F08}" formatIdx="0">
          <cx:dataId val="0"/>
          <cx:layoutPr>
            <cx:visibility nonoutliers="0" outliers="0"/>
            <cx:statistics quartileMethod="exclusive"/>
          </cx:layoutPr>
        </cx:series>
      </cx:plotAreaRegion>
      <cx:axis id="0">
        <cx:catScaling gapWidth="1"/>
        <cx:tickLabels/>
      </cx:axis>
      <cx:axis id="1">
        <cx:valScaling max="110000"/>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c0c13fe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c0c13fe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3908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2.png"/><Relationship Id="rId5" Type="http://schemas.microsoft.com/office/2014/relationships/chartEx" Target="../charts/chartEx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microsoft.com/office/2014/relationships/chartEx" Target="../charts/chartEx3.xm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2471100" y="971549"/>
            <a:ext cx="4201800" cy="356626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000" b="1" dirty="0">
                <a:solidFill>
                  <a:srgbClr val="002060"/>
                </a:solidFill>
                <a:latin typeface="Open Sans"/>
                <a:ea typeface="Open Sans"/>
                <a:cs typeface="Open Sans"/>
                <a:sym typeface="Open Sans"/>
              </a:rPr>
              <a:t>DA101.3 Project: </a:t>
            </a:r>
            <a:r>
              <a:rPr lang="en-GB" sz="3000" b="1" dirty="0" err="1">
                <a:solidFill>
                  <a:srgbClr val="002060"/>
                </a:solidFill>
                <a:latin typeface="Open Sans"/>
                <a:ea typeface="Open Sans"/>
                <a:cs typeface="Open Sans"/>
                <a:sym typeface="Open Sans"/>
              </a:rPr>
              <a:t>Analyze</a:t>
            </a:r>
            <a:r>
              <a:rPr lang="en-GB" sz="3000" b="1" dirty="0">
                <a:solidFill>
                  <a:srgbClr val="002060"/>
                </a:solidFill>
                <a:latin typeface="Open Sans"/>
                <a:ea typeface="Open Sans"/>
                <a:cs typeface="Open Sans"/>
                <a:sym typeface="Open Sans"/>
              </a:rPr>
              <a:t> NYSE Data</a:t>
            </a:r>
          </a:p>
          <a:p>
            <a:pPr marL="0" lvl="0" indent="0" algn="ctr" rtl="0">
              <a:spcBef>
                <a:spcPts val="1600"/>
              </a:spcBef>
              <a:spcAft>
                <a:spcPts val="1600"/>
              </a:spcAft>
              <a:buNone/>
            </a:pPr>
            <a:endParaRPr lang="de-DE" dirty="0">
              <a:latin typeface="Open Sans"/>
              <a:ea typeface="Open Sans"/>
              <a:cs typeface="Open Sans"/>
              <a:sym typeface="Open Sans"/>
            </a:endParaRPr>
          </a:p>
          <a:p>
            <a:pPr marL="0" lvl="0" indent="0" algn="ctr" rtl="0">
              <a:spcBef>
                <a:spcPts val="1600"/>
              </a:spcBef>
              <a:spcAft>
                <a:spcPts val="1600"/>
              </a:spcAft>
              <a:buNone/>
            </a:pPr>
            <a:r>
              <a:rPr lang="en-CH" dirty="0">
                <a:solidFill>
                  <a:srgbClr val="002060"/>
                </a:solidFill>
                <a:latin typeface="Open Sans"/>
                <a:ea typeface="Open Sans"/>
                <a:cs typeface="Open Sans"/>
                <a:sym typeface="Open Sans"/>
              </a:rPr>
              <a:t>Aktolkyn Perritaz</a:t>
            </a:r>
          </a:p>
          <a:p>
            <a:pPr marL="0" lvl="0" indent="0" algn="ctr" rtl="0">
              <a:spcBef>
                <a:spcPts val="1600"/>
              </a:spcBef>
              <a:spcAft>
                <a:spcPts val="1600"/>
              </a:spcAft>
              <a:buNone/>
            </a:pPr>
            <a:r>
              <a:rPr lang="en-GB" dirty="0" err="1">
                <a:solidFill>
                  <a:srgbClr val="002060"/>
                </a:solidFill>
                <a:latin typeface="Open Sans"/>
                <a:ea typeface="Open Sans"/>
                <a:cs typeface="Open Sans"/>
                <a:sym typeface="Open Sans"/>
              </a:rPr>
              <a:t>Masterschool</a:t>
            </a:r>
            <a:r>
              <a:rPr lang="en-GB" dirty="0">
                <a:solidFill>
                  <a:srgbClr val="002060"/>
                </a:solidFill>
                <a:latin typeface="Open Sans"/>
                <a:ea typeface="Open Sans"/>
                <a:cs typeface="Open Sans"/>
                <a:sym typeface="Open Sans"/>
              </a:rPr>
              <a:t> Data Analysis</a:t>
            </a:r>
          </a:p>
          <a:p>
            <a:pPr marL="0" lvl="0" indent="0" algn="ctr" rtl="0">
              <a:spcBef>
                <a:spcPts val="1600"/>
              </a:spcBef>
              <a:spcAft>
                <a:spcPts val="1600"/>
              </a:spcAft>
              <a:buNone/>
            </a:pPr>
            <a:r>
              <a:rPr lang="en-GB" dirty="0">
                <a:solidFill>
                  <a:srgbClr val="002060"/>
                </a:solidFill>
                <a:latin typeface="Open Sans"/>
                <a:ea typeface="Open Sans"/>
                <a:cs typeface="Open Sans"/>
                <a:sym typeface="Open Sans"/>
              </a:rPr>
              <a:t>October 10, 2022</a:t>
            </a:r>
            <a:endParaRPr dirty="0">
              <a:solidFill>
                <a:srgbClr val="002060"/>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61" name="Google Shape;61;p14"/>
          <p:cNvSpPr txBox="1">
            <a:spLocks noGrp="1"/>
          </p:cNvSpPr>
          <p:nvPr>
            <p:ph type="title"/>
          </p:nvPr>
        </p:nvSpPr>
        <p:spPr>
          <a:xfrm>
            <a:off x="0" y="9901"/>
            <a:ext cx="9144000" cy="795600"/>
          </a:xfrm>
          <a:prstGeom prst="rect">
            <a:avLst/>
          </a:prstGeom>
          <a:solidFill>
            <a:srgbClr val="073763"/>
          </a:solidFill>
        </p:spPr>
        <p:txBody>
          <a:bodyPr spcFirstLastPara="1" wrap="square" lIns="91425" tIns="91425" rIns="91425" bIns="91425" anchor="ctr" anchorCtr="0">
            <a:noAutofit/>
          </a:bodyPr>
          <a:lstStyle/>
          <a:p>
            <a:pPr lvl="0"/>
            <a:r>
              <a:rPr lang="en" sz="1600" dirty="0">
                <a:solidFill>
                  <a:srgbClr val="FFFFFF"/>
                </a:solidFill>
                <a:latin typeface="Open Sans"/>
                <a:ea typeface="Open Sans"/>
                <a:cs typeface="Open Sans"/>
                <a:sym typeface="Open Sans"/>
              </a:rPr>
              <a:t> Is the revenue distribution for </a:t>
            </a:r>
            <a:r>
              <a:rPr lang="en-GB" sz="1600" dirty="0">
                <a:solidFill>
                  <a:srgbClr val="FFFFFF"/>
                </a:solidFill>
                <a:latin typeface="Open Sans"/>
                <a:ea typeface="Open Sans"/>
                <a:cs typeface="Open Sans"/>
                <a:sym typeface="Open Sans"/>
              </a:rPr>
              <a:t>Consumer Staples and Consumer Discretionary sectors is  similar in year  2015?</a:t>
            </a:r>
            <a:endParaRPr dirty="0">
              <a:solidFill>
                <a:srgbClr val="FFFFFF"/>
              </a:solidFill>
              <a:latin typeface="Open Sans"/>
              <a:ea typeface="Open Sans"/>
              <a:cs typeface="Open Sans"/>
              <a:sym typeface="Open Sans"/>
            </a:endParaRPr>
          </a:p>
        </p:txBody>
      </p:sp>
      <mc:AlternateContent xmlns:mc="http://schemas.openxmlformats.org/markup-compatibility/2006">
        <mc:Choice xmlns:cx1="http://schemas.microsoft.com/office/drawing/2015/9/8/chartex" Requires="cx1">
          <p:graphicFrame>
            <p:nvGraphicFramePr>
              <p:cNvPr id="2" name="Chart 1">
                <a:extLst>
                  <a:ext uri="{FF2B5EF4-FFF2-40B4-BE49-F238E27FC236}">
                    <a16:creationId xmlns:a16="http://schemas.microsoft.com/office/drawing/2014/main" id="{D20194B2-2D01-5FA2-2925-4962EF19A95D}"/>
                  </a:ext>
                </a:extLst>
              </p:cNvPr>
              <p:cNvGraphicFramePr/>
              <p:nvPr>
                <p:extLst>
                  <p:ext uri="{D42A27DB-BD31-4B8C-83A1-F6EECF244321}">
                    <p14:modId xmlns:p14="http://schemas.microsoft.com/office/powerpoint/2010/main" val="940937214"/>
                  </p:ext>
                </p:extLst>
              </p:nvPr>
            </p:nvGraphicFramePr>
            <p:xfrm>
              <a:off x="80631" y="848231"/>
              <a:ext cx="4705013" cy="2152184"/>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2" name="Chart 1">
                <a:extLst>
                  <a:ext uri="{FF2B5EF4-FFF2-40B4-BE49-F238E27FC236}">
                    <a16:creationId xmlns:a16="http://schemas.microsoft.com/office/drawing/2014/main" id="{D20194B2-2D01-5FA2-2925-4962EF19A95D}"/>
                  </a:ext>
                </a:extLst>
              </p:cNvPr>
              <p:cNvPicPr>
                <a:picLocks noGrp="1" noRot="1" noChangeAspect="1" noMove="1" noResize="1" noEditPoints="1" noAdjustHandles="1" noChangeArrowheads="1" noChangeShapeType="1"/>
              </p:cNvPicPr>
              <p:nvPr/>
            </p:nvPicPr>
            <p:blipFill>
              <a:blip r:embed="rId4"/>
              <a:stretch>
                <a:fillRect/>
              </a:stretch>
            </p:blipFill>
            <p:spPr>
              <a:xfrm>
                <a:off x="80631" y="848231"/>
                <a:ext cx="4705013" cy="2152184"/>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5" name="Chart 4">
                <a:extLst>
                  <a:ext uri="{FF2B5EF4-FFF2-40B4-BE49-F238E27FC236}">
                    <a16:creationId xmlns:a16="http://schemas.microsoft.com/office/drawing/2014/main" id="{508986E0-4610-CFE3-9F1E-0BBBC855E718}"/>
                  </a:ext>
                </a:extLst>
              </p:cNvPr>
              <p:cNvGraphicFramePr/>
              <p:nvPr>
                <p:extLst>
                  <p:ext uri="{D42A27DB-BD31-4B8C-83A1-F6EECF244321}">
                    <p14:modId xmlns:p14="http://schemas.microsoft.com/office/powerpoint/2010/main" val="544149787"/>
                  </p:ext>
                </p:extLst>
              </p:nvPr>
            </p:nvGraphicFramePr>
            <p:xfrm>
              <a:off x="4845466" y="848231"/>
              <a:ext cx="4209357" cy="2152184"/>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5" name="Chart 4">
                <a:extLst>
                  <a:ext uri="{FF2B5EF4-FFF2-40B4-BE49-F238E27FC236}">
                    <a16:creationId xmlns:a16="http://schemas.microsoft.com/office/drawing/2014/main" id="{508986E0-4610-CFE3-9F1E-0BBBC855E718}"/>
                  </a:ext>
                </a:extLst>
              </p:cNvPr>
              <p:cNvPicPr>
                <a:picLocks noGrp="1" noRot="1" noChangeAspect="1" noMove="1" noResize="1" noEditPoints="1" noAdjustHandles="1" noChangeArrowheads="1" noChangeShapeType="1"/>
              </p:cNvPicPr>
              <p:nvPr/>
            </p:nvPicPr>
            <p:blipFill>
              <a:blip r:embed="rId6"/>
              <a:stretch>
                <a:fillRect/>
              </a:stretch>
            </p:blipFill>
            <p:spPr>
              <a:xfrm>
                <a:off x="4845466" y="848231"/>
                <a:ext cx="4209357" cy="2152184"/>
              </a:xfrm>
              <a:prstGeom prst="rect">
                <a:avLst/>
              </a:prstGeom>
            </p:spPr>
          </p:pic>
        </mc:Fallback>
      </mc:AlternateContent>
      <p:sp>
        <p:nvSpPr>
          <p:cNvPr id="12" name="Google Shape;59;p14">
            <a:extLst>
              <a:ext uri="{FF2B5EF4-FFF2-40B4-BE49-F238E27FC236}">
                <a16:creationId xmlns:a16="http://schemas.microsoft.com/office/drawing/2014/main" id="{18168872-110A-9CBF-A88D-63BCF088365E}"/>
              </a:ext>
            </a:extLst>
          </p:cNvPr>
          <p:cNvSpPr txBox="1">
            <a:spLocks noGrp="1"/>
          </p:cNvSpPr>
          <p:nvPr>
            <p:ph type="body" idx="1"/>
          </p:nvPr>
        </p:nvSpPr>
        <p:spPr>
          <a:xfrm>
            <a:off x="80631" y="3171288"/>
            <a:ext cx="8938901" cy="176052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285750" indent="-285750">
              <a:lnSpc>
                <a:spcPct val="100000"/>
              </a:lnSpc>
              <a:spcAft>
                <a:spcPts val="1600"/>
              </a:spcAft>
            </a:pPr>
            <a:r>
              <a:rPr lang="en-GB" sz="1100" dirty="0">
                <a:latin typeface="Open Sans"/>
                <a:ea typeface="Open Sans"/>
                <a:cs typeface="Open Sans"/>
                <a:sym typeface="Open Sans"/>
              </a:rPr>
              <a:t>The histograms show the total revenue for Consumer Staples and Consumer Discretionary sectors reported for all companies in year 2015. </a:t>
            </a:r>
          </a:p>
          <a:p>
            <a:pPr marL="285750" indent="-285750">
              <a:lnSpc>
                <a:spcPct val="100000"/>
              </a:lnSpc>
              <a:spcAft>
                <a:spcPts val="1600"/>
              </a:spcAft>
            </a:pPr>
            <a:r>
              <a:rPr lang="en-GB" sz="1100" dirty="0">
                <a:latin typeface="Open Sans"/>
                <a:ea typeface="Open Sans"/>
                <a:cs typeface="Open Sans"/>
                <a:sym typeface="Open Sans"/>
              </a:rPr>
              <a:t>The total revenues for both sectors is around $US 1.4 trillion. However, the mean for Consumer Staples is </a:t>
            </a:r>
            <a:r>
              <a:rPr lang="en-GB" sz="1100" b="1" dirty="0">
                <a:latin typeface="Open Sans"/>
                <a:ea typeface="Open Sans"/>
                <a:cs typeface="Open Sans"/>
                <a:sym typeface="Open Sans"/>
              </a:rPr>
              <a:t>2.4 times </a:t>
            </a:r>
            <a:r>
              <a:rPr lang="en-GB" sz="1100" dirty="0">
                <a:latin typeface="Open Sans"/>
                <a:ea typeface="Open Sans"/>
                <a:cs typeface="Open Sans"/>
                <a:sym typeface="Open Sans"/>
              </a:rPr>
              <a:t>higher than for Consumer Discretionary (around $US 45 billion vs. $US 19 billion). This is due to the larger number of  sector players in Consumer Discretionary.</a:t>
            </a:r>
          </a:p>
          <a:p>
            <a:pPr marL="285750" indent="-285750">
              <a:lnSpc>
                <a:spcPct val="100000"/>
              </a:lnSpc>
              <a:spcAft>
                <a:spcPts val="1600"/>
              </a:spcAft>
            </a:pPr>
            <a:r>
              <a:rPr lang="en-GB" sz="1100" dirty="0">
                <a:latin typeface="Open Sans"/>
                <a:ea typeface="Open Sans"/>
                <a:cs typeface="Open Sans"/>
                <a:sym typeface="Open Sans"/>
              </a:rPr>
              <a:t>Both distributions are asymmetric and right-skewed or positively skewed – i.e. the means for both sectors are higher than the medians. However, there are differences in the distribution of revenues among the companies. </a:t>
            </a:r>
          </a:p>
          <a:p>
            <a:pPr marL="285750" indent="-285750">
              <a:lnSpc>
                <a:spcPct val="100000"/>
              </a:lnSpc>
              <a:spcAft>
                <a:spcPts val="1600"/>
              </a:spcAft>
            </a:pPr>
            <a:endParaRPr lang="en-GB" sz="1100" dirty="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61" name="Google Shape;61;p14"/>
          <p:cNvSpPr txBox="1">
            <a:spLocks noGrp="1"/>
          </p:cNvSpPr>
          <p:nvPr>
            <p:ph type="title"/>
          </p:nvPr>
        </p:nvSpPr>
        <p:spPr>
          <a:xfrm>
            <a:off x="0" y="9901"/>
            <a:ext cx="9144000" cy="795600"/>
          </a:xfrm>
          <a:prstGeom prst="rect">
            <a:avLst/>
          </a:prstGeom>
          <a:solidFill>
            <a:srgbClr val="073763"/>
          </a:solidFill>
        </p:spPr>
        <p:txBody>
          <a:bodyPr spcFirstLastPara="1" wrap="square" lIns="91425" tIns="91425" rIns="91425" bIns="91425" anchor="ctr" anchorCtr="0">
            <a:noAutofit/>
          </a:bodyPr>
          <a:lstStyle/>
          <a:p>
            <a:pPr lvl="0"/>
            <a:r>
              <a:rPr lang="en" sz="1600" dirty="0">
                <a:solidFill>
                  <a:srgbClr val="FFFFFF"/>
                </a:solidFill>
                <a:latin typeface="Open Sans"/>
                <a:ea typeface="Open Sans"/>
                <a:cs typeface="Open Sans"/>
                <a:sym typeface="Open Sans"/>
              </a:rPr>
              <a:t> Is the revenue distribution for </a:t>
            </a:r>
            <a:r>
              <a:rPr lang="en-GB" sz="1600" dirty="0">
                <a:solidFill>
                  <a:srgbClr val="FFFFFF"/>
                </a:solidFill>
                <a:latin typeface="Open Sans"/>
                <a:ea typeface="Open Sans"/>
                <a:cs typeface="Open Sans"/>
                <a:sym typeface="Open Sans"/>
              </a:rPr>
              <a:t>Consumer Staples and Consumer Discretionary sectors is  similar in year  2015?</a:t>
            </a:r>
            <a:endParaRPr dirty="0">
              <a:solidFill>
                <a:srgbClr val="FFFFFF"/>
              </a:solidFill>
              <a:latin typeface="Open Sans"/>
              <a:ea typeface="Open Sans"/>
              <a:cs typeface="Open Sans"/>
              <a:sym typeface="Open Sans"/>
            </a:endParaRPr>
          </a:p>
        </p:txBody>
      </p:sp>
      <mc:AlternateContent xmlns:mc="http://schemas.openxmlformats.org/markup-compatibility/2006">
        <mc:Choice xmlns:cx1="http://schemas.microsoft.com/office/drawing/2015/9/8/chartex" Requires="cx1">
          <p:graphicFrame>
            <p:nvGraphicFramePr>
              <p:cNvPr id="12" name="Chart 11">
                <a:extLst>
                  <a:ext uri="{FF2B5EF4-FFF2-40B4-BE49-F238E27FC236}">
                    <a16:creationId xmlns:a16="http://schemas.microsoft.com/office/drawing/2014/main" id="{D6F39CDC-C128-1E4A-8EAF-F3C1D4441397}"/>
                  </a:ext>
                </a:extLst>
              </p:cNvPr>
              <p:cNvGraphicFramePr/>
              <p:nvPr>
                <p:extLst>
                  <p:ext uri="{D42A27DB-BD31-4B8C-83A1-F6EECF244321}">
                    <p14:modId xmlns:p14="http://schemas.microsoft.com/office/powerpoint/2010/main" val="2196849434"/>
                  </p:ext>
                </p:extLst>
              </p:nvPr>
            </p:nvGraphicFramePr>
            <p:xfrm>
              <a:off x="4905286" y="864118"/>
              <a:ext cx="3375589" cy="3076370"/>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2" name="Chart 11">
                <a:extLst>
                  <a:ext uri="{FF2B5EF4-FFF2-40B4-BE49-F238E27FC236}">
                    <a16:creationId xmlns:a16="http://schemas.microsoft.com/office/drawing/2014/main" id="{D6F39CDC-C128-1E4A-8EAF-F3C1D4441397}"/>
                  </a:ext>
                </a:extLst>
              </p:cNvPr>
              <p:cNvPicPr>
                <a:picLocks noGrp="1" noRot="1" noChangeAspect="1" noMove="1" noResize="1" noEditPoints="1" noAdjustHandles="1" noChangeArrowheads="1" noChangeShapeType="1"/>
              </p:cNvPicPr>
              <p:nvPr/>
            </p:nvPicPr>
            <p:blipFill>
              <a:blip r:embed="rId4"/>
              <a:stretch>
                <a:fillRect/>
              </a:stretch>
            </p:blipFill>
            <p:spPr>
              <a:xfrm>
                <a:off x="4905286" y="864118"/>
                <a:ext cx="3375589" cy="3076370"/>
              </a:xfrm>
              <a:prstGeom prst="rect">
                <a:avLst/>
              </a:prstGeom>
            </p:spPr>
          </p:pic>
        </mc:Fallback>
      </mc:AlternateContent>
      <p:graphicFrame>
        <p:nvGraphicFramePr>
          <p:cNvPr id="13" name="Table 12">
            <a:extLst>
              <a:ext uri="{FF2B5EF4-FFF2-40B4-BE49-F238E27FC236}">
                <a16:creationId xmlns:a16="http://schemas.microsoft.com/office/drawing/2014/main" id="{D82A0936-FB1F-E69C-6C28-35A63B194CE2}"/>
              </a:ext>
            </a:extLst>
          </p:cNvPr>
          <p:cNvGraphicFramePr>
            <a:graphicFrameLocks noGrp="1"/>
          </p:cNvGraphicFramePr>
          <p:nvPr>
            <p:extLst>
              <p:ext uri="{D42A27DB-BD31-4B8C-83A1-F6EECF244321}">
                <p14:modId xmlns:p14="http://schemas.microsoft.com/office/powerpoint/2010/main" val="1111559671"/>
              </p:ext>
            </p:extLst>
          </p:nvPr>
        </p:nvGraphicFramePr>
        <p:xfrm>
          <a:off x="230618" y="888878"/>
          <a:ext cx="4512298" cy="2951026"/>
        </p:xfrm>
        <a:graphic>
          <a:graphicData uri="http://schemas.openxmlformats.org/drawingml/2006/table">
            <a:tbl>
              <a:tblPr/>
              <a:tblGrid>
                <a:gridCol w="1349913">
                  <a:extLst>
                    <a:ext uri="{9D8B030D-6E8A-4147-A177-3AD203B41FA5}">
                      <a16:colId xmlns:a16="http://schemas.microsoft.com/office/drawing/2014/main" val="3743600480"/>
                    </a:ext>
                  </a:extLst>
                </a:gridCol>
                <a:gridCol w="1500953">
                  <a:extLst>
                    <a:ext uri="{9D8B030D-6E8A-4147-A177-3AD203B41FA5}">
                      <a16:colId xmlns:a16="http://schemas.microsoft.com/office/drawing/2014/main" val="2311960526"/>
                    </a:ext>
                  </a:extLst>
                </a:gridCol>
                <a:gridCol w="1661432">
                  <a:extLst>
                    <a:ext uri="{9D8B030D-6E8A-4147-A177-3AD203B41FA5}">
                      <a16:colId xmlns:a16="http://schemas.microsoft.com/office/drawing/2014/main" val="89395964"/>
                    </a:ext>
                  </a:extLst>
                </a:gridCol>
              </a:tblGrid>
              <a:tr h="348611">
                <a:tc>
                  <a:txBody>
                    <a:bodyPr/>
                    <a:lstStyle/>
                    <a:p>
                      <a:pPr algn="l" fontAlgn="b"/>
                      <a:r>
                        <a:rPr lang="en-CH" sz="11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C000"/>
                    </a:solidFill>
                  </a:tcPr>
                </a:tc>
                <a:tc>
                  <a:txBody>
                    <a:bodyPr/>
                    <a:lstStyle/>
                    <a:p>
                      <a:pPr algn="ctr" fontAlgn="b"/>
                      <a:r>
                        <a:rPr lang="en-GB" sz="1100" b="1" i="0" u="none" strike="noStrike" dirty="0">
                          <a:solidFill>
                            <a:srgbClr val="000000"/>
                          </a:solidFill>
                          <a:effectLst/>
                          <a:latin typeface="Arial" panose="020B0604020202020204" pitchFamily="34" charset="0"/>
                        </a:rPr>
                        <a:t>Consumer Discretionary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100" b="1" i="0" u="none" strike="noStrike" dirty="0">
                          <a:solidFill>
                            <a:srgbClr val="000000"/>
                          </a:solidFill>
                          <a:effectLst/>
                          <a:latin typeface="Arial" panose="020B0604020202020204" pitchFamily="34" charset="0"/>
                        </a:rPr>
                        <a:t>Consumer Staples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3881879385"/>
                  </a:ext>
                </a:extLst>
              </a:tr>
              <a:tr h="232407">
                <a:tc>
                  <a:txBody>
                    <a:bodyPr/>
                    <a:lstStyle/>
                    <a:p>
                      <a:pPr algn="l" fontAlgn="b"/>
                      <a:r>
                        <a:rPr lang="en-CH" sz="11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C000"/>
                    </a:solidFill>
                  </a:tcPr>
                </a:tc>
                <a:tc gridSpan="2">
                  <a:txBody>
                    <a:bodyPr/>
                    <a:lstStyle/>
                    <a:p>
                      <a:pPr algn="ctr" fontAlgn="b"/>
                      <a:r>
                        <a:rPr lang="en-GB" sz="1100" b="1" i="0" u="none" strike="noStrike" dirty="0">
                          <a:solidFill>
                            <a:srgbClr val="000000"/>
                          </a:solidFill>
                          <a:effectLst/>
                          <a:latin typeface="Arial" panose="020B0604020202020204" pitchFamily="34" charset="0"/>
                        </a:rPr>
                        <a:t>Measures of central tendency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hMerge="1">
                  <a:txBody>
                    <a:bodyPr/>
                    <a:lstStyle/>
                    <a:p>
                      <a:endParaRPr lang="en-GB"/>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229375470"/>
                  </a:ext>
                </a:extLst>
              </a:tr>
              <a:tr h="162685">
                <a:tc>
                  <a:txBody>
                    <a:bodyPr/>
                    <a:lstStyle/>
                    <a:p>
                      <a:pPr algn="l" fontAlgn="b"/>
                      <a:r>
                        <a:rPr lang="en-GB" sz="1100" b="0" i="0" u="none" strike="noStrike">
                          <a:solidFill>
                            <a:srgbClr val="000000"/>
                          </a:solidFill>
                          <a:effectLst/>
                          <a:latin typeface="Arial" panose="020B0604020202020204" pitchFamily="34" charset="0"/>
                        </a:rPr>
                        <a:t>Median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CH" sz="1100" b="0" i="0" u="none" strike="noStrike" dirty="0">
                          <a:solidFill>
                            <a:srgbClr val="000000"/>
                          </a:solidFill>
                          <a:effectLst/>
                          <a:latin typeface="Arial" panose="020B0604020202020204" pitchFamily="34" charset="0"/>
                        </a:rPr>
                        <a:t>                            9'474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CH" sz="1100" b="0" i="0" u="none" strike="noStrike" dirty="0">
                          <a:solidFill>
                            <a:srgbClr val="000000"/>
                          </a:solidFill>
                          <a:effectLst/>
                          <a:latin typeface="Arial" panose="020B0604020202020204" pitchFamily="34" charset="0"/>
                        </a:rPr>
                        <a:t>                              14'985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a:noFill/>
                    </a:lnB>
                    <a:solidFill>
                      <a:srgbClr val="FFFFFF"/>
                    </a:solidFill>
                  </a:tcPr>
                </a:tc>
                <a:extLst>
                  <a:ext uri="{0D108BD9-81ED-4DB2-BD59-A6C34878D82A}">
                    <a16:rowId xmlns:a16="http://schemas.microsoft.com/office/drawing/2014/main" val="781860492"/>
                  </a:ext>
                </a:extLst>
              </a:tr>
              <a:tr h="162685">
                <a:tc>
                  <a:txBody>
                    <a:bodyPr/>
                    <a:lstStyle/>
                    <a:p>
                      <a:pPr algn="l" fontAlgn="b"/>
                      <a:r>
                        <a:rPr lang="en-GB" sz="1100" b="0" i="0" u="none" strike="noStrike">
                          <a:solidFill>
                            <a:srgbClr val="000000"/>
                          </a:solidFill>
                          <a:effectLst/>
                          <a:latin typeface="Arial" panose="020B0604020202020204" pitchFamily="34" charset="0"/>
                        </a:rPr>
                        <a:t>Mean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CH" sz="1100" b="0" i="0" u="none" strike="noStrike">
                          <a:solidFill>
                            <a:srgbClr val="000000"/>
                          </a:solidFill>
                          <a:effectLst/>
                          <a:latin typeface="Arial" panose="020B0604020202020204" pitchFamily="34" charset="0"/>
                        </a:rPr>
                        <a:t>                          18'649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en-CH" sz="1100" b="0" i="0" u="none" strike="noStrike">
                          <a:solidFill>
                            <a:srgbClr val="000000"/>
                          </a:solidFill>
                          <a:effectLst/>
                          <a:latin typeface="Arial" panose="020B0604020202020204" pitchFamily="34" charset="0"/>
                        </a:rPr>
                        <a:t>                              44'787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071749023"/>
                  </a:ext>
                </a:extLst>
              </a:tr>
              <a:tr h="162685">
                <a:tc>
                  <a:txBody>
                    <a:bodyPr/>
                    <a:lstStyle/>
                    <a:p>
                      <a:pPr algn="l" fontAlgn="b"/>
                      <a:r>
                        <a:rPr lang="en-CH" sz="11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CH" sz="1100" b="0" i="0" u="none" strike="noStrike" dirty="0">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CH" sz="1100" b="0" i="0" u="none" strike="noStrike" dirty="0">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48318951"/>
                  </a:ext>
                </a:extLst>
              </a:tr>
              <a:tr h="244028">
                <a:tc>
                  <a:txBody>
                    <a:bodyPr/>
                    <a:lstStyle/>
                    <a:p>
                      <a:pPr algn="l" fontAlgn="b"/>
                      <a:r>
                        <a:rPr lang="en-CH" sz="11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C000"/>
                    </a:solidFill>
                  </a:tcPr>
                </a:tc>
                <a:tc gridSpan="2">
                  <a:txBody>
                    <a:bodyPr/>
                    <a:lstStyle/>
                    <a:p>
                      <a:pPr algn="ctr" fontAlgn="b"/>
                      <a:r>
                        <a:rPr lang="en-GB" sz="1100" b="1" i="0" u="none" strike="noStrike">
                          <a:solidFill>
                            <a:srgbClr val="000000"/>
                          </a:solidFill>
                          <a:effectLst/>
                          <a:latin typeface="Arial" panose="020B0604020202020204" pitchFamily="34" charset="0"/>
                        </a:rPr>
                        <a:t>Measures of spread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hMerge="1">
                  <a:txBody>
                    <a:bodyPr/>
                    <a:lstStyle/>
                    <a:p>
                      <a:endParaRPr lang="en-GB"/>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995779707"/>
                  </a:ext>
                </a:extLst>
              </a:tr>
              <a:tr h="162685">
                <a:tc>
                  <a:txBody>
                    <a:bodyPr/>
                    <a:lstStyle/>
                    <a:p>
                      <a:pPr algn="l" fontAlgn="b"/>
                      <a:r>
                        <a:rPr lang="en-GB" sz="1100" b="0" i="0" u="none" strike="noStrike">
                          <a:solidFill>
                            <a:srgbClr val="000000"/>
                          </a:solidFill>
                          <a:effectLst/>
                          <a:latin typeface="Arial" panose="020B0604020202020204" pitchFamily="34" charset="0"/>
                        </a:rPr>
                        <a:t>MIN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CH" sz="1100" b="0" i="0" u="none" strike="noStrike">
                          <a:solidFill>
                            <a:srgbClr val="000000"/>
                          </a:solidFill>
                          <a:effectLst/>
                          <a:latin typeface="Arial" panose="020B0604020202020204" pitchFamily="34" charset="0"/>
                        </a:rPr>
                        <a:t>                            1'492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CH" sz="1100" b="0" i="0" u="none" strike="noStrike">
                          <a:solidFill>
                            <a:srgbClr val="000000"/>
                          </a:solidFill>
                          <a:effectLst/>
                          <a:latin typeface="Arial" panose="020B0604020202020204" pitchFamily="34" charset="0"/>
                        </a:rPr>
                        <a:t>                                2'723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a:noFill/>
                    </a:lnB>
                  </a:tcPr>
                </a:tc>
                <a:extLst>
                  <a:ext uri="{0D108BD9-81ED-4DB2-BD59-A6C34878D82A}">
                    <a16:rowId xmlns:a16="http://schemas.microsoft.com/office/drawing/2014/main" val="390690397"/>
                  </a:ext>
                </a:extLst>
              </a:tr>
              <a:tr h="162685">
                <a:tc>
                  <a:txBody>
                    <a:bodyPr/>
                    <a:lstStyle/>
                    <a:p>
                      <a:pPr algn="l" fontAlgn="b"/>
                      <a:r>
                        <a:rPr lang="en-GB" sz="1100" b="0" i="0" u="none" strike="noStrike">
                          <a:solidFill>
                            <a:srgbClr val="000000"/>
                          </a:solidFill>
                          <a:effectLst/>
                          <a:latin typeface="Arial" panose="020B0604020202020204" pitchFamily="34" charset="0"/>
                        </a:rPr>
                        <a:t>Q1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CH" sz="1100" b="0" i="0" u="none" strike="noStrike">
                          <a:solidFill>
                            <a:srgbClr val="000000"/>
                          </a:solidFill>
                          <a:effectLst/>
                          <a:latin typeface="Arial" panose="020B0604020202020204" pitchFamily="34" charset="0"/>
                        </a:rPr>
                        <a:t>                            5'949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CH" sz="1100" b="0" i="0" u="none" strike="noStrike">
                          <a:solidFill>
                            <a:srgbClr val="000000"/>
                          </a:solidFill>
                          <a:effectLst/>
                          <a:latin typeface="Arial" panose="020B0604020202020204" pitchFamily="34" charset="0"/>
                        </a:rPr>
                        <a:t>                                5'777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797743232"/>
                  </a:ext>
                </a:extLst>
              </a:tr>
              <a:tr h="162685">
                <a:tc>
                  <a:txBody>
                    <a:bodyPr/>
                    <a:lstStyle/>
                    <a:p>
                      <a:pPr algn="l" fontAlgn="b"/>
                      <a:r>
                        <a:rPr lang="en-GB" sz="1100" b="0" i="0" u="none" strike="noStrike">
                          <a:solidFill>
                            <a:srgbClr val="000000"/>
                          </a:solidFill>
                          <a:effectLst/>
                          <a:latin typeface="Arial" panose="020B0604020202020204" pitchFamily="34" charset="0"/>
                        </a:rPr>
                        <a:t>Q3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CH" sz="1100" b="0" i="0" u="none" strike="noStrike">
                          <a:solidFill>
                            <a:srgbClr val="000000"/>
                          </a:solidFill>
                          <a:effectLst/>
                          <a:latin typeface="Arial" panose="020B0604020202020204" pitchFamily="34" charset="0"/>
                        </a:rPr>
                        <a:t>                          16'439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CH" sz="1100" b="0" i="0" u="none" strike="noStrike">
                          <a:solidFill>
                            <a:srgbClr val="000000"/>
                          </a:solidFill>
                          <a:effectLst/>
                          <a:latin typeface="Arial" panose="020B0604020202020204" pitchFamily="34" charset="0"/>
                        </a:rPr>
                        <a:t>                              47'584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397039866"/>
                  </a:ext>
                </a:extLst>
              </a:tr>
              <a:tr h="162685">
                <a:tc>
                  <a:txBody>
                    <a:bodyPr/>
                    <a:lstStyle/>
                    <a:p>
                      <a:pPr algn="l" fontAlgn="b"/>
                      <a:r>
                        <a:rPr lang="en-GB" sz="1100" b="0" i="0" u="none" strike="noStrike">
                          <a:solidFill>
                            <a:srgbClr val="000000"/>
                          </a:solidFill>
                          <a:effectLst/>
                          <a:latin typeface="Arial" panose="020B0604020202020204" pitchFamily="34" charset="0"/>
                        </a:rPr>
                        <a:t>MAX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CH" sz="1100" b="0" i="0" u="none" strike="noStrike">
                          <a:solidFill>
                            <a:srgbClr val="000000"/>
                          </a:solidFill>
                          <a:effectLst/>
                          <a:latin typeface="Arial" panose="020B0604020202020204" pitchFamily="34" charset="0"/>
                        </a:rPr>
                        <a:t>                        152'356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CH" sz="1100" b="0" i="0" u="none" strike="noStrike" dirty="0">
                          <a:solidFill>
                            <a:srgbClr val="000000"/>
                          </a:solidFill>
                          <a:effectLst/>
                          <a:latin typeface="Arial" panose="020B0604020202020204" pitchFamily="34" charset="0"/>
                        </a:rPr>
                        <a:t>                            485'651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234159468"/>
                  </a:ext>
                </a:extLst>
              </a:tr>
              <a:tr h="162685">
                <a:tc>
                  <a:txBody>
                    <a:bodyPr/>
                    <a:lstStyle/>
                    <a:p>
                      <a:pPr algn="l" fontAlgn="b"/>
                      <a:r>
                        <a:rPr lang="en-GB" sz="1100" b="0" i="0" u="none" strike="noStrike">
                          <a:solidFill>
                            <a:srgbClr val="000000"/>
                          </a:solidFill>
                          <a:effectLst/>
                          <a:latin typeface="Arial" panose="020B0604020202020204" pitchFamily="34" charset="0"/>
                        </a:rPr>
                        <a:t>Range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CH" sz="1100" b="0" i="0" u="none" strike="noStrike">
                          <a:solidFill>
                            <a:srgbClr val="000000"/>
                          </a:solidFill>
                          <a:effectLst/>
                          <a:latin typeface="Arial" panose="020B0604020202020204" pitchFamily="34" charset="0"/>
                        </a:rPr>
                        <a:t>                        150'864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CH" sz="1100" b="0" i="0" u="none" strike="noStrike" dirty="0">
                          <a:solidFill>
                            <a:srgbClr val="000000"/>
                          </a:solidFill>
                          <a:effectLst/>
                          <a:latin typeface="Arial" panose="020B0604020202020204" pitchFamily="34" charset="0"/>
                        </a:rPr>
                        <a:t>                            482'928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44319567"/>
                  </a:ext>
                </a:extLst>
              </a:tr>
              <a:tr h="162685">
                <a:tc>
                  <a:txBody>
                    <a:bodyPr/>
                    <a:lstStyle/>
                    <a:p>
                      <a:pPr algn="l" fontAlgn="b"/>
                      <a:r>
                        <a:rPr lang="en-GB" sz="1100" b="0" i="0" u="none" strike="noStrike">
                          <a:solidFill>
                            <a:srgbClr val="000000"/>
                          </a:solidFill>
                          <a:effectLst/>
                          <a:latin typeface="Arial" panose="020B0604020202020204" pitchFamily="34" charset="0"/>
                        </a:rPr>
                        <a:t>IQR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CH" sz="1100" b="0" i="0" u="none" strike="noStrike">
                          <a:solidFill>
                            <a:srgbClr val="000000"/>
                          </a:solidFill>
                          <a:effectLst/>
                          <a:latin typeface="Arial" panose="020B0604020202020204" pitchFamily="34" charset="0"/>
                        </a:rPr>
                        <a:t>                          10'490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CH" sz="1100" b="0" i="0" u="none" strike="noStrike">
                          <a:solidFill>
                            <a:srgbClr val="000000"/>
                          </a:solidFill>
                          <a:effectLst/>
                          <a:latin typeface="Arial" panose="020B0604020202020204" pitchFamily="34" charset="0"/>
                        </a:rPr>
                        <a:t>                              41'808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834154254"/>
                  </a:ext>
                </a:extLst>
              </a:tr>
              <a:tr h="162685">
                <a:tc>
                  <a:txBody>
                    <a:bodyPr/>
                    <a:lstStyle/>
                    <a:p>
                      <a:pPr algn="l" fontAlgn="b"/>
                      <a:r>
                        <a:rPr lang="en-GB" sz="1100" b="0" i="0" u="none" strike="noStrike">
                          <a:solidFill>
                            <a:srgbClr val="000000"/>
                          </a:solidFill>
                          <a:effectLst/>
                          <a:latin typeface="Arial" panose="020B0604020202020204" pitchFamily="34" charset="0"/>
                        </a:rPr>
                        <a:t>Outlier -lower limit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CH" sz="1100" b="0" i="0" u="none" strike="noStrike">
                          <a:solidFill>
                            <a:srgbClr val="000000"/>
                          </a:solidFill>
                          <a:effectLst/>
                          <a:latin typeface="Arial" panose="020B0604020202020204" pitchFamily="34" charset="0"/>
                        </a:rPr>
                        <a:t>                           -9'786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CH" sz="1100" b="0" i="0" u="none" strike="noStrike">
                          <a:solidFill>
                            <a:srgbClr val="000000"/>
                          </a:solidFill>
                          <a:effectLst/>
                          <a:latin typeface="Arial" panose="020B0604020202020204" pitchFamily="34" charset="0"/>
                        </a:rPr>
                        <a:t>                             -56'935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010531011"/>
                  </a:ext>
                </a:extLst>
              </a:tr>
              <a:tr h="162685">
                <a:tc>
                  <a:txBody>
                    <a:bodyPr/>
                    <a:lstStyle/>
                    <a:p>
                      <a:pPr algn="l" fontAlgn="b"/>
                      <a:r>
                        <a:rPr lang="en-GB" sz="1100" b="0" i="0" u="none" strike="noStrike">
                          <a:solidFill>
                            <a:srgbClr val="000000"/>
                          </a:solidFill>
                          <a:effectLst/>
                          <a:latin typeface="Arial" panose="020B0604020202020204" pitchFamily="34" charset="0"/>
                        </a:rPr>
                        <a:t>Outlier - higher limit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CH" sz="1100" b="0" i="0" u="none" strike="noStrike">
                          <a:solidFill>
                            <a:srgbClr val="000000"/>
                          </a:solidFill>
                          <a:effectLst/>
                          <a:latin typeface="Arial" panose="020B0604020202020204" pitchFamily="34" charset="0"/>
                        </a:rPr>
                        <a:t>                          32'174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CH" sz="1100" b="0" i="0" u="none" strike="noStrike">
                          <a:solidFill>
                            <a:srgbClr val="000000"/>
                          </a:solidFill>
                          <a:effectLst/>
                          <a:latin typeface="Arial" panose="020B0604020202020204" pitchFamily="34" charset="0"/>
                        </a:rPr>
                        <a:t>                            110'295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653815572"/>
                  </a:ext>
                </a:extLst>
              </a:tr>
              <a:tr h="162685">
                <a:tc>
                  <a:txBody>
                    <a:bodyPr/>
                    <a:lstStyle/>
                    <a:p>
                      <a:pPr algn="l" fontAlgn="b"/>
                      <a:r>
                        <a:rPr lang="en-GB" sz="1100" b="0" i="0" u="none" strike="noStrike">
                          <a:solidFill>
                            <a:srgbClr val="000000"/>
                          </a:solidFill>
                          <a:effectLst/>
                          <a:latin typeface="Arial" panose="020B0604020202020204" pitchFamily="34" charset="0"/>
                        </a:rPr>
                        <a:t>Standard deviation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CH" sz="1100" b="0" i="0" u="none" strike="noStrike">
                          <a:solidFill>
                            <a:srgbClr val="000000"/>
                          </a:solidFill>
                          <a:effectLst/>
                          <a:latin typeface="Arial" panose="020B0604020202020204" pitchFamily="34" charset="0"/>
                        </a:rPr>
                        <a:t>                          28'247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CH" sz="1100" b="0" i="0" u="none" strike="noStrike" dirty="0">
                          <a:solidFill>
                            <a:srgbClr val="000000"/>
                          </a:solidFill>
                          <a:effectLst/>
                          <a:latin typeface="Arial" panose="020B0604020202020204" pitchFamily="34" charset="0"/>
                        </a:rPr>
                        <a:t>                              88'732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1639773"/>
                  </a:ext>
                </a:extLst>
              </a:tr>
            </a:tbl>
          </a:graphicData>
        </a:graphic>
      </p:graphicFrame>
      <p:sp>
        <p:nvSpPr>
          <p:cNvPr id="14" name="Google Shape;59;p14">
            <a:extLst>
              <a:ext uri="{FF2B5EF4-FFF2-40B4-BE49-F238E27FC236}">
                <a16:creationId xmlns:a16="http://schemas.microsoft.com/office/drawing/2014/main" id="{33FD585A-97B0-02BC-4E32-703904D54A0A}"/>
              </a:ext>
            </a:extLst>
          </p:cNvPr>
          <p:cNvSpPr txBox="1">
            <a:spLocks noGrp="1"/>
          </p:cNvSpPr>
          <p:nvPr>
            <p:ph type="body" idx="1"/>
          </p:nvPr>
        </p:nvSpPr>
        <p:spPr>
          <a:xfrm>
            <a:off x="119524" y="3903138"/>
            <a:ext cx="8673981" cy="1135829"/>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285750" indent="-285750">
              <a:lnSpc>
                <a:spcPct val="100000"/>
              </a:lnSpc>
              <a:spcAft>
                <a:spcPts val="1600"/>
              </a:spcAft>
            </a:pPr>
            <a:r>
              <a:rPr lang="en-GB" sz="1100" dirty="0">
                <a:latin typeface="Open Sans"/>
                <a:ea typeface="Open Sans"/>
                <a:cs typeface="Open Sans"/>
                <a:sym typeface="Open Sans"/>
              </a:rPr>
              <a:t>The median for Consumer Staples is </a:t>
            </a:r>
            <a:r>
              <a:rPr lang="en-GB" sz="1100" b="1" dirty="0">
                <a:latin typeface="Open Sans"/>
                <a:ea typeface="Open Sans"/>
                <a:cs typeface="Open Sans"/>
                <a:sym typeface="Open Sans"/>
              </a:rPr>
              <a:t>1.6 times </a:t>
            </a:r>
            <a:r>
              <a:rPr lang="en-GB" sz="1100" dirty="0">
                <a:latin typeface="Open Sans"/>
                <a:ea typeface="Open Sans"/>
                <a:cs typeface="Open Sans"/>
                <a:sym typeface="Open Sans"/>
              </a:rPr>
              <a:t>more than for Consumer Discretionary (around $US 15 billion vs. $US 9.5 billion). The standard deviation for Consumer Staples is </a:t>
            </a:r>
            <a:r>
              <a:rPr lang="en-GB" sz="1100" b="1" dirty="0">
                <a:latin typeface="Open Sans"/>
                <a:ea typeface="Open Sans"/>
                <a:cs typeface="Open Sans"/>
                <a:sym typeface="Open Sans"/>
              </a:rPr>
              <a:t>3 times </a:t>
            </a:r>
            <a:r>
              <a:rPr lang="en-GB" sz="1100" dirty="0">
                <a:latin typeface="Open Sans"/>
                <a:ea typeface="Open Sans"/>
                <a:cs typeface="Open Sans"/>
                <a:sym typeface="Open Sans"/>
              </a:rPr>
              <a:t>more than for Consumer Discretionary (around $US 89 billion vs. $US 28 billion), reflecting higher variability of revenues of companies in Consumer Staples than in Consumer Discretionary. The range in Consumer Staples is </a:t>
            </a:r>
            <a:r>
              <a:rPr lang="en-GB" sz="1100" b="1" dirty="0">
                <a:latin typeface="Open Sans"/>
                <a:ea typeface="Open Sans"/>
                <a:cs typeface="Open Sans"/>
                <a:sym typeface="Open Sans"/>
              </a:rPr>
              <a:t>3.2 times </a:t>
            </a:r>
            <a:r>
              <a:rPr lang="en-GB" sz="1100" dirty="0">
                <a:latin typeface="Open Sans"/>
                <a:ea typeface="Open Sans"/>
                <a:cs typeface="Open Sans"/>
                <a:sym typeface="Open Sans"/>
              </a:rPr>
              <a:t>more than for Consumer Discretionary (around $US 483 billion vs. $US 152 billion</a:t>
            </a:r>
            <a:r>
              <a:rPr lang="en-GB" sz="1100">
                <a:latin typeface="Open Sans"/>
                <a:ea typeface="Open Sans"/>
                <a:cs typeface="Open Sans"/>
                <a:sym typeface="Open Sans"/>
              </a:rPr>
              <a:t>), it </a:t>
            </a:r>
            <a:r>
              <a:rPr lang="en-GB" sz="1100" dirty="0">
                <a:latin typeface="Open Sans"/>
                <a:ea typeface="Open Sans"/>
                <a:cs typeface="Open Sans"/>
                <a:sym typeface="Open Sans"/>
              </a:rPr>
              <a:t>also indicates that the revenues are more spread out in Consumer Staples. This finding is confirmed by the IQR, which excludes the effect of higher outliers, IQR in Consumer Staples is </a:t>
            </a:r>
            <a:r>
              <a:rPr lang="en-GB" sz="1100" b="1" dirty="0">
                <a:latin typeface="Open Sans"/>
                <a:ea typeface="Open Sans"/>
                <a:cs typeface="Open Sans"/>
                <a:sym typeface="Open Sans"/>
              </a:rPr>
              <a:t>4 times </a:t>
            </a:r>
            <a:r>
              <a:rPr lang="en-GB" sz="1100" dirty="0">
                <a:latin typeface="Open Sans"/>
                <a:ea typeface="Open Sans"/>
                <a:cs typeface="Open Sans"/>
                <a:sym typeface="Open Sans"/>
              </a:rPr>
              <a:t>more than for Consumer Discretionary. </a:t>
            </a:r>
          </a:p>
        </p:txBody>
      </p:sp>
    </p:spTree>
    <p:extLst>
      <p:ext uri="{BB962C8B-B14F-4D97-AF65-F5344CB8AC3E}">
        <p14:creationId xmlns:p14="http://schemas.microsoft.com/office/powerpoint/2010/main" val="348056384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3119</TotalTime>
  <Words>438</Words>
  <Application>Microsoft Macintosh PowerPoint</Application>
  <PresentationFormat>On-screen Show (16:9)</PresentationFormat>
  <Paragraphs>63</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Open Sans</vt:lpstr>
      <vt:lpstr>Calibri</vt:lpstr>
      <vt:lpstr>Arial</vt:lpstr>
      <vt:lpstr>Simple Light</vt:lpstr>
      <vt:lpstr>PowerPoint Presentation</vt:lpstr>
      <vt:lpstr> Is the revenue distribution for Consumer Staples and Consumer Discretionary sectors is  similar in year  2015?</vt:lpstr>
      <vt:lpstr> Is the revenue distribution for Consumer Staples and Consumer Discretionary sectors is  similar in year  2015?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Aktolkyn Perritaz</cp:lastModifiedBy>
  <cp:revision>20</cp:revision>
  <dcterms:modified xsi:type="dcterms:W3CDTF">2022-11-11T13:25:00Z</dcterms:modified>
</cp:coreProperties>
</file>