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68" r:id="rId6"/>
    <p:sldId id="267" r:id="rId7"/>
    <p:sldId id="260" r:id="rId8"/>
    <p:sldId id="261" r:id="rId9"/>
    <p:sldId id="259"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7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807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57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67733" y="100154"/>
            <a:ext cx="8996832" cy="1098726"/>
          </a:xfrm>
          <a:prstGeom prst="rect">
            <a:avLst/>
          </a:prstGeom>
          <a:noFill/>
          <a:ln>
            <a:noFill/>
          </a:ln>
        </p:spPr>
        <p:txBody>
          <a:bodyPr spcFirstLastPara="1" wrap="square" lIns="91425" tIns="91425" rIns="91425" bIns="91425" anchor="t" anchorCtr="0">
            <a:noAutofit/>
          </a:bodyPr>
          <a:lstStyle/>
          <a:p>
            <a:pPr algn="ctr">
              <a:lnSpc>
                <a:spcPct val="150000"/>
              </a:lnSpc>
            </a:pPr>
            <a:r>
              <a:rPr lang="en-IN" sz="2400" b="1" dirty="0"/>
              <a:t>Industry Specific Solutions</a:t>
            </a:r>
            <a:br>
              <a:rPr lang="en" sz="4000" b="0" dirty="0"/>
            </a:br>
            <a:r>
              <a:rPr lang="en" sz="2400" dirty="0"/>
              <a:t>Round1-</a:t>
            </a:r>
            <a:r>
              <a:rPr lang="en-IN" sz="2400" dirty="0"/>
              <a:t>Idea</a:t>
            </a:r>
            <a:r>
              <a:rPr lang="en-IN" sz="2400" b="1" dirty="0"/>
              <a:t> Submission Round</a:t>
            </a:r>
            <a:br>
              <a:rPr lang="en-IN" sz="2400" b="1"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433278"/>
            <a:ext cx="886184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Team Name: </a:t>
            </a:r>
            <a:r>
              <a:rPr lang="en-IN" b="1" dirty="0">
                <a:latin typeface="Lato" panose="020F0502020204030203" pitchFamily="34" charset="0"/>
                <a:ea typeface="Lato" panose="020F0502020204030203" pitchFamily="34" charset="0"/>
                <a:cs typeface="Lato" panose="020F0502020204030203" pitchFamily="34" charset="0"/>
              </a:rPr>
              <a:t>Team - Prakash GS </a:t>
            </a: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Team bio : We are energetic technical team want to explore more on Microsoft Technologies. We work majorly on application developments, backend systems, analytical tools, UI designs and cloud solutions.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Prakash Somasundaram – Worked in most of the Azure Products as Solution Architect </a:t>
            </a:r>
          </a:p>
          <a:p>
            <a:r>
              <a:rPr lang="en-US" dirty="0" err="1">
                <a:latin typeface="Calibri" panose="020F0502020204030204" pitchFamily="34" charset="0"/>
                <a:cs typeface="Calibri" panose="020F0502020204030204" pitchFamily="34" charset="0"/>
              </a:rPr>
              <a:t>Rajthilak</a:t>
            </a:r>
            <a:r>
              <a:rPr lang="en-US" dirty="0">
                <a:latin typeface="Calibri" panose="020F0502020204030204" pitchFamily="34" charset="0"/>
                <a:cs typeface="Calibri" panose="020F0502020204030204" pitchFamily="34" charset="0"/>
              </a:rPr>
              <a:t> Somasundaram – UI/UX expert</a:t>
            </a:r>
          </a:p>
          <a:p>
            <a:r>
              <a:rPr lang="en-US" dirty="0">
                <a:latin typeface="Calibri" panose="020F0502020204030204" pitchFamily="34" charset="0"/>
                <a:cs typeface="Calibri" panose="020F0502020204030204" pitchFamily="34" charset="0"/>
              </a:rPr>
              <a:t>Mohan </a:t>
            </a:r>
            <a:r>
              <a:rPr lang="en-US" dirty="0" err="1">
                <a:latin typeface="Calibri" panose="020F0502020204030204" pitchFamily="34" charset="0"/>
                <a:cs typeface="Calibri" panose="020F0502020204030204" pitchFamily="34" charset="0"/>
              </a:rPr>
              <a:t>Thangamani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Fullstack</a:t>
            </a:r>
            <a:r>
              <a:rPr lang="en-US" dirty="0">
                <a:latin typeface="Calibri" panose="020F0502020204030204" pitchFamily="34" charset="0"/>
                <a:cs typeface="Calibri" panose="020F0502020204030204" pitchFamily="34" charset="0"/>
              </a:rPr>
              <a:t> Developer with 3+ years of experience</a:t>
            </a:r>
          </a:p>
          <a:p>
            <a:r>
              <a:rPr lang="en-US" dirty="0">
                <a:latin typeface="Calibri" panose="020F0502020204030204" pitchFamily="34" charset="0"/>
                <a:cs typeface="Calibri" panose="020F0502020204030204" pitchFamily="34" charset="0"/>
              </a:rPr>
              <a:t>Santhosh Gopalakrishnan – </a:t>
            </a:r>
            <a:r>
              <a:rPr lang="en-US" dirty="0" err="1">
                <a:latin typeface="Calibri" panose="020F0502020204030204" pitchFamily="34" charset="0"/>
                <a:cs typeface="Calibri" panose="020F0502020204030204" pitchFamily="34" charset="0"/>
              </a:rPr>
              <a:t>Fullstack</a:t>
            </a:r>
            <a:r>
              <a:rPr lang="en-US" dirty="0">
                <a:latin typeface="Calibri" panose="020F0502020204030204" pitchFamily="34" charset="0"/>
                <a:cs typeface="Calibri" panose="020F0502020204030204" pitchFamily="34" charset="0"/>
              </a:rPr>
              <a:t> Developer with 6+ years of experience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Date: 24-April-2023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3604943" y="1883907"/>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060885" y="1480356"/>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latin typeface="Lato" panose="020F0502020204030203" pitchFamily="34" charset="0"/>
                <a:ea typeface="Lato" panose="020F0502020204030203" pitchFamily="34" charset="0"/>
                <a:cs typeface="Lato" panose="020F0502020204030203" pitchFamily="34" charset="0"/>
              </a:rPr>
              <a:t>Sponsored By</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32522" y="96777"/>
            <a:ext cx="887233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139148" y="536714"/>
            <a:ext cx="8865704" cy="4377236"/>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 sz="1200" b="0" i="0" u="none" strike="noStrike" cap="none" dirty="0">
                <a:solidFill>
                  <a:srgbClr val="222222"/>
                </a:solidFill>
                <a:highlight>
                  <a:srgbClr val="FFFFFF"/>
                </a:highlight>
                <a:latin typeface="Lato"/>
                <a:ea typeface="Lato"/>
                <a:cs typeface="Lato"/>
                <a:sym typeface="Lato"/>
              </a:rPr>
              <a:t>Why did </a:t>
            </a:r>
            <a:r>
              <a:rPr lang="en" sz="1200" dirty="0">
                <a:solidFill>
                  <a:srgbClr val="222222"/>
                </a:solidFill>
                <a:highlight>
                  <a:srgbClr val="FFFFFF"/>
                </a:highlight>
                <a:latin typeface="Lato"/>
                <a:ea typeface="Lato"/>
                <a:cs typeface="Lato"/>
                <a:sym typeface="Lato"/>
              </a:rPr>
              <a:t>we</a:t>
            </a:r>
            <a:r>
              <a:rPr lang="en" sz="1200" b="0" i="0" u="none" strike="noStrike" cap="none" dirty="0">
                <a:solidFill>
                  <a:srgbClr val="222222"/>
                </a:solidFill>
                <a:highlight>
                  <a:srgbClr val="FFFFFF"/>
                </a:highlight>
                <a:latin typeface="Lato"/>
                <a:ea typeface="Lato"/>
                <a:cs typeface="Lato"/>
                <a:sym typeface="Lato"/>
              </a:rPr>
              <a:t> decide to solve this Problem statement?</a:t>
            </a:r>
          </a:p>
          <a:p>
            <a:pPr marL="0" marR="0" lvl="0" indent="0" algn="just" rtl="0">
              <a:lnSpc>
                <a:spcPct val="15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Lato"/>
              <a:ea typeface="Lato"/>
              <a:cs typeface="Lato"/>
              <a:sym typeface="Lato"/>
            </a:endParaRPr>
          </a:p>
          <a:p>
            <a:pPr marL="0" marR="0" lvl="0" indent="0" algn="just" rtl="0">
              <a:lnSpc>
                <a:spcPct val="15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We are from a city where lot of building constructions are happening houses, </a:t>
            </a:r>
            <a:r>
              <a:rPr lang="en-US" sz="1200" b="0" i="0" u="none" strike="noStrike" cap="none" dirty="0" err="1">
                <a:solidFill>
                  <a:srgbClr val="000000"/>
                </a:solidFill>
                <a:latin typeface="Lato"/>
                <a:ea typeface="Lato"/>
                <a:cs typeface="Lato"/>
                <a:sym typeface="Lato"/>
              </a:rPr>
              <a:t>banglaws</a:t>
            </a:r>
            <a:r>
              <a:rPr lang="en-US" sz="1200" b="0" i="0" u="none" strike="noStrike" cap="none" dirty="0">
                <a:solidFill>
                  <a:srgbClr val="000000"/>
                </a:solidFill>
                <a:latin typeface="Lato"/>
                <a:ea typeface="Lato"/>
                <a:cs typeface="Lato"/>
                <a:sym typeface="Lato"/>
              </a:rPr>
              <a:t>, flats, commercial shops, shopping complexes etc., Once the building is constructed, materials such as Bricks, </a:t>
            </a:r>
            <a:r>
              <a:rPr lang="en-US" sz="1200" dirty="0">
                <a:latin typeface="Lato"/>
                <a:ea typeface="Lato"/>
                <a:cs typeface="Lato"/>
                <a:sym typeface="Lato"/>
              </a:rPr>
              <a:t>Steel rods, Wires, Metal Stones, Pipes, Tiles, Granites, Wood panels, PVC, UPVS materials etc., that are bought as standby or backup by the builders/owners are just leftover on roadside or in front of the building for periods. These materials costs high and are throwed out as waste. We see these leftovers are not even used products in most of the cases. </a:t>
            </a:r>
          </a:p>
          <a:p>
            <a:pPr marL="0" marR="0" lvl="0" indent="0" algn="just" rtl="0">
              <a:lnSpc>
                <a:spcPct val="15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just" rtl="0">
              <a:lnSpc>
                <a:spcPct val="150000"/>
              </a:lnSpc>
              <a:spcBef>
                <a:spcPts val="0"/>
              </a:spcBef>
              <a:spcAft>
                <a:spcPts val="0"/>
              </a:spcAft>
              <a:buClr>
                <a:srgbClr val="000000"/>
              </a:buClr>
              <a:buSzPts val="1400"/>
              <a:buFont typeface="Arial"/>
              <a:buNone/>
            </a:pPr>
            <a:r>
              <a:rPr lang="en-US" sz="1200" dirty="0">
                <a:latin typeface="Lato"/>
                <a:ea typeface="Lato"/>
                <a:cs typeface="Lato"/>
                <a:sym typeface="Lato"/>
              </a:rPr>
              <a:t>This causes problems such as</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dirty="0">
                <a:latin typeface="Lato"/>
                <a:ea typeface="Lato"/>
                <a:cs typeface="Lato"/>
                <a:sym typeface="Lato"/>
              </a:rPr>
              <a:t>Waste of money</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dirty="0">
                <a:latin typeface="Lato"/>
                <a:ea typeface="Lato"/>
                <a:cs typeface="Lato"/>
                <a:sym typeface="Lato"/>
              </a:rPr>
              <a:t>After a period, these leftover materials like wires, cements, steels are buried in the land which pollutes the soil</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dirty="0">
                <a:latin typeface="Lato"/>
                <a:ea typeface="Lato"/>
                <a:cs typeface="Lato"/>
                <a:sym typeface="Lato"/>
              </a:rPr>
              <a:t>Blocking roads, traffic jams and thus causing different environmental pollution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dirty="0">
                <a:latin typeface="Lato"/>
                <a:ea typeface="Lato"/>
                <a:cs typeface="Lato"/>
                <a:sym typeface="Lato"/>
              </a:rPr>
              <a:t>More demand of such raw materials and thus factories producing it and thus causing environmental pollution again</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dirty="0">
                <a:latin typeface="Lato"/>
                <a:ea typeface="Lato"/>
                <a:cs typeface="Lato"/>
                <a:sym typeface="Lato"/>
              </a:rPr>
              <a:t>Costs for such materials are growing higher which is causing economical problems</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200" b="0" i="0" u="none" strike="noStrike" cap="none" dirty="0">
                <a:solidFill>
                  <a:srgbClr val="000000"/>
                </a:solidFill>
                <a:latin typeface="Lato"/>
                <a:ea typeface="Lato"/>
                <a:cs typeface="Lato"/>
                <a:sym typeface="Lato"/>
              </a:rPr>
              <a:t>Etc.,</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185530" y="96777"/>
            <a:ext cx="877956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Solution</a:t>
            </a:r>
            <a:endParaRPr sz="2000" dirty="0"/>
          </a:p>
        </p:txBody>
      </p:sp>
      <p:sp>
        <p:nvSpPr>
          <p:cNvPr id="354" name="Google Shape;354;p3"/>
          <p:cNvSpPr txBox="1"/>
          <p:nvPr/>
        </p:nvSpPr>
        <p:spPr>
          <a:xfrm>
            <a:off x="185530" y="602973"/>
            <a:ext cx="8792818" cy="4141285"/>
          </a:xfrm>
          <a:prstGeom prst="rect">
            <a:avLst/>
          </a:prstGeom>
          <a:noFill/>
          <a:ln>
            <a:noFill/>
          </a:ln>
        </p:spPr>
        <p:txBody>
          <a:bodyPr spcFirstLastPara="1" wrap="square" lIns="91425" tIns="91425" rIns="91425" bIns="91425" anchor="t" anchorCtr="0">
            <a:noAutofit/>
          </a:bodyPr>
          <a:lstStyle/>
          <a:p>
            <a:pPr algn="just">
              <a:lnSpc>
                <a:spcPct val="115000"/>
              </a:lnSpc>
              <a:spcBef>
                <a:spcPts val="1000"/>
              </a:spcBef>
              <a:buSzPts val="1400"/>
            </a:pPr>
            <a:r>
              <a:rPr lang="e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Considering the above problems, the simple solution would be </a:t>
            </a:r>
            <a:r>
              <a:rPr lang="en-I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making</a:t>
            </a:r>
            <a:r>
              <a:rPr lang="e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 the construction engineers to estimate the raw materials realisticaly and buy for their construction. But in construction industry it is hard to do that. </a:t>
            </a:r>
          </a:p>
          <a:p>
            <a:pPr algn="just">
              <a:lnSpc>
                <a:spcPct val="115000"/>
              </a:lnSpc>
              <a:spcBef>
                <a:spcPts val="1000"/>
              </a:spcBef>
              <a:buSzPts val="1400"/>
            </a:pPr>
            <a:r>
              <a:rPr lang="e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So, our idea is to follow </a:t>
            </a:r>
          </a:p>
          <a:p>
            <a:pPr algn="ctr">
              <a:lnSpc>
                <a:spcPct val="115000"/>
              </a:lnSpc>
              <a:spcBef>
                <a:spcPts val="1000"/>
              </a:spcBef>
              <a:buSzPts val="1400"/>
            </a:pPr>
            <a:r>
              <a:rPr lang="en" sz="1400" b="1" i="0" u="sng"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a:t>
            </a:r>
            <a:r>
              <a:rPr lang="en-US" b="1" u="sng" dirty="0">
                <a:latin typeface="Lato" panose="020F0502020204030203" pitchFamily="34" charset="0"/>
                <a:ea typeface="Lato" panose="020F0502020204030203" pitchFamily="34" charset="0"/>
                <a:cs typeface="Lato" panose="020F0502020204030203" pitchFamily="34" charset="0"/>
              </a:rPr>
              <a:t>Record, Report, Reduce, Remove, and Replace</a:t>
            </a:r>
            <a:r>
              <a:rPr lang="en-US" b="1" u="sng"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 approach and </a:t>
            </a:r>
            <a:r>
              <a:rPr lang="en" sz="1400" b="1" i="0" u="sng"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make use, reuse of such raw materials in other constructions.</a:t>
            </a:r>
          </a:p>
          <a:p>
            <a:pPr marL="0" marR="0" lvl="0" indent="0" rtl="0">
              <a:lnSpc>
                <a:spcPct val="115000"/>
              </a:lnSpc>
              <a:spcBef>
                <a:spcPts val="1000"/>
              </a:spcBef>
              <a:spcAft>
                <a:spcPts val="0"/>
              </a:spcAft>
              <a:buClr>
                <a:srgbClr val="000000"/>
              </a:buClr>
              <a:buSzPts val="1400"/>
              <a:buFont typeface="Arial"/>
              <a:buNone/>
            </a:pP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The</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 Solution</a:t>
            </a:r>
          </a:p>
          <a:p>
            <a:pPr marL="285750" marR="0" lvl="0" indent="-285750"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Collect the leftover material</a:t>
            </a:r>
          </a:p>
          <a:p>
            <a:pPr marL="285750" marR="0" lvl="0" indent="-285750"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Check the quality </a:t>
            </a:r>
          </a:p>
          <a:p>
            <a:pPr marL="285750" marR="0" lvl="0" indent="-285750"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Enable others to reuse for other construction</a:t>
            </a: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185530" y="96777"/>
            <a:ext cx="877956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Technical Approach Of the Solution</a:t>
            </a:r>
            <a:endParaRPr sz="2000" dirty="0"/>
          </a:p>
        </p:txBody>
      </p:sp>
      <p:sp>
        <p:nvSpPr>
          <p:cNvPr id="354" name="Google Shape;354;p3"/>
          <p:cNvSpPr txBox="1"/>
          <p:nvPr/>
        </p:nvSpPr>
        <p:spPr>
          <a:xfrm>
            <a:off x="185530" y="384777"/>
            <a:ext cx="8792818" cy="4710684"/>
          </a:xfrm>
          <a:prstGeom prst="rect">
            <a:avLst/>
          </a:prstGeom>
          <a:noFill/>
          <a:ln>
            <a:noFill/>
          </a:ln>
        </p:spPr>
        <p:txBody>
          <a:bodyPr spcFirstLastPara="1" wrap="square" lIns="91425" tIns="91425" rIns="91425" bIns="91425" anchor="t" anchorCtr="0">
            <a:noAutofit/>
          </a:bodyPr>
          <a:lstStyle/>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Build a platform that will act as a co-ordinating matketplace for the building owners,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or builders/construction companies to implement the above solution. </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The high-level flow of the platform will be </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Building owner posts the information about the leftover materials, quality, quantity, other details, photo of the materials in a marketplace website/applicaion.</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A registered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will collect the materials based on the post that are posed by the owners. These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will check the quality of the material and collects the material. They are the one who decides that the material can be resold to other builders or scraped, if the materials are useless. The building owners who sells the leftover materials to these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will be paid by these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based on the quality &amp; quantity of the material.</a:t>
            </a:r>
            <a:endParaRPr lang="en-US"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marL="342900" marR="0" lvl="0" indent="-342900" algn="l" rtl="0">
              <a:lnSpc>
                <a:spcPct val="115000"/>
              </a:lnSpc>
              <a:spcBef>
                <a:spcPts val="1000"/>
              </a:spcBef>
              <a:spcAft>
                <a:spcPts val="0"/>
              </a:spcAft>
              <a:buClr>
                <a:srgbClr val="000000"/>
              </a:buClr>
              <a:buSzPts val="1400"/>
              <a:buFont typeface="+mj-lt"/>
              <a:buAutoNum type="arabicPeriod"/>
            </a:pPr>
            <a:r>
              <a:rPr lang="en-US"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There should be a marketplace (web portal/app) for the individual/builder/construction company) who need such raw materials for their building construction. These people will raise their requirements in this marketplace portal and that reaches the </a:t>
            </a: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a:t>
            </a:r>
          </a:p>
          <a:p>
            <a:pPr marL="342900" marR="0" lvl="0" indent="-342900" algn="l" rtl="0">
              <a:lnSpc>
                <a:spcPct val="115000"/>
              </a:lnSpc>
              <a:spcBef>
                <a:spcPts val="1000"/>
              </a:spcBef>
              <a:spcAft>
                <a:spcPts val="0"/>
              </a:spcAft>
              <a:buClr>
                <a:srgbClr val="000000"/>
              </a:buClr>
              <a:buSzPts val="1400"/>
              <a:buFont typeface="+mj-lt"/>
              <a:buAutoNum type="arabicPeriod"/>
            </a:pPr>
            <a:r>
              <a:rPr lang="en-I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Middleman</a:t>
            </a:r>
            <a:r>
              <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/company will deliver the material at low cost when compared to the cost of the same material in regular market.</a:t>
            </a:r>
          </a:p>
          <a:p>
            <a:pPr marL="342900" marR="0" lvl="0" indent="-342900" algn="l" rtl="0">
              <a:lnSpc>
                <a:spcPct val="115000"/>
              </a:lnSpc>
              <a:spcBef>
                <a:spcPts val="1000"/>
              </a:spcBef>
              <a:spcAft>
                <a:spcPts val="0"/>
              </a:spcAft>
              <a:buClr>
                <a:srgbClr val="000000"/>
              </a:buClr>
              <a:buSzPts val="1400"/>
              <a:buFont typeface="+mj-lt"/>
              <a:buAutoNum type="arabicPeriod"/>
            </a:pPr>
            <a:endParaRPr lang="en"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70535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63637" y="96777"/>
            <a:ext cx="877956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1">
            <a:extLst>
              <a:ext uri="{FF2B5EF4-FFF2-40B4-BE49-F238E27FC236}">
                <a16:creationId xmlns:a16="http://schemas.microsoft.com/office/drawing/2014/main" id="{E07FBAA9-B23B-7666-AEFD-C75E7394C098}"/>
              </a:ext>
            </a:extLst>
          </p:cNvPr>
          <p:cNvGraphicFramePr>
            <a:graphicFrameLocks noGrp="1"/>
          </p:cNvGraphicFramePr>
          <p:nvPr>
            <p:extLst>
              <p:ext uri="{D42A27DB-BD31-4B8C-83A1-F6EECF244321}">
                <p14:modId xmlns:p14="http://schemas.microsoft.com/office/powerpoint/2010/main" val="3758781409"/>
              </p:ext>
            </p:extLst>
          </p:nvPr>
        </p:nvGraphicFramePr>
        <p:xfrm>
          <a:off x="198782" y="1029644"/>
          <a:ext cx="8403259" cy="3029861"/>
        </p:xfrm>
        <a:graphic>
          <a:graphicData uri="http://schemas.openxmlformats.org/drawingml/2006/table">
            <a:tbl>
              <a:tblPr>
                <a:tableStyleId>{9DCAF9ED-07DC-4A11-8D7F-57B35C25682E}</a:tableStyleId>
              </a:tblPr>
              <a:tblGrid>
                <a:gridCol w="2259496">
                  <a:extLst>
                    <a:ext uri="{9D8B030D-6E8A-4147-A177-3AD203B41FA5}">
                      <a16:colId xmlns:a16="http://schemas.microsoft.com/office/drawing/2014/main" val="595094066"/>
                    </a:ext>
                  </a:extLst>
                </a:gridCol>
                <a:gridCol w="2725094">
                  <a:extLst>
                    <a:ext uri="{9D8B030D-6E8A-4147-A177-3AD203B41FA5}">
                      <a16:colId xmlns:a16="http://schemas.microsoft.com/office/drawing/2014/main" val="2461671743"/>
                    </a:ext>
                  </a:extLst>
                </a:gridCol>
                <a:gridCol w="3418669">
                  <a:extLst>
                    <a:ext uri="{9D8B030D-6E8A-4147-A177-3AD203B41FA5}">
                      <a16:colId xmlns:a16="http://schemas.microsoft.com/office/drawing/2014/main" val="3318264439"/>
                    </a:ext>
                  </a:extLst>
                </a:gridCol>
              </a:tblGrid>
              <a:tr h="587444">
                <a:tc>
                  <a:txBody>
                    <a:bodyPr/>
                    <a:lstStyle/>
                    <a:p>
                      <a:pPr algn="ctr" fontAlgn="b"/>
                      <a:r>
                        <a:rPr lang="en-US" sz="1100" b="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User Segment</a:t>
                      </a:r>
                      <a:endParaRPr lang="en-US" sz="11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ctr" fontAlgn="b"/>
                      <a:r>
                        <a:rPr lang="en-US" sz="1100" b="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Pain point</a:t>
                      </a:r>
                      <a:endParaRPr lang="en-IN" sz="11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ctr" fontAlgn="b"/>
                      <a:r>
                        <a:rPr lang="en-US" sz="1100" b="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Usage</a:t>
                      </a:r>
                      <a:endParaRPr lang="en-IN" sz="11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extLst>
                  <a:ext uri="{0D108BD9-81ED-4DB2-BD59-A6C34878D82A}">
                    <a16:rowId xmlns:a16="http://schemas.microsoft.com/office/drawing/2014/main" val="1364784800"/>
                  </a:ext>
                </a:extLst>
              </a:tr>
              <a:tr h="587444">
                <a:tc>
                  <a:txBody>
                    <a:bodyPr/>
                    <a:lstStyle/>
                    <a:p>
                      <a:pPr algn="l" fontAlgn="b"/>
                      <a:r>
                        <a:rPr lang="en-US" sz="1100" u="none" strike="noStrike" dirty="0">
                          <a:effectLst/>
                          <a:latin typeface="Lato" panose="020F0502020204030203" pitchFamily="34" charset="0"/>
                          <a:ea typeface="Lato" panose="020F0502020204030203" pitchFamily="34" charset="0"/>
                          <a:cs typeface="Lato" panose="020F0502020204030203" pitchFamily="34" charset="0"/>
                        </a:rPr>
                        <a:t>Building Owner who will sell the leftovers</a:t>
                      </a:r>
                      <a:endPar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IN" sz="1100" u="none" strike="noStrike" dirty="0">
                          <a:effectLst/>
                          <a:latin typeface="Lato" panose="020F0502020204030203" pitchFamily="34" charset="0"/>
                          <a:ea typeface="Lato" panose="020F0502020204030203" pitchFamily="34" charset="0"/>
                          <a:cs typeface="Lato" panose="020F0502020204030203" pitchFamily="34" charset="0"/>
                        </a:rPr>
                        <a:t>Stocking and maintaining unwanted materials will occupy space, waste of money</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US" sz="1100" b="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Cleaning the area, can sell the leftover materials and monetize it</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extLst>
                  <a:ext uri="{0D108BD9-81ED-4DB2-BD59-A6C34878D82A}">
                    <a16:rowId xmlns:a16="http://schemas.microsoft.com/office/drawing/2014/main" val="4134425543"/>
                  </a:ext>
                </a:extLst>
              </a:tr>
              <a:tr h="587444">
                <a:tc>
                  <a:txBody>
                    <a:bodyPr/>
                    <a:lstStyle/>
                    <a:p>
                      <a:pPr algn="l" fontAlgn="b"/>
                      <a:r>
                        <a:rPr lang="en-IN" sz="1100" u="none" strike="noStrike">
                          <a:effectLst/>
                          <a:latin typeface="Lato" panose="020F0502020204030203" pitchFamily="34" charset="0"/>
                          <a:ea typeface="Lato" panose="020F0502020204030203" pitchFamily="34" charset="0"/>
                          <a:cs typeface="Lato" panose="020F0502020204030203" pitchFamily="34" charset="0"/>
                        </a:rPr>
                        <a:t>A registered middleman/company </a:t>
                      </a:r>
                      <a:endParaRPr lang="en-IN" sz="11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Lot of youngsters, individuals who are eager to start unique business has no idea what to start</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These youngsters, individuals can register into the platform and act as middleman </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extLst>
                  <a:ext uri="{0D108BD9-81ED-4DB2-BD59-A6C34878D82A}">
                    <a16:rowId xmlns:a16="http://schemas.microsoft.com/office/drawing/2014/main" val="1042096523"/>
                  </a:ext>
                </a:extLst>
              </a:tr>
              <a:tr h="587444">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100" u="none" strike="noStrike" dirty="0">
                          <a:effectLst/>
                          <a:latin typeface="Lato" panose="020F0502020204030203" pitchFamily="34" charset="0"/>
                          <a:ea typeface="Lato" panose="020F0502020204030203" pitchFamily="34" charset="0"/>
                          <a:cs typeface="Lato" panose="020F0502020204030203" pitchFamily="34" charset="0"/>
                        </a:rPr>
                        <a:t>Anyone/any entity who want to construct houses including </a:t>
                      </a:r>
                      <a:r>
                        <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Government building contractors</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They buy materials in regular market with high-cost</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algn="l" fontAlgn="b"/>
                      <a:r>
                        <a:rPr lang="en-U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Can buy these materials at low cost</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extLst>
                  <a:ext uri="{0D108BD9-81ED-4DB2-BD59-A6C34878D82A}">
                    <a16:rowId xmlns:a16="http://schemas.microsoft.com/office/drawing/2014/main" val="3762493132"/>
                  </a:ext>
                </a:extLst>
              </a:tr>
              <a:tr h="587444">
                <a:tc>
                  <a:txBody>
                    <a:bodyPr/>
                    <a:lstStyle/>
                    <a:p>
                      <a:pPr algn="l" fontAlgn="b"/>
                      <a:r>
                        <a:rPr lang="en-IN" sz="1100" u="none" strike="noStrike" dirty="0">
                          <a:effectLst/>
                          <a:latin typeface="Lato" panose="020F0502020204030203" pitchFamily="34" charset="0"/>
                          <a:ea typeface="Lato" panose="020F0502020204030203" pitchFamily="34" charset="0"/>
                          <a:cs typeface="Lato" panose="020F0502020204030203" pitchFamily="34" charset="0"/>
                        </a:rPr>
                        <a:t>Builder/Construction company/Engineer</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100" u="none" strike="noStrike" dirty="0">
                          <a:effectLst/>
                          <a:latin typeface="Lato" panose="020F0502020204030203" pitchFamily="34" charset="0"/>
                          <a:ea typeface="Lato" panose="020F0502020204030203" pitchFamily="34" charset="0"/>
                          <a:cs typeface="Lato" panose="020F0502020204030203" pitchFamily="34" charset="0"/>
                        </a:rPr>
                        <a:t>Stocking and maintaining unwanted materials will occupy space, waste of money</a:t>
                      </a:r>
                      <a:r>
                        <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if the materials cannot fit for their construction</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100" b="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Cleaning the area, can sell the leftover materials and monetize it</a:t>
                      </a:r>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algn="l" fontAlgn="b"/>
                      <a:endParaRPr lang="en-IN"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9525" marR="9525" marT="9525" marB="0" anchor="b"/>
                </a:tc>
                <a:extLst>
                  <a:ext uri="{0D108BD9-81ED-4DB2-BD59-A6C34878D82A}">
                    <a16:rowId xmlns:a16="http://schemas.microsoft.com/office/drawing/2014/main" val="3043708027"/>
                  </a:ext>
                </a:extLst>
              </a:tr>
            </a:tbl>
          </a:graphicData>
        </a:graphic>
      </p:graphicFrame>
      <p:sp>
        <p:nvSpPr>
          <p:cNvPr id="4" name="Google Shape;354;p3">
            <a:extLst>
              <a:ext uri="{FF2B5EF4-FFF2-40B4-BE49-F238E27FC236}">
                <a16:creationId xmlns:a16="http://schemas.microsoft.com/office/drawing/2014/main" id="{9B387BB7-1A8B-E937-9735-FBFEF69D518B}"/>
              </a:ext>
            </a:extLst>
          </p:cNvPr>
          <p:cNvSpPr txBox="1"/>
          <p:nvPr/>
        </p:nvSpPr>
        <p:spPr>
          <a:xfrm>
            <a:off x="75053" y="384777"/>
            <a:ext cx="9005310" cy="7085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below user segments would be early adopter of </a:t>
            </a:r>
            <a:r>
              <a:rPr lang="en-US" sz="1400" b="0" i="0" u="none" strike="noStrike" cap="none" dirty="0">
                <a:solidFill>
                  <a:srgbClr val="222222"/>
                </a:solidFill>
                <a:highlight>
                  <a:srgbClr val="FFFFFF"/>
                </a:highlight>
                <a:latin typeface="Lato"/>
                <a:ea typeface="Lato"/>
                <a:cs typeface="Lato"/>
                <a:sym typeface="Lato"/>
              </a:rPr>
              <a:t>this platform for the reasons mentioned below</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277716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46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Tech Stack &amp; Azure Services Required</a:t>
            </a:r>
            <a:endParaRPr sz="2000" dirty="0"/>
          </a:p>
        </p:txBody>
      </p:sp>
      <p:sp>
        <p:nvSpPr>
          <p:cNvPr id="366" name="Google Shape;366;p5"/>
          <p:cNvSpPr txBox="1">
            <a:spLocks noGrp="1"/>
          </p:cNvSpPr>
          <p:nvPr>
            <p:ph type="title"/>
          </p:nvPr>
        </p:nvSpPr>
        <p:spPr>
          <a:xfrm>
            <a:off x="238543" y="588590"/>
            <a:ext cx="8686796" cy="428158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App Service</a:t>
            </a:r>
            <a:br>
              <a:rPr lang="en" sz="1400" b="0" dirty="0">
                <a:solidFill>
                  <a:srgbClr val="4A4548"/>
                </a:solidFill>
                <a:highlight>
                  <a:srgbClr val="FFFFFF"/>
                </a:highlight>
              </a:rPr>
            </a:br>
            <a:r>
              <a:rPr lang="en" sz="1400" b="0" dirty="0">
                <a:solidFill>
                  <a:srgbClr val="4A4548"/>
                </a:solidFill>
                <a:highlight>
                  <a:srgbClr val="FFFFFF"/>
                </a:highlight>
              </a:rPr>
              <a:t>Azure Functions</a:t>
            </a:r>
            <a:br>
              <a:rPr lang="en" sz="1400" b="0" dirty="0">
                <a:solidFill>
                  <a:srgbClr val="4A4548"/>
                </a:solidFill>
                <a:highlight>
                  <a:srgbClr val="FFFFFF"/>
                </a:highlight>
              </a:rPr>
            </a:br>
            <a:r>
              <a:rPr lang="en-IN" sz="1400" b="0" dirty="0">
                <a:solidFill>
                  <a:srgbClr val="4A4548"/>
                </a:solidFill>
                <a:highlight>
                  <a:srgbClr val="FFFFFF"/>
                </a:highlight>
              </a:rPr>
              <a:t>Azure</a:t>
            </a:r>
            <a:r>
              <a:rPr lang="en" sz="1400" b="0" dirty="0">
                <a:solidFill>
                  <a:srgbClr val="4A4548"/>
                </a:solidFill>
                <a:highlight>
                  <a:srgbClr val="FFFFFF"/>
                </a:highlight>
              </a:rPr>
              <a:t> SQL</a:t>
            </a:r>
            <a:br>
              <a:rPr lang="en" sz="1400" b="0" dirty="0">
                <a:solidFill>
                  <a:srgbClr val="4A4548"/>
                </a:solidFill>
                <a:highlight>
                  <a:srgbClr val="FFFFFF"/>
                </a:highlight>
              </a:rPr>
            </a:br>
            <a:r>
              <a:rPr lang="en" sz="1400" b="0" dirty="0">
                <a:solidFill>
                  <a:srgbClr val="4A4548"/>
                </a:solidFill>
                <a:highlight>
                  <a:srgbClr val="FFFFFF"/>
                </a:highlight>
              </a:rPr>
              <a:t>Storage Blobs</a:t>
            </a:r>
            <a:br>
              <a:rPr lang="en" sz="1400" b="0" dirty="0">
                <a:solidFill>
                  <a:srgbClr val="4A4548"/>
                </a:solidFill>
                <a:highlight>
                  <a:srgbClr val="FFFFFF"/>
                </a:highlight>
              </a:rPr>
            </a:br>
            <a:r>
              <a:rPr lang="en" sz="1400" b="0" dirty="0">
                <a:solidFill>
                  <a:srgbClr val="4A4548"/>
                </a:solidFill>
                <a:highlight>
                  <a:srgbClr val="FFFFFF"/>
                </a:highlight>
              </a:rPr>
              <a:t>CosmosDB</a:t>
            </a:r>
            <a:br>
              <a:rPr lang="en" sz="1400" b="0" dirty="0">
                <a:solidFill>
                  <a:srgbClr val="4A4548"/>
                </a:solidFill>
                <a:highlight>
                  <a:srgbClr val="FFFFFF"/>
                </a:highlight>
              </a:rPr>
            </a:br>
            <a:r>
              <a:rPr lang="en-IN" sz="1400" b="0" dirty="0">
                <a:solidFill>
                  <a:srgbClr val="4A4548"/>
                </a:solidFill>
                <a:highlight>
                  <a:srgbClr val="FFFFFF"/>
                </a:highlight>
              </a:rPr>
              <a:t>Se</a:t>
            </a:r>
            <a:r>
              <a:rPr lang="en" sz="1400" b="0" dirty="0">
                <a:solidFill>
                  <a:srgbClr val="4A4548"/>
                </a:solidFill>
                <a:highlight>
                  <a:srgbClr val="FFFFFF"/>
                </a:highlight>
              </a:rPr>
              <a:t>rviceBus</a:t>
            </a:r>
            <a:br>
              <a:rPr lang="en" sz="1400" b="0" dirty="0">
                <a:solidFill>
                  <a:srgbClr val="4A4548"/>
                </a:solidFill>
                <a:highlight>
                  <a:srgbClr val="FFFFFF"/>
                </a:highlight>
              </a:rPr>
            </a:br>
            <a:r>
              <a:rPr lang="en" sz="1400" b="0" dirty="0">
                <a:solidFill>
                  <a:srgbClr val="4A4548"/>
                </a:solidFill>
                <a:highlight>
                  <a:srgbClr val="FFFFFF"/>
                </a:highlight>
              </a:rPr>
              <a:t>Azure Cache for Redis</a:t>
            </a:r>
            <a:br>
              <a:rPr lang="en" sz="1400" b="0" dirty="0">
                <a:solidFill>
                  <a:srgbClr val="4A4548"/>
                </a:solidFill>
                <a:highlight>
                  <a:srgbClr val="FFFFFF"/>
                </a:highlight>
              </a:rPr>
            </a:br>
            <a:r>
              <a:rPr lang="en" sz="1400" b="0" dirty="0">
                <a:solidFill>
                  <a:srgbClr val="4A4548"/>
                </a:solidFill>
                <a:highlight>
                  <a:srgbClr val="FFFFFF"/>
                </a:highlight>
              </a:rPr>
              <a:t>Azure Data Factory</a:t>
            </a:r>
            <a:br>
              <a:rPr lang="en" sz="1400" b="0" dirty="0">
                <a:solidFill>
                  <a:srgbClr val="4A4548"/>
                </a:solidFill>
                <a:highlight>
                  <a:srgbClr val="FFFFFF"/>
                </a:highlight>
              </a:rPr>
            </a:br>
            <a:r>
              <a:rPr lang="en" sz="1400" b="0" dirty="0">
                <a:solidFill>
                  <a:srgbClr val="4A4548"/>
                </a:solidFill>
                <a:highlight>
                  <a:srgbClr val="FFFFFF"/>
                </a:highlight>
              </a:rPr>
              <a:t>Azure Bot Service</a:t>
            </a:r>
            <a:br>
              <a:rPr lang="en" sz="1400" b="0" dirty="0">
                <a:solidFill>
                  <a:srgbClr val="4A4548"/>
                </a:solidFill>
                <a:highlight>
                  <a:srgbClr val="FFFFFF"/>
                </a:highlight>
              </a:rPr>
            </a:br>
            <a:r>
              <a:rPr lang="en-IN" sz="1400" b="0" dirty="0">
                <a:solidFill>
                  <a:srgbClr val="4A4548"/>
                </a:solidFill>
                <a:highlight>
                  <a:srgbClr val="FFFFFF"/>
                </a:highlight>
              </a:rPr>
              <a:t>Azure Data Lake Storage</a:t>
            </a:r>
            <a:br>
              <a:rPr lang="en-IN" sz="1400" b="0" dirty="0">
                <a:solidFill>
                  <a:srgbClr val="4A4548"/>
                </a:solidFill>
                <a:highlight>
                  <a:srgbClr val="FFFFFF"/>
                </a:highlight>
              </a:rPr>
            </a:br>
            <a:r>
              <a:rPr lang="en-IN" sz="1400" b="0" dirty="0">
                <a:solidFill>
                  <a:srgbClr val="4A4548"/>
                </a:solidFill>
                <a:highlight>
                  <a:srgbClr val="FFFFFF"/>
                </a:highlight>
              </a:rPr>
              <a:t>Azure Databricks</a:t>
            </a:r>
            <a:br>
              <a:rPr lang="en-IN" sz="1400" b="0" dirty="0">
                <a:solidFill>
                  <a:srgbClr val="4A4548"/>
                </a:solidFill>
                <a:highlight>
                  <a:srgbClr val="FFFFFF"/>
                </a:highlight>
              </a:rPr>
            </a:br>
            <a:r>
              <a:rPr lang="en-IN" sz="1400" b="0" dirty="0">
                <a:solidFill>
                  <a:srgbClr val="4A4548"/>
                </a:solidFill>
                <a:highlight>
                  <a:srgbClr val="FFFFFF"/>
                </a:highlight>
              </a:rPr>
              <a:t>Azure Synapse Analytics</a:t>
            </a:r>
            <a:br>
              <a:rPr lang="en-IN" sz="1400" b="0" dirty="0">
                <a:solidFill>
                  <a:srgbClr val="4A4548"/>
                </a:solidFill>
                <a:highlight>
                  <a:srgbClr val="FFFFFF"/>
                </a:highlight>
              </a:rPr>
            </a:br>
            <a:r>
              <a:rPr lang="en-IN" sz="1400" b="0" dirty="0">
                <a:solidFill>
                  <a:srgbClr val="4A4548"/>
                </a:solidFill>
                <a:highlight>
                  <a:srgbClr val="FFFFFF"/>
                </a:highlight>
              </a:rPr>
              <a:t>Power BI Embedded</a:t>
            </a:r>
            <a:br>
              <a:rPr lang="en-IN" sz="1400" b="0" dirty="0">
                <a:solidFill>
                  <a:srgbClr val="4A4548"/>
                </a:solidFill>
                <a:highlight>
                  <a:srgbClr val="FFFFFF"/>
                </a:highlight>
              </a:rPr>
            </a:br>
            <a:r>
              <a:rPr lang="en-IN" sz="1400" b="0" dirty="0">
                <a:solidFill>
                  <a:srgbClr val="4A4548"/>
                </a:solidFill>
                <a:highlight>
                  <a:srgbClr val="FFFFFF"/>
                </a:highlight>
              </a:rPr>
              <a:t>Key Vault, Azure Front Door, Azure DDoS Protection</a:t>
            </a:r>
            <a:br>
              <a:rPr lang="en-IN" sz="1400" b="0" dirty="0">
                <a:solidFill>
                  <a:srgbClr val="4A4548"/>
                </a:solidFill>
                <a:highlight>
                  <a:srgbClr val="FFFFFF"/>
                </a:highlight>
              </a:rPr>
            </a:br>
            <a:r>
              <a:rPr lang="en-IN" sz="1400" b="0" dirty="0">
                <a:solidFill>
                  <a:srgbClr val="4A4548"/>
                </a:solidFill>
                <a:highlight>
                  <a:srgbClr val="FFFFFF"/>
                </a:highlight>
              </a:rPr>
              <a:t>Notification Hub</a:t>
            </a:r>
            <a:br>
              <a:rPr lang="en" sz="1400" b="0" dirty="0">
                <a:solidFill>
                  <a:srgbClr val="4A4548"/>
                </a:solidFill>
                <a:highlight>
                  <a:srgbClr val="FFFFFF"/>
                </a:highlight>
              </a:rPr>
            </a:br>
            <a:r>
              <a:rPr lang="en" sz="1400" b="0" dirty="0">
                <a:solidFill>
                  <a:srgbClr val="4A4548"/>
                </a:solidFill>
                <a:highlight>
                  <a:srgbClr val="FFFFFF"/>
                </a:highlight>
              </a:rPr>
              <a:t>Azure DevOps – Boards, Pipelines</a:t>
            </a:r>
            <a:br>
              <a:rPr lang="en" sz="1400" b="0" dirty="0">
                <a:solidFill>
                  <a:srgbClr val="4A4548"/>
                </a:solidFill>
                <a:highlight>
                  <a:srgbClr val="FFFFFF"/>
                </a:highlight>
              </a:rPr>
            </a:br>
            <a:r>
              <a:rPr lang="en" sz="1400" b="0" dirty="0">
                <a:solidFill>
                  <a:srgbClr val="4A4548"/>
                </a:solidFill>
                <a:highlight>
                  <a:srgbClr val="FFFFFF"/>
                </a:highlight>
              </a:rPr>
              <a:t>.Net Core - ASP.Net Core, C#, Web API</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More services can be used, the above is a tentative list at this stage.</a:t>
            </a: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63637" y="70972"/>
            <a:ext cx="8821012"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Highlevel Architecure</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312A78A9-E8D4-D851-7307-56471AC22197}"/>
              </a:ext>
            </a:extLst>
          </p:cNvPr>
          <p:cNvPicPr>
            <a:picLocks noChangeAspect="1"/>
          </p:cNvPicPr>
          <p:nvPr/>
        </p:nvPicPr>
        <p:blipFill>
          <a:blip r:embed="rId4"/>
          <a:stretch>
            <a:fillRect/>
          </a:stretch>
        </p:blipFill>
        <p:spPr>
          <a:xfrm>
            <a:off x="1159565" y="1152939"/>
            <a:ext cx="6369912" cy="3990561"/>
          </a:xfrm>
          <a:prstGeom prst="rect">
            <a:avLst/>
          </a:prstGeom>
        </p:spPr>
      </p:pic>
      <p:sp>
        <p:nvSpPr>
          <p:cNvPr id="5" name="Google Shape;354;p3">
            <a:extLst>
              <a:ext uri="{FF2B5EF4-FFF2-40B4-BE49-F238E27FC236}">
                <a16:creationId xmlns:a16="http://schemas.microsoft.com/office/drawing/2014/main" id="{345754AA-AA58-508E-C79A-A7E1A219F985}"/>
              </a:ext>
            </a:extLst>
          </p:cNvPr>
          <p:cNvSpPr txBox="1"/>
          <p:nvPr/>
        </p:nvSpPr>
        <p:spPr>
          <a:xfrm>
            <a:off x="75053" y="384777"/>
            <a:ext cx="9005310" cy="7085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recommend to build this platform using a serverless microservice architecture </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8" y="697413"/>
            <a:ext cx="8482075"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I don’t see a competative product that will solve this problem specific to construction materials wastage.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0" i="0" u="none" strike="noStrike" cap="none" dirty="0">
                <a:solidFill>
                  <a:srgbClr val="222222"/>
                </a:solidFill>
                <a:highlight>
                  <a:srgbClr val="FFFFFF"/>
                </a:highlight>
                <a:latin typeface="Lato"/>
                <a:ea typeface="Lato"/>
                <a:cs typeface="Lato"/>
                <a:sym typeface="Lato"/>
              </a:rPr>
              <a:t>Competitive products</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835262" cy="21858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IN" sz="1200" b="1" dirty="0">
                <a:latin typeface="Lato" panose="020F0502020204030203" pitchFamily="34" charset="0"/>
                <a:ea typeface="Lato" panose="020F0502020204030203" pitchFamily="34" charset="0"/>
                <a:cs typeface="Lato" panose="020F0502020204030203" pitchFamily="34" charset="0"/>
              </a:rPr>
              <a:t>(Team - Prakash GS)</a:t>
            </a:r>
            <a:endParaRPr lang="en" sz="1500" dirty="0"/>
          </a:p>
          <a:p>
            <a:pPr marL="0" lvl="0" indent="0" algn="l" rtl="0">
              <a:lnSpc>
                <a:spcPct val="100000"/>
              </a:lnSpc>
              <a:spcBef>
                <a:spcPts val="0"/>
              </a:spcBef>
              <a:spcAft>
                <a:spcPts val="1600"/>
              </a:spcAft>
              <a:buSzPts val="1800"/>
              <a:buNone/>
            </a:pPr>
            <a:r>
              <a:rPr lang="en" sz="1500" dirty="0"/>
              <a:t>Prakash Somasundaram</a:t>
            </a:r>
          </a:p>
          <a:p>
            <a:pPr marL="0" lvl="0" indent="0" algn="l" rtl="0">
              <a:lnSpc>
                <a:spcPct val="100000"/>
              </a:lnSpc>
              <a:spcBef>
                <a:spcPts val="0"/>
              </a:spcBef>
              <a:spcAft>
                <a:spcPts val="1600"/>
              </a:spcAft>
              <a:buSzPts val="1800"/>
              <a:buNone/>
            </a:pPr>
            <a:r>
              <a:rPr lang="en" sz="1500" dirty="0"/>
              <a:t>Rajthilak Somasundaram</a:t>
            </a:r>
          </a:p>
          <a:p>
            <a:pPr marL="0" lvl="0" indent="0" algn="l" rtl="0">
              <a:lnSpc>
                <a:spcPct val="100000"/>
              </a:lnSpc>
              <a:spcBef>
                <a:spcPts val="0"/>
              </a:spcBef>
              <a:spcAft>
                <a:spcPts val="1600"/>
              </a:spcAft>
              <a:buSzPts val="1800"/>
              <a:buNone/>
            </a:pPr>
            <a:r>
              <a:rPr lang="en" sz="1500" dirty="0"/>
              <a:t>Mohan Thangamani</a:t>
            </a:r>
          </a:p>
          <a:p>
            <a:pPr marL="0" lvl="0" indent="0" algn="l" rtl="0">
              <a:lnSpc>
                <a:spcPct val="100000"/>
              </a:lnSpc>
              <a:spcBef>
                <a:spcPts val="0"/>
              </a:spcBef>
              <a:spcAft>
                <a:spcPts val="1600"/>
              </a:spcAft>
              <a:buSzPts val="1800"/>
              <a:buNone/>
            </a:pPr>
            <a:r>
              <a:rPr lang="en" sz="1500" dirty="0"/>
              <a:t>Santhosh Gopalakrishnan</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926</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 Black</vt:lpstr>
      <vt:lpstr>Lato</vt:lpstr>
      <vt:lpstr>Calibri</vt:lpstr>
      <vt:lpstr>Arial</vt:lpstr>
      <vt:lpstr>TI Template</vt:lpstr>
      <vt:lpstr>TI Template</vt:lpstr>
      <vt:lpstr>Industry Specific Solutions Round1-Idea Submission Round </vt:lpstr>
      <vt:lpstr>Problem Statement</vt:lpstr>
      <vt:lpstr>Solution</vt:lpstr>
      <vt:lpstr>Technical Approach Of the Solution</vt:lpstr>
      <vt:lpstr>User Segment &amp; Pain Points</vt:lpstr>
      <vt:lpstr>Tech Stack &amp; Azure Services Required</vt:lpstr>
      <vt:lpstr>Highlevel Architecure</vt:lpstr>
      <vt:lpstr>Competitive products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Prakash G S</cp:lastModifiedBy>
  <cp:revision>63</cp:revision>
  <dcterms:modified xsi:type="dcterms:W3CDTF">2023-04-24T10:06:39Z</dcterms:modified>
</cp:coreProperties>
</file>