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</p:embeddedFont>
    <p:embeddedFont>
      <p:font typeface="Open Sans Light Bold" panose="020B0604020202020204" charset="0"/>
      <p:regular r:id="rId17"/>
    </p:embeddedFont>
    <p:embeddedFont>
      <p:font typeface="Open Sans Light Bold Italics" panose="020B0604020202020204" charset="0"/>
      <p:regular r:id="rId18"/>
    </p:embeddedFont>
    <p:embeddedFont>
      <p:font typeface="Rasputin Light" panose="020B0604020202020204" charset="0"/>
      <p:regular r:id="rId19"/>
    </p:embeddedFont>
    <p:embeddedFont>
      <p:font typeface="TT Commons Pro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shruti-gupta-36244b1b6/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s://www.linkedin.com/in/jahanvi-joshi-6645471b5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linkedin.com/in/akankshakushwah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2669" y="3335057"/>
            <a:ext cx="12002662" cy="3616887"/>
            <a:chOff x="0" y="0"/>
            <a:chExt cx="16003549" cy="4822516"/>
          </a:xfrm>
        </p:grpSpPr>
        <p:sp>
          <p:nvSpPr>
            <p:cNvPr id="3" name="TextBox 3"/>
            <p:cNvSpPr txBox="1"/>
            <p:nvPr/>
          </p:nvSpPr>
          <p:spPr>
            <a:xfrm>
              <a:off x="0" y="104775"/>
              <a:ext cx="16003549" cy="2389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30"/>
                </a:lnSpc>
              </a:pPr>
              <a:r>
                <a:rPr lang="en-US" sz="12300">
                  <a:solidFill>
                    <a:srgbClr val="FFFFFF"/>
                  </a:solidFill>
                  <a:latin typeface="Rasputin Light"/>
                </a:rPr>
                <a:t>Brogrammers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02182"/>
              <a:ext cx="16003549" cy="1820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TT Commons Pro"/>
                </a:rPr>
                <a:t>Microsoft - Azure Women’s Hackathon 2022</a:t>
              </a:r>
            </a:p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endParaRPr lang="en-US" sz="3999">
                <a:solidFill>
                  <a:srgbClr val="FFFFFF"/>
                </a:solidFill>
                <a:latin typeface="TT Commons Pro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726396">
            <a:off x="-1179651" y="-879709"/>
            <a:ext cx="5318268" cy="8429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788089">
            <a:off x="16062525" y="2478011"/>
            <a:ext cx="6565563" cy="104065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4200" y="1251635"/>
            <a:ext cx="10083230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142414"/>
                </a:solidFill>
                <a:latin typeface="Rasputin Light"/>
              </a:rPr>
              <a:t>Problem Statement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16209">
            <a:off x="-890667" y="4921459"/>
            <a:ext cx="8901994" cy="104575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862409">
            <a:off x="11443547" y="-3756415"/>
            <a:ext cx="8901994" cy="104575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787978">
            <a:off x="10415856" y="-4885058"/>
            <a:ext cx="7755409" cy="122924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90167" y="3620292"/>
            <a:ext cx="11651630" cy="294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8"/>
              </a:lnSpc>
            </a:pPr>
            <a:r>
              <a:rPr lang="en-US" sz="5627">
                <a:solidFill>
                  <a:srgbClr val="142414"/>
                </a:solidFill>
                <a:latin typeface="Open Sans Light"/>
              </a:rPr>
              <a:t>Device tech-based solutions to make education accessible to rural women.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75407" y="-3636889"/>
            <a:ext cx="8857785" cy="85256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243551">
            <a:off x="6526536" y="4794885"/>
            <a:ext cx="5915271" cy="937578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82623" y="825273"/>
            <a:ext cx="16522753" cy="8433027"/>
            <a:chOff x="0" y="0"/>
            <a:chExt cx="22030338" cy="11244036"/>
          </a:xfrm>
        </p:grpSpPr>
        <p:sp>
          <p:nvSpPr>
            <p:cNvPr id="5" name="TextBox 5"/>
            <p:cNvSpPr txBox="1"/>
            <p:nvPr/>
          </p:nvSpPr>
          <p:spPr>
            <a:xfrm>
              <a:off x="0" y="2213487"/>
              <a:ext cx="22030338" cy="903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37"/>
                </a:lnSpc>
              </a:pP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The idea is to make education more accessible to rural women by developing a web service to bridge the gap between education and poverty. This chatbot feature will enable women in rural backgrounds to access educational materials in different cross-cultural languages by automatic translation and autosuggestion to ensure an upward learning graph. A special audio feature is provided in this application for audio listeners and auditory learners.</a:t>
              </a:r>
            </a:p>
            <a:p>
              <a:pPr>
                <a:lnSpc>
                  <a:spcPts val="4137"/>
                </a:lnSpc>
              </a:pP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The learning material is accessed from reliable resources like </a:t>
              </a:r>
              <a:r>
                <a:rPr lang="en-US" sz="2758" dirty="0" err="1">
                  <a:solidFill>
                    <a:srgbClr val="FFFFFF"/>
                  </a:solidFill>
                  <a:latin typeface="TT Commons Pro"/>
                </a:rPr>
                <a:t>Rashtriya</a:t>
              </a: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 Madhyamik Shiksha Abhiyan (RMSA), Beti </a:t>
              </a:r>
              <a:r>
                <a:rPr lang="en-US" sz="2758" dirty="0" err="1">
                  <a:solidFill>
                    <a:srgbClr val="FFFFFF"/>
                  </a:solidFill>
                  <a:latin typeface="TT Commons Pro"/>
                </a:rPr>
                <a:t>Bachao</a:t>
              </a: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 Beti </a:t>
              </a:r>
              <a:r>
                <a:rPr lang="en-US" sz="2758" dirty="0" err="1">
                  <a:solidFill>
                    <a:srgbClr val="FFFFFF"/>
                  </a:solidFill>
                  <a:latin typeface="TT Commons Pro"/>
                </a:rPr>
                <a:t>Padhao</a:t>
              </a: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(BBBP) and Central Board of Secondary Education(CBSE), is provided according to previous application history of the study materials accessed by the user. Meanwhile, ensuring a holistic approach to female students growth with various subjects like personal finance, physics, moral science, history, environmental studies, economics, emotional intelligence and many more. </a:t>
              </a:r>
            </a:p>
            <a:p>
              <a:pPr>
                <a:lnSpc>
                  <a:spcPts val="4137"/>
                </a:lnSpc>
              </a:pP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 This application aims to be the one stop solution to prepare young girls to become successful women irrespective of their financial backgrounds, by achieving mastery in all necessary life skills.</a:t>
              </a:r>
            </a:p>
            <a:p>
              <a:pPr>
                <a:lnSpc>
                  <a:spcPts val="4137"/>
                </a:lnSpc>
              </a:pPr>
              <a:r>
                <a:rPr lang="en-US" sz="2758" dirty="0">
                  <a:solidFill>
                    <a:srgbClr val="FFFFFF"/>
                  </a:solidFill>
                  <a:latin typeface="TT Commons Pro"/>
                </a:rPr>
                <a:t>We wish to develop an offline version for the same to provide the opportunity of basic education to everyone.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2030338" cy="1855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45"/>
                </a:lnSpc>
              </a:pPr>
              <a:r>
                <a:rPr lang="en-US" sz="9121">
                  <a:solidFill>
                    <a:srgbClr val="FFFFFF"/>
                  </a:solidFill>
                  <a:latin typeface="Rasputin Light"/>
                </a:rPr>
                <a:t>Solution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91298" y="-1838102"/>
            <a:ext cx="13958156" cy="134347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005215">
            <a:off x="9463745" y="4975159"/>
            <a:ext cx="8946815" cy="1418083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177962" y="3122553"/>
            <a:ext cx="9323912" cy="4230747"/>
            <a:chOff x="0" y="0"/>
            <a:chExt cx="12431883" cy="494299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2431883" cy="4942999"/>
              <a:chOff x="0" y="0"/>
              <a:chExt cx="3694870" cy="147501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694871" cy="1475011"/>
              </a:xfrm>
              <a:custGeom>
                <a:avLst/>
                <a:gdLst/>
                <a:ahLst/>
                <a:cxnLst/>
                <a:rect l="l" t="t" r="r" b="b"/>
                <a:pathLst>
                  <a:path w="3694871" h="1475011">
                    <a:moveTo>
                      <a:pt x="3570410" y="1475011"/>
                    </a:moveTo>
                    <a:lnTo>
                      <a:pt x="124460" y="1475011"/>
                    </a:lnTo>
                    <a:cubicBezTo>
                      <a:pt x="55880" y="1475011"/>
                      <a:pt x="0" y="1419131"/>
                      <a:pt x="0" y="13505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70411" y="0"/>
                    </a:lnTo>
                    <a:cubicBezTo>
                      <a:pt x="3638991" y="0"/>
                      <a:pt x="3694871" y="55880"/>
                      <a:pt x="3694871" y="124460"/>
                    </a:cubicBezTo>
                    <a:lnTo>
                      <a:pt x="3694871" y="1350551"/>
                    </a:lnTo>
                    <a:cubicBezTo>
                      <a:pt x="3694871" y="1419131"/>
                      <a:pt x="3638991" y="1475011"/>
                      <a:pt x="3570411" y="147501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20667" y="608480"/>
              <a:ext cx="1133003" cy="121095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2700000">
              <a:off x="366943" y="2774234"/>
              <a:ext cx="1240452" cy="1240452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28700" y="1137640"/>
            <a:ext cx="691058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40"/>
              </a:lnSpc>
            </a:pPr>
            <a:r>
              <a:rPr lang="en-US" sz="8700">
                <a:solidFill>
                  <a:srgbClr val="FFFFFF"/>
                </a:solidFill>
                <a:latin typeface="Rasputin Light"/>
              </a:rPr>
              <a:t>Tech Stack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15006" y="1028700"/>
            <a:ext cx="6644294" cy="8266488"/>
            <a:chOff x="0" y="0"/>
            <a:chExt cx="8859059" cy="1102198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764745"/>
              <a:ext cx="7980623" cy="2139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8"/>
                </a:lnSpc>
              </a:pPr>
              <a:r>
                <a:rPr lang="en-US" sz="2192" u="sng">
                  <a:solidFill>
                    <a:srgbClr val="142414"/>
                  </a:solidFill>
                  <a:latin typeface="TT Commons Pro"/>
                </a:rPr>
                <a:t>App language selection:</a:t>
              </a:r>
              <a:r>
                <a:rPr lang="en-US" sz="2192">
                  <a:solidFill>
                    <a:srgbClr val="142414"/>
                  </a:solidFill>
                  <a:latin typeface="TT Commons Pro"/>
                </a:rPr>
                <a:t> The user selects the language in which they wish to use the application services. The User Interface changes according to Users input, developed using HTML, CSS and Js.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893" y="6145693"/>
              <a:ext cx="7980623" cy="2139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8"/>
                </a:lnSpc>
              </a:pPr>
              <a:r>
                <a:rPr lang="en-US" sz="2192" u="sng">
                  <a:solidFill>
                    <a:srgbClr val="142414"/>
                  </a:solidFill>
                  <a:latin typeface="TT Commons Pro"/>
                </a:rPr>
                <a:t>Language Detection:</a:t>
              </a:r>
              <a:r>
                <a:rPr lang="en-US" sz="2192">
                  <a:solidFill>
                    <a:srgbClr val="142414"/>
                  </a:solidFill>
                  <a:latin typeface="TT Commons Pro"/>
                </a:rPr>
                <a:t> According to user's selection of course, material is provided. The language of the given material is analyzed using Python Libraries.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501319"/>
              <a:ext cx="7980623" cy="104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8"/>
                </a:lnSpc>
              </a:pPr>
              <a:r>
                <a:rPr lang="en-US" sz="2192" u="sng">
                  <a:solidFill>
                    <a:srgbClr val="142414"/>
                  </a:solidFill>
                  <a:latin typeface="TT Commons Pro"/>
                </a:rPr>
                <a:t>Study Material selection:</a:t>
              </a:r>
              <a:r>
                <a:rPr lang="en-US" sz="2192">
                  <a:solidFill>
                    <a:srgbClr val="142414"/>
                  </a:solidFill>
                  <a:latin typeface="TT Commons Pro"/>
                </a:rPr>
                <a:t> Choice of multiple courses.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893" y="8882267"/>
              <a:ext cx="7980623" cy="2139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8"/>
                </a:lnSpc>
              </a:pPr>
              <a:r>
                <a:rPr lang="en-US" sz="2192" u="sng">
                  <a:solidFill>
                    <a:srgbClr val="142414"/>
                  </a:solidFill>
                  <a:latin typeface="TT Commons Pro"/>
                </a:rPr>
                <a:t>Read/Translate:</a:t>
              </a:r>
              <a:r>
                <a:rPr lang="en-US" sz="2192">
                  <a:solidFill>
                    <a:srgbClr val="142414"/>
                  </a:solidFill>
                  <a:latin typeface="TT Commons Pro"/>
                </a:rPr>
                <a:t> Accordingly the study material is converted to speech using Azure Text to Speech SDK or translated to another language using Azure Translator API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8859059" cy="1119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en-US" sz="4999">
                  <a:solidFill>
                    <a:srgbClr val="142414"/>
                  </a:solidFill>
                  <a:latin typeface="Rasputin Light"/>
                </a:rPr>
                <a:t>Approach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76743" y="3251775"/>
            <a:ext cx="6882756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1616"/>
                </a:solidFill>
                <a:latin typeface="Open Sans Light Bold"/>
              </a:rPr>
              <a:t>FRONTEND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69956" y="4947603"/>
            <a:ext cx="426976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1616"/>
                </a:solidFill>
                <a:latin typeface="Open Sans Light Bold"/>
              </a:rPr>
              <a:t>BACKEND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69956" y="3607118"/>
            <a:ext cx="2449844" cy="1393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 Light Bold Italics"/>
              </a:rPr>
              <a:t>USED:</a:t>
            </a:r>
          </a:p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 Light"/>
              </a:rPr>
              <a:t>HTML</a:t>
            </a:r>
          </a:p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 Light"/>
              </a:rPr>
              <a:t>CSS</a:t>
            </a:r>
          </a:p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 Light Bold Italics"/>
              </a:rPr>
              <a:t>TO BE IMPLEMENTED:</a:t>
            </a:r>
          </a:p>
          <a:p>
            <a:pPr>
              <a:lnSpc>
                <a:spcPts val="2240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Light"/>
              </a:rPr>
              <a:t>JavaScipt</a:t>
            </a:r>
            <a:r>
              <a:rPr lang="en-US" sz="1600" dirty="0">
                <a:solidFill>
                  <a:srgbClr val="000000"/>
                </a:solidFill>
                <a:latin typeface="Open Sans Light"/>
              </a:rPr>
              <a:t>- React &amp; </a:t>
            </a:r>
            <a:r>
              <a:rPr lang="en-US" sz="1600" dirty="0" err="1">
                <a:solidFill>
                  <a:srgbClr val="000000"/>
                </a:solidFill>
                <a:latin typeface="Open Sans Light"/>
              </a:rPr>
              <a:t>AJax</a:t>
            </a:r>
            <a:endParaRPr lang="en-US" sz="1600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61724" y="5301297"/>
            <a:ext cx="2354461" cy="164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Open Sans Light Bold Italics"/>
              </a:rPr>
              <a:t>USED:</a:t>
            </a:r>
          </a:p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Open Sans Light"/>
              </a:rPr>
              <a:t>Python </a:t>
            </a:r>
          </a:p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Arimo"/>
              </a:rPr>
              <a:t>Azure translator API</a:t>
            </a:r>
          </a:p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Arimo"/>
              </a:rPr>
              <a:t>Azure Text to Speech SDK</a:t>
            </a:r>
          </a:p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Open Sans Light Bold Italics"/>
              </a:rPr>
              <a:t>TO BE IMPLEMENTED:</a:t>
            </a:r>
          </a:p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Open Sans Light"/>
              </a:rPr>
              <a:t>Flask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94330" y="2421984"/>
            <a:ext cx="12099339" cy="54430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48759" y="1028700"/>
            <a:ext cx="13618091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 Light"/>
              </a:rPr>
              <a:t>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72955">
            <a:off x="10751530" y="-4919548"/>
            <a:ext cx="8901994" cy="104575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01520">
            <a:off x="11841060" y="-3813956"/>
            <a:ext cx="10836480" cy="73958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72413">
            <a:off x="-3694394" y="6621391"/>
            <a:ext cx="6800267" cy="46411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456463" y="8922932"/>
            <a:ext cx="17259300" cy="0"/>
          </a:xfrm>
          <a:prstGeom prst="line">
            <a:avLst/>
          </a:prstGeom>
          <a:ln w="9525" cap="rnd">
            <a:solidFill>
              <a:srgbClr val="4F674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94538" y="8770532"/>
            <a:ext cx="323850" cy="32385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371238" y="8770532"/>
            <a:ext cx="323850" cy="3238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43892" y="8770532"/>
            <a:ext cx="323850" cy="323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520592" y="8770532"/>
            <a:ext cx="323850" cy="3238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5237" y="2486025"/>
            <a:ext cx="6357526" cy="574600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1009650"/>
            <a:ext cx="1575552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Flowchart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3537" y="617559"/>
            <a:ext cx="6651409" cy="1830991"/>
            <a:chOff x="0" y="0"/>
            <a:chExt cx="8868545" cy="2441322"/>
          </a:xfrm>
        </p:grpSpPr>
        <p:sp>
          <p:nvSpPr>
            <p:cNvPr id="3" name="TextBox 3"/>
            <p:cNvSpPr txBox="1"/>
            <p:nvPr/>
          </p:nvSpPr>
          <p:spPr>
            <a:xfrm>
              <a:off x="0" y="738887"/>
              <a:ext cx="8868545" cy="17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50"/>
                </a:lnSpc>
              </a:pPr>
              <a:r>
                <a:rPr lang="en-US" sz="2300">
                  <a:solidFill>
                    <a:srgbClr val="FFFFFF"/>
                  </a:solidFill>
                  <a:latin typeface="TT Commons Pro"/>
                </a:rPr>
                <a:t>To develop additional feature of detecting text from images scanned by user. The detected text can be translated or converted to speech.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86854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Rasputin Light"/>
                </a:rPr>
                <a:t>Image to text and audio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03537" y="2754967"/>
            <a:ext cx="6651409" cy="2269141"/>
            <a:chOff x="0" y="0"/>
            <a:chExt cx="8868545" cy="3025522"/>
          </a:xfrm>
        </p:grpSpPr>
        <p:sp>
          <p:nvSpPr>
            <p:cNvPr id="6" name="TextBox 6"/>
            <p:cNvSpPr txBox="1"/>
            <p:nvPr/>
          </p:nvSpPr>
          <p:spPr>
            <a:xfrm>
              <a:off x="0" y="738887"/>
              <a:ext cx="8868545" cy="2286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50"/>
                </a:lnSpc>
              </a:pPr>
              <a:r>
                <a:rPr lang="en-US" sz="2300">
                  <a:solidFill>
                    <a:srgbClr val="FFFFFF"/>
                  </a:solidFill>
                  <a:latin typeface="TT Commons Pro"/>
                </a:rPr>
                <a:t>Providing an offline version of this application will ensure users with no to limited internet connectivity to browse conveniently from the comfort of their homes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86854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Rasputin Light"/>
                </a:rPr>
                <a:t>Offline access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03537" y="5355867"/>
            <a:ext cx="6651409" cy="1392841"/>
            <a:chOff x="0" y="0"/>
            <a:chExt cx="8868545" cy="1857122"/>
          </a:xfrm>
        </p:grpSpPr>
        <p:sp>
          <p:nvSpPr>
            <p:cNvPr id="9" name="TextBox 9"/>
            <p:cNvSpPr txBox="1"/>
            <p:nvPr/>
          </p:nvSpPr>
          <p:spPr>
            <a:xfrm>
              <a:off x="0" y="738887"/>
              <a:ext cx="8868545" cy="1118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50"/>
                </a:lnSpc>
              </a:pPr>
              <a:r>
                <a:rPr lang="en-US" sz="2300">
                  <a:solidFill>
                    <a:srgbClr val="FFFFFF"/>
                  </a:solidFill>
                  <a:latin typeface="TT Commons Pro"/>
                </a:rPr>
                <a:t>Vocal interactions to ensure one-on-one learning specially curated according to students need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86854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Rasputin Light"/>
                </a:rPr>
                <a:t>Human Computer Interaction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03537" y="7053509"/>
            <a:ext cx="6651409" cy="954691"/>
            <a:chOff x="0" y="0"/>
            <a:chExt cx="8868545" cy="127292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738887"/>
              <a:ext cx="8868545" cy="534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50"/>
                </a:lnSpc>
              </a:pPr>
              <a:r>
                <a:rPr lang="en-US" sz="2300">
                  <a:solidFill>
                    <a:srgbClr val="FFFFFF"/>
                  </a:solidFill>
                  <a:latin typeface="TT Commons Pro"/>
                </a:rPr>
                <a:t>Unlimited courses for unlimited learning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86854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Rasputin Light"/>
                </a:rPr>
                <a:t>Unlimited courses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060613"/>
            <a:ext cx="6670238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60"/>
              </a:lnSpc>
            </a:pPr>
            <a:r>
              <a:rPr lang="en-US" sz="9300">
                <a:solidFill>
                  <a:srgbClr val="FFFFFF"/>
                </a:solidFill>
                <a:latin typeface="Rasputin Light"/>
              </a:rPr>
              <a:t>Future Scope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59217">
            <a:off x="630772" y="5058223"/>
            <a:ext cx="8901994" cy="1045755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762324">
            <a:off x="4626521" y="5834276"/>
            <a:ext cx="6144834" cy="973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68842">
            <a:off x="-4611311" y="-1362269"/>
            <a:ext cx="8901994" cy="104575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787978">
            <a:off x="13094258" y="-4595393"/>
            <a:ext cx="7755409" cy="12292435"/>
          </a:xfrm>
          <a:prstGeom prst="rect">
            <a:avLst/>
          </a:prstGeom>
        </p:spPr>
      </p:pic>
      <p:pic>
        <p:nvPicPr>
          <p:cNvPr id="4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466236" y="3165349"/>
            <a:ext cx="1402318" cy="140231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40421" y="1660399"/>
            <a:ext cx="1380715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142414"/>
                </a:solidFill>
                <a:latin typeface="Rasputin Light"/>
              </a:rPr>
              <a:t>Team members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5143500"/>
            <a:ext cx="4278401" cy="1999385"/>
            <a:chOff x="0" y="0"/>
            <a:chExt cx="5704535" cy="2665847"/>
          </a:xfrm>
        </p:grpSpPr>
        <p:sp>
          <p:nvSpPr>
            <p:cNvPr id="7" name="TextBox 7"/>
            <p:cNvSpPr txBox="1"/>
            <p:nvPr/>
          </p:nvSpPr>
          <p:spPr>
            <a:xfrm>
              <a:off x="0" y="963412"/>
              <a:ext cx="5704535" cy="17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</a:rPr>
                <a:t>(Amity University, Noida. B.Tech Computer Science and Engineering. 2020-24)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0453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142414"/>
                  </a:solidFill>
                  <a:latin typeface="Rasputin Light"/>
                </a:rPr>
                <a:t>Shruti Gupta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09330" y="5161280"/>
            <a:ext cx="4231535" cy="1981605"/>
            <a:chOff x="0" y="0"/>
            <a:chExt cx="5642047" cy="26421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39706"/>
              <a:ext cx="5642047" cy="17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</a:rPr>
                <a:t>(Amity University, Noida. B.Tech Computer Science and Engineering. 2020-24)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642047" cy="623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0"/>
                </a:lnSpc>
              </a:pPr>
              <a:r>
                <a:rPr lang="en-US" sz="2900">
                  <a:solidFill>
                    <a:srgbClr val="142414"/>
                  </a:solidFill>
                  <a:latin typeface="Rasputin Light"/>
                </a:rPr>
                <a:t>Akanksha Kushwaha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68878" y="5143500"/>
            <a:ext cx="4278401" cy="1999385"/>
            <a:chOff x="0" y="0"/>
            <a:chExt cx="5704535" cy="266584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63412"/>
              <a:ext cx="5704535" cy="17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</a:rPr>
                <a:t>(Amity University, Noida. Btech Computer Science and Engineering. 2020-24)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5704535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142414"/>
                  </a:solidFill>
                  <a:latin typeface="Rasputin Light"/>
                </a:rPr>
                <a:t>Jahanvi Joshi</a:t>
              </a:r>
            </a:p>
          </p:txBody>
        </p:sp>
      </p:grpSp>
      <p:pic>
        <p:nvPicPr>
          <p:cNvPr id="15" name="Picture 15">
            <a:hlinkClick r:id="rId9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347838" y="3165349"/>
            <a:ext cx="1402318" cy="1402318"/>
          </a:xfrm>
          <a:prstGeom prst="rect">
            <a:avLst/>
          </a:prstGeom>
        </p:spPr>
      </p:pic>
      <p:pic>
        <p:nvPicPr>
          <p:cNvPr id="16" name="Picture 16">
            <a:hlinkClick r:id="rId10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906920" y="3165349"/>
            <a:ext cx="1402318" cy="1402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0505" y="2995263"/>
            <a:ext cx="12002662" cy="4048093"/>
            <a:chOff x="0" y="0"/>
            <a:chExt cx="16003549" cy="5397458"/>
          </a:xfrm>
        </p:grpSpPr>
        <p:sp>
          <p:nvSpPr>
            <p:cNvPr id="3" name="TextBox 3"/>
            <p:cNvSpPr txBox="1"/>
            <p:nvPr/>
          </p:nvSpPr>
          <p:spPr>
            <a:xfrm>
              <a:off x="1717595" y="3321008"/>
              <a:ext cx="12867463" cy="207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>
                  <a:solidFill>
                    <a:srgbClr val="FFFFFF"/>
                  </a:solidFill>
                  <a:latin typeface="Rasputin Light"/>
                </a:rPr>
                <a:t>Happy programming, wear your glasses to C#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4300"/>
              <a:ext cx="16003549" cy="251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</a:rPr>
                <a:t>Thank you!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726396">
            <a:off x="1565829" y="-4045273"/>
            <a:ext cx="5318268" cy="8429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045464">
            <a:off x="10463264" y="6473304"/>
            <a:ext cx="5489002" cy="8700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507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Open Sans Light Bold Italics</vt:lpstr>
      <vt:lpstr>Rasputin Light</vt:lpstr>
      <vt:lpstr>Arimo</vt:lpstr>
      <vt:lpstr>TT Commons Pro</vt:lpstr>
      <vt:lpstr>Calibri</vt:lpstr>
      <vt:lpstr>Open Sans Light</vt:lpstr>
      <vt:lpstr>Open Sans Light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Brogrammers</dc:title>
  <cp:lastModifiedBy>Akanksha Kushwaha</cp:lastModifiedBy>
  <cp:revision>2</cp:revision>
  <dcterms:created xsi:type="dcterms:W3CDTF">2006-08-16T00:00:00Z</dcterms:created>
  <dcterms:modified xsi:type="dcterms:W3CDTF">2022-06-20T17:08:05Z</dcterms:modified>
  <dc:identifier>DAFCwAz9hq4</dc:identifier>
</cp:coreProperties>
</file>