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9EAD3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26"/>
    <p:restoredTop sz="96327"/>
  </p:normalViewPr>
  <p:slideViewPr>
    <p:cSldViewPr snapToGrid="0">
      <p:cViewPr varScale="1">
        <p:scale>
          <a:sx n="41" d="100"/>
          <a:sy n="4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2A405-B1A9-59A4-92CC-8BF9D96AF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614785-491F-6542-A4A8-309276C6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84CCB-B707-E8E2-B956-E8AAEB6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998BE6-BEF1-2817-7774-1D669113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9239B-FA7E-3D66-A261-127E43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83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25F2B-6623-0DD5-2040-D4B3C971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27F184-FF4B-F5CE-BBD5-7E98814C7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91C20-FF14-2B7D-A50D-108CD3BB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51C382-6331-FD3F-C81A-BE285756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C9A50-3602-4B51-FCF4-8654C1B9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08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C77587-EC1B-96A5-9F45-D75567E04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FC1718-280B-2B3E-823F-52F7629A5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30A48-2004-14F5-E24A-3052F85F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E1A9-438A-74EB-EC91-810E661A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EC2CC-2379-DD80-73ED-FD49D14B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74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16A0C-9D1F-900A-2EDB-67D55037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4B0CEF-FBA2-E24E-5DE1-59881E37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D77D4-DD2B-B247-F13D-E14C929D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B2B67-31E1-9670-AA9A-9ECD0B65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6487F-91F5-CE9D-E849-5F8AEB1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8C552-19AA-21DB-DDCD-C0E9B0F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96CF2-CE0B-4628-7BDE-558E74D9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D5781-731A-973E-CFDA-243B94ED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1E19E-BC10-013F-980A-9267576F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1CB28-531B-FABC-4FF8-9D397721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4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2C1DE-1B73-8822-20CC-58468464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54841-38BB-289C-2022-F08AA2B3E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8AD75A-C959-D19F-F1E6-057DCB167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6B5EAC-24F6-FCBB-D680-66618782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16FDD-E1D8-E599-6F86-2BC183A3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D6A5D9-D4CF-A43A-48FE-FC5C6864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17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40DDF-2D6E-1E9F-80BE-FD43FB6B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8F67B6-AE92-B1F9-9954-9AD430659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FED4A-D9D8-FB7D-5563-E225D965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B1F773-87B4-CF73-9213-E0DB776A9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72B992-AA9E-A5F5-DC95-99D2F3C40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1BD35F-C1A0-C6E3-E7BE-DA2E4D6F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A63B36-8D48-00B0-A087-1B5C915D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707062-A5A5-EB98-0246-1579D1C7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9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A69D2-C1F3-21CB-C2CF-7AD5755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B5BAAC-1D99-CBC9-9000-E71CA426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95B68E-A37D-5CA0-F06F-00805037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D9E27B-2EB4-0C76-90A4-1BFAB5D0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0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DE5B25-E2D2-78D0-F3A7-3A4534D7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5F4C79-D230-8546-8C3D-A2755511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89F396-8120-D071-B39D-3FE56C47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79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58C6C-7278-DF16-8A41-91672701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5614C-08B8-F0F8-F9F5-FCE6FC1B2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2BBBC3-0A32-63E8-1C39-4CA276A8D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FBC36-4A9B-D976-834C-68A6C5BA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DD665B-094C-D209-4A6B-4C0DF554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D1C727-66B0-819A-50C5-50003374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32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8C38BC-CF45-5CA1-CA11-9289CB15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997E0B-F397-D113-C4D5-E81764E49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8EC87E-6D73-5773-E367-C9B24ACD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58F01A-8991-6F12-9782-7CE2BDB9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3477D-5626-B321-D09B-E377B740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48070C-3E7D-E332-D70E-D8220A74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37232F-3331-7023-AADC-93767C02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D0EBA-B768-BA4D-7720-5CB7400A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7CAD5-B0B5-2ED5-A091-F1BC0B91E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A113D-0797-944A-879B-62C6845A62FD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131A-027F-3810-9B13-A5A1666E8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48DB3-353D-E50D-6FEB-751A0ED9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CA330-7252-8D4C-BBB3-2DF5067D37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6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角丸四角形 1083">
            <a:extLst>
              <a:ext uri="{FF2B5EF4-FFF2-40B4-BE49-F238E27FC236}">
                <a16:creationId xmlns:a16="http://schemas.microsoft.com/office/drawing/2014/main" id="{5F440F07-4103-393A-CFF5-682CCDFD5A2F}"/>
              </a:ext>
            </a:extLst>
          </p:cNvPr>
          <p:cNvSpPr/>
          <p:nvPr/>
        </p:nvSpPr>
        <p:spPr>
          <a:xfrm>
            <a:off x="2684581" y="412258"/>
            <a:ext cx="6645148" cy="5376041"/>
          </a:xfrm>
          <a:prstGeom prst="roundRect">
            <a:avLst>
              <a:gd name="adj" fmla="val 1256"/>
            </a:avLst>
          </a:prstGeom>
          <a:solidFill>
            <a:srgbClr val="D9EA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D931A33-56A3-6677-AD01-FF7516DE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539" y="1141057"/>
            <a:ext cx="197092" cy="1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9596DC-8243-8E50-3A3E-BBC4F813F3B0}"/>
              </a:ext>
            </a:extLst>
          </p:cNvPr>
          <p:cNvSpPr txBox="1"/>
          <p:nvPr/>
        </p:nvSpPr>
        <p:spPr>
          <a:xfrm>
            <a:off x="14706500" y="-485834"/>
            <a:ext cx="167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keycloak</a:t>
            </a:r>
            <a:endParaRPr kumimoji="1" lang="ja-JP" altLang="en-US" sz="1200"/>
          </a:p>
        </p:txBody>
      </p:sp>
      <p:sp>
        <p:nvSpPr>
          <p:cNvPr id="1085" name="角丸四角形 1084">
            <a:extLst>
              <a:ext uri="{FF2B5EF4-FFF2-40B4-BE49-F238E27FC236}">
                <a16:creationId xmlns:a16="http://schemas.microsoft.com/office/drawing/2014/main" id="{B30EF2B0-353D-42FF-78F1-074AAD31FE00}"/>
              </a:ext>
            </a:extLst>
          </p:cNvPr>
          <p:cNvSpPr/>
          <p:nvPr/>
        </p:nvSpPr>
        <p:spPr>
          <a:xfrm>
            <a:off x="2963202" y="1266986"/>
            <a:ext cx="2308936" cy="4368782"/>
          </a:xfrm>
          <a:prstGeom prst="roundRect">
            <a:avLst>
              <a:gd name="adj" fmla="val 1256"/>
            </a:avLst>
          </a:prstGeom>
          <a:solidFill>
            <a:srgbClr val="FFF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6" name="グループ化 1055">
            <a:extLst>
              <a:ext uri="{FF2B5EF4-FFF2-40B4-BE49-F238E27FC236}">
                <a16:creationId xmlns:a16="http://schemas.microsoft.com/office/drawing/2014/main" id="{A60E9107-A182-FA19-22E0-8FF556549402}"/>
              </a:ext>
            </a:extLst>
          </p:cNvPr>
          <p:cNvGrpSpPr/>
          <p:nvPr/>
        </p:nvGrpSpPr>
        <p:grpSpPr>
          <a:xfrm>
            <a:off x="5595695" y="2305591"/>
            <a:ext cx="1080000" cy="1406772"/>
            <a:chOff x="3700125" y="2679368"/>
            <a:chExt cx="1080000" cy="1406772"/>
          </a:xfrm>
        </p:grpSpPr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14BA89BF-2C5E-20AC-FF9E-B416EE3C703F}"/>
                </a:ext>
              </a:extLst>
            </p:cNvPr>
            <p:cNvSpPr/>
            <p:nvPr/>
          </p:nvSpPr>
          <p:spPr>
            <a:xfrm>
              <a:off x="3700125" y="2679368"/>
              <a:ext cx="1080000" cy="14067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6303C067-8600-DF31-3377-CA427EAE54EE}"/>
                </a:ext>
              </a:extLst>
            </p:cNvPr>
            <p:cNvSpPr/>
            <p:nvPr/>
          </p:nvSpPr>
          <p:spPr>
            <a:xfrm>
              <a:off x="4024125" y="2819404"/>
              <a:ext cx="432000" cy="576000"/>
            </a:xfrm>
            <a:prstGeom prst="can">
              <a:avLst/>
            </a:prstGeom>
            <a:noFill/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pic>
          <p:nvPicPr>
            <p:cNvPr id="9" name="Picture 2" descr="PostgreSQL Elephant Logo">
              <a:extLst>
                <a:ext uri="{FF2B5EF4-FFF2-40B4-BE49-F238E27FC236}">
                  <a16:creationId xmlns:a16="http://schemas.microsoft.com/office/drawing/2014/main" id="{0FB8C93D-8AFF-4069-FAC8-5D5E6AD0F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101" y="2954354"/>
              <a:ext cx="358048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233748E-6D71-7727-FC40-49E446895A39}"/>
                </a:ext>
              </a:extLst>
            </p:cNvPr>
            <p:cNvSpPr txBox="1"/>
            <p:nvPr/>
          </p:nvSpPr>
          <p:spPr>
            <a:xfrm>
              <a:off x="3747843" y="3439809"/>
              <a:ext cx="98456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ja-JP" sz="1200" dirty="0" err="1"/>
                <a:t>Postgresql</a:t>
              </a:r>
              <a:r>
                <a:rPr lang="en-US" altLang="ja-JP" sz="1200" dirty="0"/>
                <a:t> </a:t>
              </a:r>
            </a:p>
            <a:p>
              <a:pPr algn="ctr"/>
              <a:r>
                <a:rPr lang="en-US" altLang="ja-JP" sz="1200" dirty="0"/>
                <a:t>+</a:t>
              </a:r>
            </a:p>
            <a:p>
              <a:pPr algn="ctr"/>
              <a:r>
                <a:rPr lang="en-US" altLang="ja-JP" sz="1200" dirty="0" err="1"/>
                <a:t>pgvector</a:t>
              </a:r>
              <a:endParaRPr kumimoji="1" lang="ja-JP" altLang="en-US" sz="120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2E03BC-48F7-AA67-6BEA-EF70471C6582}"/>
              </a:ext>
            </a:extLst>
          </p:cNvPr>
          <p:cNvSpPr txBox="1"/>
          <p:nvPr/>
        </p:nvSpPr>
        <p:spPr>
          <a:xfrm>
            <a:off x="3123060" y="1570410"/>
            <a:ext cx="1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0070C0"/>
                </a:solidFill>
              </a:rPr>
              <a:t>1) </a:t>
            </a:r>
            <a:r>
              <a:rPr lang="ja-JP" altLang="en-US" sz="1200" b="1">
                <a:solidFill>
                  <a:srgbClr val="0070C0"/>
                </a:solidFill>
              </a:rPr>
              <a:t>分割した</a:t>
            </a:r>
            <a:r>
              <a:rPr kumimoji="1" lang="en-US" altLang="ja-JP" sz="1200" b="1" dirty="0">
                <a:solidFill>
                  <a:srgbClr val="0070C0"/>
                </a:solidFill>
              </a:rPr>
              <a:t>PDF, Web</a:t>
            </a:r>
            <a:r>
              <a:rPr kumimoji="1" lang="ja-JP" altLang="en-US" sz="1200" b="1">
                <a:solidFill>
                  <a:srgbClr val="0070C0"/>
                </a:solidFill>
              </a:rPr>
              <a:t>サイトのコンテンツからインデックスを作成</a:t>
            </a:r>
          </a:p>
        </p:txBody>
      </p:sp>
      <p:grpSp>
        <p:nvGrpSpPr>
          <p:cNvPr id="1083" name="グループ化 1082">
            <a:extLst>
              <a:ext uri="{FF2B5EF4-FFF2-40B4-BE49-F238E27FC236}">
                <a16:creationId xmlns:a16="http://schemas.microsoft.com/office/drawing/2014/main" id="{65D602A7-3404-B652-FDD0-05A333801000}"/>
              </a:ext>
            </a:extLst>
          </p:cNvPr>
          <p:cNvGrpSpPr/>
          <p:nvPr/>
        </p:nvGrpSpPr>
        <p:grpSpPr>
          <a:xfrm>
            <a:off x="423140" y="1500379"/>
            <a:ext cx="1559180" cy="3017197"/>
            <a:chOff x="423140" y="1500379"/>
            <a:chExt cx="1559180" cy="3017197"/>
          </a:xfrm>
        </p:grpSpPr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071018CA-137A-F1E4-B986-20E574605E7A}"/>
                </a:ext>
              </a:extLst>
            </p:cNvPr>
            <p:cNvSpPr/>
            <p:nvPr/>
          </p:nvSpPr>
          <p:spPr>
            <a:xfrm>
              <a:off x="423140" y="1500379"/>
              <a:ext cx="1559180" cy="3017197"/>
            </a:xfrm>
            <a:prstGeom prst="roundRect">
              <a:avLst>
                <a:gd name="adj" fmla="val 125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0946DB95-F13F-D516-8E9E-1392BA00126A}"/>
                </a:ext>
              </a:extLst>
            </p:cNvPr>
            <p:cNvGrpSpPr/>
            <p:nvPr/>
          </p:nvGrpSpPr>
          <p:grpSpPr>
            <a:xfrm>
              <a:off x="662730" y="1743600"/>
              <a:ext cx="1080000" cy="1080000"/>
              <a:chOff x="1181285" y="617509"/>
              <a:chExt cx="1080000" cy="1080000"/>
            </a:xfrm>
          </p:grpSpPr>
          <p:sp>
            <p:nvSpPr>
              <p:cNvPr id="18" name="角丸四角形 17">
                <a:extLst>
                  <a:ext uri="{FF2B5EF4-FFF2-40B4-BE49-F238E27FC236}">
                    <a16:creationId xmlns:a16="http://schemas.microsoft.com/office/drawing/2014/main" id="{BA7E54B0-8640-57F2-16B8-E37F3194703D}"/>
                  </a:ext>
                </a:extLst>
              </p:cNvPr>
              <p:cNvSpPr/>
              <p:nvPr/>
            </p:nvSpPr>
            <p:spPr>
              <a:xfrm>
                <a:off x="1181285" y="617509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FE6B159-8405-C4E7-CA65-4658C3C5D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44163" y="617509"/>
                <a:ext cx="754245" cy="754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A2AB75F-E480-6C39-CC54-9567DC555993}"/>
                  </a:ext>
                </a:extLst>
              </p:cNvPr>
              <p:cNvSpPr txBox="1"/>
              <p:nvPr/>
            </p:nvSpPr>
            <p:spPr>
              <a:xfrm>
                <a:off x="1474262" y="1420510"/>
                <a:ext cx="4940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PDF</a:t>
                </a:r>
                <a:endParaRPr kumimoji="1" lang="ja-JP" altLang="en-US" sz="1200"/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9E41A8DA-D6EC-3603-55BB-2E5BF0C9B89C}"/>
                </a:ext>
              </a:extLst>
            </p:cNvPr>
            <p:cNvGrpSpPr/>
            <p:nvPr/>
          </p:nvGrpSpPr>
          <p:grpSpPr>
            <a:xfrm>
              <a:off x="662730" y="3134274"/>
              <a:ext cx="1080000" cy="1080000"/>
              <a:chOff x="894552" y="3151920"/>
              <a:chExt cx="1080000" cy="1080000"/>
            </a:xfrm>
          </p:grpSpPr>
          <p:sp>
            <p:nvSpPr>
              <p:cNvPr id="19" name="角丸四角形 18">
                <a:extLst>
                  <a:ext uri="{FF2B5EF4-FFF2-40B4-BE49-F238E27FC236}">
                    <a16:creationId xmlns:a16="http://schemas.microsoft.com/office/drawing/2014/main" id="{DA4D756E-DA7B-1B34-8D97-900AC1476BBC}"/>
                  </a:ext>
                </a:extLst>
              </p:cNvPr>
              <p:cNvSpPr/>
              <p:nvPr/>
            </p:nvSpPr>
            <p:spPr>
              <a:xfrm>
                <a:off x="894552" y="3151920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9DB3EA65-8265-2E7E-8DB9-B4DF405343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552" y="3151920"/>
                <a:ext cx="756000" cy="75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27CBD4D-4A3C-66FA-24E1-884567B571A4}"/>
                  </a:ext>
                </a:extLst>
              </p:cNvPr>
              <p:cNvSpPr txBox="1"/>
              <p:nvPr/>
            </p:nvSpPr>
            <p:spPr>
              <a:xfrm>
                <a:off x="951888" y="3954921"/>
                <a:ext cx="9653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/>
                  <a:t>Web</a:t>
                </a:r>
                <a:r>
                  <a:rPr kumimoji="1" lang="ja-JP" altLang="en-US" sz="1200"/>
                  <a:t>サイト</a:t>
                </a:r>
              </a:p>
            </p:txBody>
          </p:sp>
        </p:grpSp>
      </p:grp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3C43573-E867-617D-2DC0-E09F7738BCCD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982320" y="3008977"/>
            <a:ext cx="3613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C2C8249-4CF1-B895-163D-37FA84923F61}"/>
              </a:ext>
            </a:extLst>
          </p:cNvPr>
          <p:cNvCxnSpPr>
            <a:cxnSpLocks/>
          </p:cNvCxnSpPr>
          <p:nvPr/>
        </p:nvCxnSpPr>
        <p:spPr>
          <a:xfrm flipH="1">
            <a:off x="9013564" y="3237517"/>
            <a:ext cx="1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4A730D6-C492-5A16-B8CC-B98C2027CBCA}"/>
              </a:ext>
            </a:extLst>
          </p:cNvPr>
          <p:cNvCxnSpPr>
            <a:cxnSpLocks/>
            <a:stCxn id="1042" idx="0"/>
            <a:endCxn id="1079" idx="3"/>
          </p:cNvCxnSpPr>
          <p:nvPr/>
        </p:nvCxnSpPr>
        <p:spPr>
          <a:xfrm flipH="1" flipV="1">
            <a:off x="8965300" y="1069701"/>
            <a:ext cx="2353289" cy="1396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899C484-4B41-E001-BD7B-B8E962CBE53C}"/>
              </a:ext>
            </a:extLst>
          </p:cNvPr>
          <p:cNvCxnSpPr>
            <a:cxnSpLocks/>
            <a:stCxn id="1040" idx="0"/>
            <a:endCxn id="27" idx="2"/>
          </p:cNvCxnSpPr>
          <p:nvPr/>
        </p:nvCxnSpPr>
        <p:spPr>
          <a:xfrm flipV="1">
            <a:off x="8425300" y="1612096"/>
            <a:ext cx="1" cy="854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1174165-2076-318D-2363-CED85482EA7E}"/>
              </a:ext>
            </a:extLst>
          </p:cNvPr>
          <p:cNvCxnSpPr>
            <a:cxnSpLocks/>
            <a:stCxn id="1058" idx="2"/>
            <a:endCxn id="54" idx="3"/>
          </p:cNvCxnSpPr>
          <p:nvPr/>
        </p:nvCxnSpPr>
        <p:spPr>
          <a:xfrm rot="5400000">
            <a:off x="6063192" y="2146237"/>
            <a:ext cx="956589" cy="37676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771DBCA-D85F-8470-1852-5FA3E6E13EF0}"/>
              </a:ext>
            </a:extLst>
          </p:cNvPr>
          <p:cNvCxnSpPr>
            <a:cxnSpLocks/>
            <a:stCxn id="1057" idx="1"/>
            <a:endCxn id="22" idx="3"/>
          </p:cNvCxnSpPr>
          <p:nvPr/>
        </p:nvCxnSpPr>
        <p:spPr>
          <a:xfrm flipH="1">
            <a:off x="6675695" y="3006196"/>
            <a:ext cx="1209605" cy="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4" name="グループ化 1023">
            <a:extLst>
              <a:ext uri="{FF2B5EF4-FFF2-40B4-BE49-F238E27FC236}">
                <a16:creationId xmlns:a16="http://schemas.microsoft.com/office/drawing/2014/main" id="{757FD71A-C84A-6DEE-2AD0-02138034EF86}"/>
              </a:ext>
            </a:extLst>
          </p:cNvPr>
          <p:cNvGrpSpPr/>
          <p:nvPr/>
        </p:nvGrpSpPr>
        <p:grpSpPr>
          <a:xfrm>
            <a:off x="3577670" y="3968347"/>
            <a:ext cx="1080000" cy="1080000"/>
            <a:chOff x="4415178" y="4946131"/>
            <a:chExt cx="1080000" cy="1080000"/>
          </a:xfrm>
        </p:grpSpPr>
        <p:sp>
          <p:nvSpPr>
            <p:cNvPr id="54" name="角丸四角形 53">
              <a:extLst>
                <a:ext uri="{FF2B5EF4-FFF2-40B4-BE49-F238E27FC236}">
                  <a16:creationId xmlns:a16="http://schemas.microsoft.com/office/drawing/2014/main" id="{2897F094-ECB0-A53B-AA06-F01DA5D4B5FE}"/>
                </a:ext>
              </a:extLst>
            </p:cNvPr>
            <p:cNvSpPr/>
            <p:nvPr/>
          </p:nvSpPr>
          <p:spPr>
            <a:xfrm>
              <a:off x="4415178" y="494613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ED1B2A3A-A8D1-DC69-D947-B06022ED2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7178" y="4946131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01023C55-76A7-F51E-49D3-A0BEF4D20548}"/>
                </a:ext>
              </a:extLst>
            </p:cNvPr>
            <p:cNvSpPr txBox="1"/>
            <p:nvPr/>
          </p:nvSpPr>
          <p:spPr>
            <a:xfrm>
              <a:off x="4547054" y="5748474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200" dirty="0"/>
                <a:t>AI Model</a:t>
              </a:r>
            </a:p>
          </p:txBody>
        </p:sp>
      </p:grpSp>
      <p:grpSp>
        <p:nvGrpSpPr>
          <p:cNvPr id="1059" name="グループ化 1058">
            <a:extLst>
              <a:ext uri="{FF2B5EF4-FFF2-40B4-BE49-F238E27FC236}">
                <a16:creationId xmlns:a16="http://schemas.microsoft.com/office/drawing/2014/main" id="{A836A433-CFE7-907D-C9B9-75CC4686855A}"/>
              </a:ext>
            </a:extLst>
          </p:cNvPr>
          <p:cNvGrpSpPr/>
          <p:nvPr/>
        </p:nvGrpSpPr>
        <p:grpSpPr>
          <a:xfrm>
            <a:off x="7885300" y="2466196"/>
            <a:ext cx="1080000" cy="1085562"/>
            <a:chOff x="7871489" y="2445600"/>
            <a:chExt cx="1080000" cy="1085562"/>
          </a:xfrm>
        </p:grpSpPr>
        <p:sp>
          <p:nvSpPr>
            <p:cNvPr id="1057" name="角丸四角形 1056">
              <a:extLst>
                <a:ext uri="{FF2B5EF4-FFF2-40B4-BE49-F238E27FC236}">
                  <a16:creationId xmlns:a16="http://schemas.microsoft.com/office/drawing/2014/main" id="{D0425DEB-25F3-445E-4093-A70E2F043301}"/>
                </a:ext>
              </a:extLst>
            </p:cNvPr>
            <p:cNvSpPr/>
            <p:nvPr/>
          </p:nvSpPr>
          <p:spPr>
            <a:xfrm>
              <a:off x="7871489" y="2445600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930CF1C7-53F3-8816-FFFD-A0AEA7B5C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489" y="2445600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8" name="テキスト ボックス 1057">
              <a:extLst>
                <a:ext uri="{FF2B5EF4-FFF2-40B4-BE49-F238E27FC236}">
                  <a16:creationId xmlns:a16="http://schemas.microsoft.com/office/drawing/2014/main" id="{954A197A-5EBA-56B3-295D-15038E783D0A}"/>
                </a:ext>
              </a:extLst>
            </p:cNvPr>
            <p:cNvSpPr txBox="1"/>
            <p:nvPr/>
          </p:nvSpPr>
          <p:spPr>
            <a:xfrm>
              <a:off x="8020196" y="3254163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200" dirty="0"/>
                <a:t>WebApp</a:t>
              </a:r>
              <a:endParaRPr kumimoji="1" lang="ja-JP" altLang="en-US" sz="1200" dirty="0" err="1"/>
            </a:p>
          </p:txBody>
        </p:sp>
      </p:grpSp>
      <p:grpSp>
        <p:nvGrpSpPr>
          <p:cNvPr id="1062" name="グループ化 1061">
            <a:extLst>
              <a:ext uri="{FF2B5EF4-FFF2-40B4-BE49-F238E27FC236}">
                <a16:creationId xmlns:a16="http://schemas.microsoft.com/office/drawing/2014/main" id="{90BBCFF9-92AF-F60B-1E8A-C17C9C716B5B}"/>
              </a:ext>
            </a:extLst>
          </p:cNvPr>
          <p:cNvGrpSpPr/>
          <p:nvPr/>
        </p:nvGrpSpPr>
        <p:grpSpPr>
          <a:xfrm>
            <a:off x="10778589" y="2466478"/>
            <a:ext cx="1080000" cy="1084999"/>
            <a:chOff x="10302588" y="3492140"/>
            <a:chExt cx="1080000" cy="1084999"/>
          </a:xfrm>
        </p:grpSpPr>
        <p:sp>
          <p:nvSpPr>
            <p:cNvPr id="1060" name="角丸四角形 1059">
              <a:extLst>
                <a:ext uri="{FF2B5EF4-FFF2-40B4-BE49-F238E27FC236}">
                  <a16:creationId xmlns:a16="http://schemas.microsoft.com/office/drawing/2014/main" id="{B77C94AE-D3DF-1745-51BD-745627AC906C}"/>
                </a:ext>
              </a:extLst>
            </p:cNvPr>
            <p:cNvSpPr/>
            <p:nvPr/>
          </p:nvSpPr>
          <p:spPr>
            <a:xfrm>
              <a:off x="10302588" y="3497139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27A1B0B1-913A-1B2F-F6BC-1B9D7AD32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4588" y="3492140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1" name="テキスト ボックス 1060">
              <a:extLst>
                <a:ext uri="{FF2B5EF4-FFF2-40B4-BE49-F238E27FC236}">
                  <a16:creationId xmlns:a16="http://schemas.microsoft.com/office/drawing/2014/main" id="{5BD9FD1C-2C4F-C7E5-EF3A-A9C9A5BF6C37}"/>
                </a:ext>
              </a:extLst>
            </p:cNvPr>
            <p:cNvSpPr txBox="1"/>
            <p:nvPr/>
          </p:nvSpPr>
          <p:spPr>
            <a:xfrm>
              <a:off x="10456906" y="4300140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200" dirty="0"/>
                <a:t>Browser</a:t>
              </a:r>
              <a:endParaRPr kumimoji="1" lang="ja-JP" altLang="en-US" sz="1200" dirty="0" err="1"/>
            </a:p>
          </p:txBody>
        </p:sp>
      </p:grpSp>
      <p:sp>
        <p:nvSpPr>
          <p:cNvPr id="1067" name="テキスト ボックス 1066">
            <a:extLst>
              <a:ext uri="{FF2B5EF4-FFF2-40B4-BE49-F238E27FC236}">
                <a16:creationId xmlns:a16="http://schemas.microsoft.com/office/drawing/2014/main" id="{4EB1A38E-2D4F-3B5F-DC4E-6D3FB540A2E6}"/>
              </a:ext>
            </a:extLst>
          </p:cNvPr>
          <p:cNvSpPr txBox="1"/>
          <p:nvPr/>
        </p:nvSpPr>
        <p:spPr>
          <a:xfrm>
            <a:off x="9410609" y="245919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/>
              <a:t>1) URL</a:t>
            </a:r>
            <a:r>
              <a:rPr lang="ja-JP" altLang="en-US" sz="1200" b="1"/>
              <a:t>を開く</a:t>
            </a:r>
            <a:endParaRPr kumimoji="1" lang="ja-JP" altLang="en-US" sz="1200" b="1"/>
          </a:p>
        </p:txBody>
      </p:sp>
      <p:sp>
        <p:nvSpPr>
          <p:cNvPr id="1070" name="テキスト ボックス 1069">
            <a:extLst>
              <a:ext uri="{FF2B5EF4-FFF2-40B4-BE49-F238E27FC236}">
                <a16:creationId xmlns:a16="http://schemas.microsoft.com/office/drawing/2014/main" id="{CFEA77EC-BC6F-0527-00DD-88AFB9F6CB53}"/>
              </a:ext>
            </a:extLst>
          </p:cNvPr>
          <p:cNvSpPr txBox="1"/>
          <p:nvPr/>
        </p:nvSpPr>
        <p:spPr>
          <a:xfrm>
            <a:off x="9869728" y="1425096"/>
            <a:ext cx="67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2) </a:t>
            </a:r>
            <a:r>
              <a:rPr kumimoji="1" lang="ja-JP" altLang="en-US" sz="1200" b="1"/>
              <a:t>認証</a:t>
            </a:r>
          </a:p>
        </p:txBody>
      </p:sp>
      <p:sp>
        <p:nvSpPr>
          <p:cNvPr id="1071" name="テキスト ボックス 1070">
            <a:extLst>
              <a:ext uri="{FF2B5EF4-FFF2-40B4-BE49-F238E27FC236}">
                <a16:creationId xmlns:a16="http://schemas.microsoft.com/office/drawing/2014/main" id="{9CD8990B-AC1B-CC58-F3A1-843486B5A9F4}"/>
              </a:ext>
            </a:extLst>
          </p:cNvPr>
          <p:cNvSpPr txBox="1"/>
          <p:nvPr/>
        </p:nvSpPr>
        <p:spPr>
          <a:xfrm>
            <a:off x="9501556" y="3266548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3) </a:t>
            </a:r>
            <a:r>
              <a:rPr kumimoji="1" lang="ja-JP" altLang="en-US" sz="1200" b="1"/>
              <a:t>問い合わせ</a:t>
            </a:r>
          </a:p>
        </p:txBody>
      </p:sp>
      <p:sp>
        <p:nvSpPr>
          <p:cNvPr id="1073" name="テキスト ボックス 1072">
            <a:extLst>
              <a:ext uri="{FF2B5EF4-FFF2-40B4-BE49-F238E27FC236}">
                <a16:creationId xmlns:a16="http://schemas.microsoft.com/office/drawing/2014/main" id="{8172D7E3-07BE-08DE-B765-A2825441448E}"/>
              </a:ext>
            </a:extLst>
          </p:cNvPr>
          <p:cNvSpPr txBox="1"/>
          <p:nvPr/>
        </p:nvSpPr>
        <p:spPr>
          <a:xfrm>
            <a:off x="5710782" y="4699917"/>
            <a:ext cx="2680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4) </a:t>
            </a:r>
            <a:r>
              <a:rPr kumimoji="1" lang="ja-JP" altLang="en-US" sz="1200" b="1"/>
              <a:t>問い合わせから検索クエリを生成</a:t>
            </a:r>
          </a:p>
        </p:txBody>
      </p:sp>
      <p:sp>
        <p:nvSpPr>
          <p:cNvPr id="1074" name="テキスト ボックス 1073">
            <a:extLst>
              <a:ext uri="{FF2B5EF4-FFF2-40B4-BE49-F238E27FC236}">
                <a16:creationId xmlns:a16="http://schemas.microsoft.com/office/drawing/2014/main" id="{E702029F-E5CE-61FE-98C9-EEDB3B651BD5}"/>
              </a:ext>
            </a:extLst>
          </p:cNvPr>
          <p:cNvSpPr txBox="1"/>
          <p:nvPr/>
        </p:nvSpPr>
        <p:spPr>
          <a:xfrm>
            <a:off x="6763729" y="312220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/>
              <a:t>5) </a:t>
            </a:r>
            <a:r>
              <a:rPr lang="ja-JP" altLang="en-US" sz="1200" b="1"/>
              <a:t>文書を検索</a:t>
            </a:r>
            <a:endParaRPr kumimoji="1" lang="ja-JP" altLang="en-US" sz="1200" b="1"/>
          </a:p>
        </p:txBody>
      </p:sp>
      <p:sp>
        <p:nvSpPr>
          <p:cNvPr id="1075" name="テキスト ボックス 1074">
            <a:extLst>
              <a:ext uri="{FF2B5EF4-FFF2-40B4-BE49-F238E27FC236}">
                <a16:creationId xmlns:a16="http://schemas.microsoft.com/office/drawing/2014/main" id="{A86183AD-D813-5D88-6EF8-0DF772FD5135}"/>
              </a:ext>
            </a:extLst>
          </p:cNvPr>
          <p:cNvSpPr txBox="1"/>
          <p:nvPr/>
        </p:nvSpPr>
        <p:spPr>
          <a:xfrm>
            <a:off x="5722502" y="502094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6) </a:t>
            </a:r>
            <a:r>
              <a:rPr kumimoji="1" lang="ja-JP" altLang="en-US" sz="1200" b="1"/>
              <a:t>回答を生成</a:t>
            </a:r>
          </a:p>
        </p:txBody>
      </p:sp>
      <p:grpSp>
        <p:nvGrpSpPr>
          <p:cNvPr id="1080" name="グループ化 1079">
            <a:extLst>
              <a:ext uri="{FF2B5EF4-FFF2-40B4-BE49-F238E27FC236}">
                <a16:creationId xmlns:a16="http://schemas.microsoft.com/office/drawing/2014/main" id="{CB440BD0-F1B2-BB79-0AEA-2BB2C9455607}"/>
              </a:ext>
            </a:extLst>
          </p:cNvPr>
          <p:cNvGrpSpPr/>
          <p:nvPr/>
        </p:nvGrpSpPr>
        <p:grpSpPr>
          <a:xfrm>
            <a:off x="7885300" y="529701"/>
            <a:ext cx="1080000" cy="1082395"/>
            <a:chOff x="7924961" y="730784"/>
            <a:chExt cx="1080000" cy="1082395"/>
          </a:xfrm>
        </p:grpSpPr>
        <p:sp>
          <p:nvSpPr>
            <p:cNvPr id="1079" name="角丸四角形 1078">
              <a:extLst>
                <a:ext uri="{FF2B5EF4-FFF2-40B4-BE49-F238E27FC236}">
                  <a16:creationId xmlns:a16="http://schemas.microsoft.com/office/drawing/2014/main" id="{98103C27-FAB1-06E3-8E0A-60822C3D969A}"/>
                </a:ext>
              </a:extLst>
            </p:cNvPr>
            <p:cNvSpPr/>
            <p:nvPr/>
          </p:nvSpPr>
          <p:spPr>
            <a:xfrm>
              <a:off x="7924961" y="730784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D3C81C3-6376-0947-3531-D0E7C6709679}"/>
                </a:ext>
              </a:extLst>
            </p:cNvPr>
            <p:cNvSpPr txBox="1"/>
            <p:nvPr/>
          </p:nvSpPr>
          <p:spPr>
            <a:xfrm>
              <a:off x="7991915" y="1351514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SSO</a:t>
              </a:r>
              <a:br>
                <a:rPr lang="en-US" altLang="ja-JP" sz="1200" dirty="0"/>
              </a:br>
              <a:r>
                <a:rPr lang="en-US" altLang="ja-JP" sz="1200" dirty="0"/>
                <a:t>(</a:t>
              </a:r>
              <a:r>
                <a:rPr lang="en-US" altLang="ja-JP" sz="1200" dirty="0" err="1"/>
                <a:t>Keycloak</a:t>
              </a:r>
              <a:r>
                <a:rPr lang="en-US" altLang="ja-JP" sz="1200" dirty="0"/>
                <a:t>)</a:t>
              </a:r>
              <a:endParaRPr kumimoji="1" lang="ja-JP" altLang="en-US" sz="1200" dirty="0" err="1"/>
            </a:p>
          </p:txBody>
        </p:sp>
        <p:pic>
          <p:nvPicPr>
            <p:cNvPr id="1078" name="図 1077">
              <a:extLst>
                <a:ext uri="{FF2B5EF4-FFF2-40B4-BE49-F238E27FC236}">
                  <a16:creationId xmlns:a16="http://schemas.microsoft.com/office/drawing/2014/main" id="{84827077-1004-1F75-00BA-2D6747ED6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1795" y="736267"/>
              <a:ext cx="646332" cy="646332"/>
            </a:xfrm>
            <a:prstGeom prst="rect">
              <a:avLst/>
            </a:prstGeom>
          </p:spPr>
        </p:pic>
      </p:grpSp>
      <p:grpSp>
        <p:nvGrpSpPr>
          <p:cNvPr id="1090" name="グループ化 1089">
            <a:extLst>
              <a:ext uri="{FF2B5EF4-FFF2-40B4-BE49-F238E27FC236}">
                <a16:creationId xmlns:a16="http://schemas.microsoft.com/office/drawing/2014/main" id="{6EE2E950-2522-315F-CD81-FE4BDBCF6EDA}"/>
              </a:ext>
            </a:extLst>
          </p:cNvPr>
          <p:cNvGrpSpPr/>
          <p:nvPr/>
        </p:nvGrpSpPr>
        <p:grpSpPr>
          <a:xfrm>
            <a:off x="3530811" y="2369850"/>
            <a:ext cx="1173719" cy="1080000"/>
            <a:chOff x="252279" y="-139354"/>
            <a:chExt cx="1173719" cy="1080000"/>
          </a:xfrm>
        </p:grpSpPr>
        <p:sp>
          <p:nvSpPr>
            <p:cNvPr id="1088" name="角丸四角形 1087">
              <a:extLst>
                <a:ext uri="{FF2B5EF4-FFF2-40B4-BE49-F238E27FC236}">
                  <a16:creationId xmlns:a16="http://schemas.microsoft.com/office/drawing/2014/main" id="{0B65348A-D7F2-1EC3-A86E-CEE5276D51F1}"/>
                </a:ext>
              </a:extLst>
            </p:cNvPr>
            <p:cNvSpPr/>
            <p:nvPr/>
          </p:nvSpPr>
          <p:spPr>
            <a:xfrm>
              <a:off x="299138" y="-139354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87" name="Picture 2">
              <a:extLst>
                <a:ext uri="{FF2B5EF4-FFF2-40B4-BE49-F238E27FC236}">
                  <a16:creationId xmlns:a16="http://schemas.microsoft.com/office/drawing/2014/main" id="{67CF469B-34E4-9AAB-EFB3-F2A156CBA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138" y="-135518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9" name="テキスト ボックス 1088">
              <a:extLst>
                <a:ext uri="{FF2B5EF4-FFF2-40B4-BE49-F238E27FC236}">
                  <a16:creationId xmlns:a16="http://schemas.microsoft.com/office/drawing/2014/main" id="{4B3774DE-2099-80ED-5B05-AB82C4D43330}"/>
                </a:ext>
              </a:extLst>
            </p:cNvPr>
            <p:cNvSpPr txBox="1"/>
            <p:nvPr/>
          </p:nvSpPr>
          <p:spPr>
            <a:xfrm>
              <a:off x="252279" y="478981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/>
                <a:t>Data Science</a:t>
              </a:r>
            </a:p>
            <a:p>
              <a:pPr algn="ctr"/>
              <a:r>
                <a:rPr kumimoji="1" lang="en-US" altLang="ja-JP" sz="1200" dirty="0"/>
                <a:t>Pipeline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B109003-23CD-E91E-EDD7-8C3373D282B1}"/>
              </a:ext>
            </a:extLst>
          </p:cNvPr>
          <p:cNvCxnSpPr>
            <a:cxnSpLocks/>
          </p:cNvCxnSpPr>
          <p:nvPr/>
        </p:nvCxnSpPr>
        <p:spPr>
          <a:xfrm>
            <a:off x="9013564" y="2797197"/>
            <a:ext cx="1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4" name="Picture 28">
            <a:extLst>
              <a:ext uri="{FF2B5EF4-FFF2-40B4-BE49-F238E27FC236}">
                <a16:creationId xmlns:a16="http://schemas.microsoft.com/office/drawing/2014/main" id="{F3285D0B-6DE8-90C3-9749-EDFD8536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732" y="5220701"/>
            <a:ext cx="137710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30">
            <a:extLst>
              <a:ext uri="{FF2B5EF4-FFF2-40B4-BE49-F238E27FC236}">
                <a16:creationId xmlns:a16="http://schemas.microsoft.com/office/drawing/2014/main" id="{1196B5F8-7933-FE23-899B-A51F91F5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61" y="5123014"/>
            <a:ext cx="160314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円柱 1095">
            <a:extLst>
              <a:ext uri="{FF2B5EF4-FFF2-40B4-BE49-F238E27FC236}">
                <a16:creationId xmlns:a16="http://schemas.microsoft.com/office/drawing/2014/main" id="{AC99E17F-186D-8B58-B70C-6FA7D87276EB}"/>
              </a:ext>
            </a:extLst>
          </p:cNvPr>
          <p:cNvSpPr/>
          <p:nvPr/>
        </p:nvSpPr>
        <p:spPr>
          <a:xfrm>
            <a:off x="6292231" y="3834158"/>
            <a:ext cx="432000" cy="493932"/>
          </a:xfrm>
          <a:prstGeom prst="can">
            <a:avLst/>
          </a:prstGeom>
          <a:solidFill>
            <a:schemeClr val="bg2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1097" name="直線矢印コネクタ 1096">
            <a:extLst>
              <a:ext uri="{FF2B5EF4-FFF2-40B4-BE49-F238E27FC236}">
                <a16:creationId xmlns:a16="http://schemas.microsoft.com/office/drawing/2014/main" id="{990A3F49-4238-D110-3C01-B8A353998CD9}"/>
              </a:ext>
            </a:extLst>
          </p:cNvPr>
          <p:cNvCxnSpPr>
            <a:cxnSpLocks/>
            <a:endCxn id="1096" idx="4"/>
          </p:cNvCxnSpPr>
          <p:nvPr/>
        </p:nvCxnSpPr>
        <p:spPr>
          <a:xfrm rot="10800000" flipV="1">
            <a:off x="6724232" y="3551476"/>
            <a:ext cx="1377903" cy="529647"/>
          </a:xfrm>
          <a:prstGeom prst="bentConnector3">
            <a:avLst>
              <a:gd name="adj1" fmla="val -16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1" name="テキスト ボックス 1100">
            <a:extLst>
              <a:ext uri="{FF2B5EF4-FFF2-40B4-BE49-F238E27FC236}">
                <a16:creationId xmlns:a16="http://schemas.microsoft.com/office/drawing/2014/main" id="{E3FE2400-3A05-43E8-7B4B-B44A189803BD}"/>
              </a:ext>
            </a:extLst>
          </p:cNvPr>
          <p:cNvSpPr txBox="1"/>
          <p:nvPr/>
        </p:nvSpPr>
        <p:spPr>
          <a:xfrm>
            <a:off x="6739655" y="4069348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7) </a:t>
            </a:r>
            <a:r>
              <a:rPr kumimoji="1" lang="ja-JP" altLang="en-US" sz="1200" b="1"/>
              <a:t>プロンプトを保存</a:t>
            </a:r>
          </a:p>
        </p:txBody>
      </p:sp>
    </p:spTree>
    <p:extLst>
      <p:ext uri="{BB962C8B-B14F-4D97-AF65-F5344CB8AC3E}">
        <p14:creationId xmlns:p14="http://schemas.microsoft.com/office/powerpoint/2010/main" val="40482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846202-C4CA-C9B7-9188-D654467D3555}"/>
              </a:ext>
            </a:extLst>
          </p:cNvPr>
          <p:cNvSpPr txBox="1"/>
          <p:nvPr/>
        </p:nvSpPr>
        <p:spPr>
          <a:xfrm>
            <a:off x="7829550" y="480060"/>
            <a:ext cx="387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200"/>
              <a:t>オブジェクトストレージから</a:t>
            </a:r>
            <a:r>
              <a:rPr lang="en-US" altLang="ja-JP" sz="1200" dirty="0"/>
              <a:t>PDF</a:t>
            </a:r>
            <a:r>
              <a:rPr lang="ja-JP" altLang="en-US" sz="1200"/>
              <a:t>ファイルを取得する</a:t>
            </a:r>
            <a:endParaRPr kumimoji="1" lang="ja-JP" altLang="en-US" sz="1200" dirty="0" err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DB3757-7224-441B-CE05-E709FBF221B6}"/>
              </a:ext>
            </a:extLst>
          </p:cNvPr>
          <p:cNvSpPr txBox="1"/>
          <p:nvPr/>
        </p:nvSpPr>
        <p:spPr>
          <a:xfrm>
            <a:off x="7829550" y="1040130"/>
            <a:ext cx="4092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 err="1"/>
              <a:t>embeddning</a:t>
            </a:r>
            <a:r>
              <a:rPr kumimoji="1" lang="ja-JP" altLang="en-US" sz="1200"/>
              <a:t>して</a:t>
            </a:r>
            <a:r>
              <a:rPr kumimoji="1" lang="en-US" altLang="ja-JP" sz="1200" dirty="0" err="1"/>
              <a:t>Vectordb</a:t>
            </a:r>
            <a:r>
              <a:rPr kumimoji="1" lang="ja-JP" altLang="en-US" sz="1200"/>
              <a:t>に保存</a:t>
            </a:r>
            <a:endParaRPr kumimoji="1" lang="en-US" altLang="ja-JP" sz="1200" dirty="0"/>
          </a:p>
          <a:p>
            <a:pPr algn="l"/>
            <a:r>
              <a:rPr kumimoji="1" lang="ja-JP" altLang="en-US" sz="1200"/>
              <a:t>（デモ用にコンパクトな</a:t>
            </a:r>
            <a:r>
              <a:rPr kumimoji="1" lang="en-US" altLang="ja-JP" sz="1200" dirty="0"/>
              <a:t> sentence-transformer</a:t>
            </a:r>
            <a:r>
              <a:rPr kumimoji="1" lang="ja-JP" altLang="en-US" sz="1200"/>
              <a:t>を使う）</a:t>
            </a:r>
            <a:endParaRPr kumimoji="1" lang="en-US" altLang="ja-JP" sz="1200" dirty="0"/>
          </a:p>
          <a:p>
            <a:pPr algn="l"/>
            <a:endParaRPr lang="en-US" altLang="ja-JP" sz="1200" dirty="0"/>
          </a:p>
          <a:p>
            <a:pPr algn="l"/>
            <a:r>
              <a:rPr kumimoji="1" lang="en-US" altLang="ja-JP" sz="1200" dirty="0"/>
              <a:t>document</a:t>
            </a:r>
            <a:r>
              <a:rPr kumimoji="1" lang="ja-JP" altLang="en-US" sz="1200"/>
              <a:t>を分類して登録するかどうするか</a:t>
            </a:r>
            <a:endParaRPr kumimoji="1" lang="ja-JP" altLang="en-US" sz="1200" dirty="0" err="1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6A23461-6C32-6327-CE6D-1CE815A201DA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769344" y="757059"/>
            <a:ext cx="106600" cy="283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A0B28F-5285-9317-BC27-D81A7A333CDE}"/>
              </a:ext>
            </a:extLst>
          </p:cNvPr>
          <p:cNvSpPr txBox="1"/>
          <p:nvPr/>
        </p:nvSpPr>
        <p:spPr>
          <a:xfrm>
            <a:off x="651510" y="617220"/>
            <a:ext cx="1763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/>
              <a:t>環境</a:t>
            </a:r>
            <a:endParaRPr kumimoji="1" lang="en-US" altLang="ja-JP" sz="1200" dirty="0"/>
          </a:p>
          <a:p>
            <a:pPr algn="l"/>
            <a:endParaRPr lang="en-US" altLang="ja-JP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ja-JP" sz="1200" dirty="0"/>
              <a:t>Object Storage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bucket</a:t>
            </a:r>
            <a:r>
              <a:rPr lang="ja-JP" altLang="en-US" sz="1200"/>
              <a:t>を作成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/>
              <a:t>llm</a:t>
            </a:r>
            <a:r>
              <a:rPr lang="en-US" altLang="ja-JP" sz="1200" dirty="0"/>
              <a:t> </a:t>
            </a:r>
            <a:r>
              <a:rPr lang="ja-JP" altLang="en-US" sz="1200"/>
              <a:t>サーバ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50791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106</Words>
  <Application>Microsoft Macintosh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13</cp:revision>
  <dcterms:created xsi:type="dcterms:W3CDTF">2024-03-28T06:09:52Z</dcterms:created>
  <dcterms:modified xsi:type="dcterms:W3CDTF">2024-06-07T07:03:21Z</dcterms:modified>
</cp:coreProperties>
</file>