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0" r:id="rId1"/>
    <p:sldMasterId id="2147483924" r:id="rId2"/>
    <p:sldMasterId id="2147483937" r:id="rId3"/>
    <p:sldMasterId id="214748394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4" r:id="rId7"/>
    <p:sldId id="261" r:id="rId8"/>
    <p:sldId id="262" r:id="rId9"/>
    <p:sldId id="258" r:id="rId10"/>
    <p:sldId id="259" r:id="rId11"/>
    <p:sldId id="260" r:id="rId12"/>
    <p:sldId id="263" r:id="rId13"/>
  </p:sldIdLst>
  <p:sldSz cx="9144000" cy="5143500" type="screen16x9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14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29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44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592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740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888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036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184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00"/>
    <a:srgbClr val="A3DCE8"/>
    <a:srgbClr val="3B0183"/>
    <a:srgbClr val="92D400"/>
    <a:srgbClr val="00B8E5"/>
    <a:srgbClr val="80FF00"/>
    <a:srgbClr val="FF6666"/>
    <a:srgbClr val="FFFF66"/>
    <a:srgbClr val="FF0080"/>
    <a:srgbClr val="E0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9" autoAdjust="0"/>
    <p:restoredTop sz="97921" autoAdjust="0"/>
  </p:normalViewPr>
  <p:slideViewPr>
    <p:cSldViewPr>
      <p:cViewPr varScale="1">
        <p:scale>
          <a:sx n="136" d="100"/>
          <a:sy n="136" d="100"/>
        </p:scale>
        <p:origin x="80" y="-488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>
                <a:latin typeface="メイリオ"/>
                <a:ea typeface="メイリオ"/>
                <a:cs typeface="メイリオ"/>
              </a:rPr>
              <a:pPr/>
              <a:t>18/02/27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>
                <a:latin typeface="メイリオ"/>
                <a:ea typeface="メイリオ"/>
                <a:cs typeface="メイリオ"/>
              </a:rPr>
              <a:pPr/>
              <a:t>‹#›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2D00D84D-4674-3C43-80ED-0736C6E28626}" type="datetime1">
              <a:rPr lang="ja-JP" altLang="en-US" smtClean="0"/>
              <a:pPr/>
              <a:t>18/02/27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FD9B3461-CD61-7B4B-81D4-E7A6EF63D7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1pPr>
    <a:lvl2pPr marL="457148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2pPr>
    <a:lvl3pPr marL="914296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3pPr>
    <a:lvl4pPr marL="1371444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4pPr>
    <a:lvl5pPr marL="1828592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5pPr>
    <a:lvl6pPr marL="2285740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72856"/>
            <a:ext cx="7772400" cy="1021557"/>
          </a:xfrm>
          <a:prstGeom prst="rect">
            <a:avLst/>
          </a:prstGeom>
        </p:spPr>
        <p:txBody>
          <a:bodyPr/>
          <a:lstStyle>
            <a:lvl1pPr algn="l">
              <a:defRPr sz="4000" b="1"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24771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1EB6A-D906-DE4D-8EB3-FD24CF7AC0F2}" type="slidenum">
              <a:rPr lang="ja-JP" altLang="en-US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48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5C1DBA-0422-D649-856E-FCCFE4B7F06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618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78E15-1A92-8C42-BB8E-DC52EDC0C8F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160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all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6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58716"/>
          </a:xfrm>
          <a:prstGeom prst="rect">
            <a:avLst/>
          </a:prstGeom>
        </p:spPr>
        <p:txBody>
          <a:bodyPr>
            <a:normAutofit/>
          </a:bodyPr>
          <a:lstStyle>
            <a:lvl1pPr marL="342861" indent="-34286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865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200013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7162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4310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cap="none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403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413"/>
        </a:spcAft>
        <a:defRPr kumimoji="1" sz="14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1" fontAlgn="base" hangingPunct="1">
        <a:spcBef>
          <a:spcPct val="0"/>
        </a:spcBef>
        <a:spcAft>
          <a:spcPts val="1138"/>
        </a:spcAft>
        <a:defRPr kumimoji="1" sz="28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0"/>
        </a:spcBef>
        <a:spcAft>
          <a:spcPts val="850"/>
        </a:spcAft>
        <a:defRPr kumimoji="1" sz="24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0"/>
        </a:spcBef>
        <a:spcAft>
          <a:spcPts val="563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0"/>
        </a:spcBef>
        <a:spcAft>
          <a:spcPts val="288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interior_whit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defRPr sz="16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0" fontAlgn="base" hangingPunct="0">
        <a:spcBef>
          <a:spcPct val="0"/>
        </a:spcBef>
        <a:spcAft>
          <a:spcPts val="113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850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563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28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2"/>
          <p:cNvSpPr txBox="1">
            <a:spLocks/>
          </p:cNvSpPr>
          <p:nvPr/>
        </p:nvSpPr>
        <p:spPr>
          <a:xfrm>
            <a:off x="22860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 err="1">
                <a:solidFill>
                  <a:srgbClr val="FFFFFF"/>
                </a:solidFill>
                <a:latin typeface="Overpass"/>
              </a:rPr>
              <a:t>plus.google.com</a:t>
            </a:r>
            <a:r>
              <a:rPr sz="1000" dirty="0">
                <a:solidFill>
                  <a:srgbClr val="FFFFFF"/>
                </a:solidFill>
                <a:latin typeface="Overpass"/>
              </a:rPr>
              <a:t>/+</a:t>
            </a:r>
            <a:r>
              <a:rPr sz="1000" dirty="0" err="1">
                <a:solidFill>
                  <a:srgbClr val="FFFFFF"/>
                </a:solidFill>
                <a:latin typeface="Overpass"/>
              </a:rPr>
              <a:t>RedHat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22860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linkedin.com/company/red-hat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5" name="Text Placeholder 12"/>
          <p:cNvSpPr txBox="1">
            <a:spLocks/>
          </p:cNvSpPr>
          <p:nvPr/>
        </p:nvSpPr>
        <p:spPr>
          <a:xfrm>
            <a:off x="2286000" y="4083034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youtube.com/user/RedHatVideos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6" name="Text Placeholder 12"/>
          <p:cNvSpPr txBox="1">
            <a:spLocks/>
          </p:cNvSpPr>
          <p:nvPr/>
        </p:nvSpPr>
        <p:spPr>
          <a:xfrm>
            <a:off x="47244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facebook.com/redhatinc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7" name="Text Placeholder 12"/>
          <p:cNvSpPr txBox="1">
            <a:spLocks/>
          </p:cNvSpPr>
          <p:nvPr/>
        </p:nvSpPr>
        <p:spPr>
          <a:xfrm>
            <a:off x="47244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twitter.com/RedHatNews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pic>
        <p:nvPicPr>
          <p:cNvPr id="13" name="Picture 12" descr="logo_la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  <p:pic>
        <p:nvPicPr>
          <p:cNvPr id="2" name="Picture 1" descr="social_goog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099816"/>
            <a:ext cx="338328" cy="338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575304"/>
            <a:ext cx="338328" cy="3383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4050792"/>
            <a:ext cx="338328" cy="33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99816"/>
            <a:ext cx="338328" cy="33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75304"/>
            <a:ext cx="33832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0" r:id="rId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4000" kern="1200" cap="all">
          <a:solidFill>
            <a:schemeClr val="bg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00600"/>
            <a:ext cx="71628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l">
              <a:defRPr sz="800" smtClean="0">
                <a:solidFill>
                  <a:srgbClr val="4C4C4C"/>
                </a:solidFill>
                <a:latin typeface="Overpass"/>
              </a:defRPr>
            </a:lvl1pPr>
          </a:lstStyle>
          <a:p>
            <a:pPr>
              <a:defRPr/>
            </a:pPr>
            <a:r>
              <a:rPr lang="en-US" altLang="ja-JP" smtClean="0"/>
              <a:t>Copyright@2017, Red Hat K.K.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6200" y="4800600"/>
            <a:ext cx="5334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r">
              <a:defRPr sz="800" smtClean="0">
                <a:solidFill>
                  <a:srgbClr val="000000"/>
                </a:solidFill>
                <a:latin typeface="Overpass"/>
              </a:defRPr>
            </a:lvl1pPr>
          </a:lstStyle>
          <a:p>
            <a:pPr>
              <a:defRPr/>
            </a:pPr>
            <a:fld id="{1C30E2FC-9B79-084A-A1BB-7C503473D5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8"/>
          </a:xfrm>
          <a:prstGeom prst="rect">
            <a:avLst/>
          </a:prstGeom>
        </p:spPr>
      </p:pic>
      <p:grpSp>
        <p:nvGrpSpPr>
          <p:cNvPr id="5" name="図形グループ 4"/>
          <p:cNvGrpSpPr/>
          <p:nvPr/>
        </p:nvGrpSpPr>
        <p:grpSpPr>
          <a:xfrm>
            <a:off x="9220200" y="57150"/>
            <a:ext cx="4687562" cy="3006715"/>
            <a:chOff x="685800" y="987574"/>
            <a:chExt cx="4687562" cy="3006715"/>
          </a:xfrm>
        </p:grpSpPr>
        <p:sp>
          <p:nvSpPr>
            <p:cNvPr id="9" name="Rectangle 1"/>
            <p:cNvSpPr/>
            <p:nvPr userDrawn="1"/>
          </p:nvSpPr>
          <p:spPr>
            <a:xfrm>
              <a:off x="685800" y="1195130"/>
              <a:ext cx="457200" cy="692944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1797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204 0 0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#CC0000</a:t>
              </a:r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685800" y="987574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CORPORATE</a:t>
              </a:r>
            </a:p>
          </p:txBody>
        </p:sp>
        <p:sp>
          <p:nvSpPr>
            <p:cNvPr id="11" name="Rectangle 1"/>
            <p:cNvSpPr/>
            <p:nvPr userDrawn="1"/>
          </p:nvSpPr>
          <p:spPr>
            <a:xfrm>
              <a:off x="1162050" y="1195130"/>
              <a:ext cx="457200" cy="692944"/>
            </a:xfrm>
            <a:prstGeom prst="rect">
              <a:avLst/>
            </a:prstGeom>
            <a:solidFill>
              <a:srgbClr val="A3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1805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#A30000</a:t>
              </a:r>
            </a:p>
          </p:txBody>
        </p:sp>
        <p:sp>
          <p:nvSpPr>
            <p:cNvPr id="12" name="Rectangle 1"/>
            <p:cNvSpPr/>
            <p:nvPr userDrawn="1"/>
          </p:nvSpPr>
          <p:spPr>
            <a:xfrm>
              <a:off x="1638300" y="1195130"/>
              <a:ext cx="457200" cy="692944"/>
            </a:xfrm>
            <a:prstGeom prst="rect">
              <a:avLst/>
            </a:prstGeom>
            <a:solidFill>
              <a:srgbClr val="82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2 98 85 42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130 0 0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#820000</a:t>
              </a:r>
            </a:p>
          </p:txBody>
        </p:sp>
        <p:sp>
          <p:nvSpPr>
            <p:cNvPr id="13" name="Rectangle 1"/>
            <p:cNvSpPr/>
            <p:nvPr userDrawn="1"/>
          </p:nvSpPr>
          <p:spPr>
            <a:xfrm>
              <a:off x="2114550" y="1195130"/>
              <a:ext cx="457200" cy="692944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RICH BLACK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60 40 40 100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#000000</a:t>
              </a:r>
            </a:p>
          </p:txBody>
        </p:sp>
        <p:sp>
          <p:nvSpPr>
            <p:cNvPr id="14" name="Rectangle 1"/>
            <p:cNvSpPr/>
            <p:nvPr userDrawn="1"/>
          </p:nvSpPr>
          <p:spPr>
            <a:xfrm>
              <a:off x="2590800" y="1195130"/>
              <a:ext cx="457200" cy="69294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WHITE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255 255 255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#FFFFFF</a:t>
              </a:r>
            </a:p>
          </p:txBody>
        </p:sp>
        <p:sp>
          <p:nvSpPr>
            <p:cNvPr id="15" name="Rectangle 1"/>
            <p:cNvSpPr/>
            <p:nvPr userDrawn="1"/>
          </p:nvSpPr>
          <p:spPr>
            <a:xfrm>
              <a:off x="685800" y="2247643"/>
              <a:ext cx="457200" cy="692944"/>
            </a:xfrm>
            <a:prstGeom prst="rect">
              <a:avLst/>
            </a:prstGeom>
            <a:solidFill>
              <a:srgbClr val="00415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100 25 18 72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0 65 83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#004153</a:t>
              </a:r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685800" y="2041277"/>
              <a:ext cx="468756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SECONDARY</a:t>
              </a:r>
            </a:p>
          </p:txBody>
        </p:sp>
        <p:sp>
          <p:nvSpPr>
            <p:cNvPr id="17" name="Rectangle 1"/>
            <p:cNvSpPr/>
            <p:nvPr userDrawn="1"/>
          </p:nvSpPr>
          <p:spPr>
            <a:xfrm>
              <a:off x="1168400" y="2247643"/>
              <a:ext cx="457200" cy="692944"/>
            </a:xfrm>
            <a:prstGeom prst="rect">
              <a:avLst/>
            </a:prstGeom>
            <a:solidFill>
              <a:srgbClr val="A3DBE8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2975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35 0 6 0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163 219 232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#A3DBE8</a:t>
              </a:r>
            </a:p>
          </p:txBody>
        </p:sp>
        <p:sp>
          <p:nvSpPr>
            <p:cNvPr id="18" name="Rectangle 1"/>
            <p:cNvSpPr/>
            <p:nvPr userDrawn="1"/>
          </p:nvSpPr>
          <p:spPr>
            <a:xfrm>
              <a:off x="1651000" y="2247643"/>
              <a:ext cx="457200" cy="692944"/>
            </a:xfrm>
            <a:prstGeom prst="rect">
              <a:avLst/>
            </a:prstGeom>
            <a:solidFill>
              <a:srgbClr val="4C4C4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DARK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0 0 0 85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76 76 76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#4C4C4C</a:t>
              </a:r>
            </a:p>
          </p:txBody>
        </p:sp>
        <p:sp>
          <p:nvSpPr>
            <p:cNvPr id="19" name="Rectangle 1"/>
            <p:cNvSpPr/>
            <p:nvPr userDrawn="1"/>
          </p:nvSpPr>
          <p:spPr>
            <a:xfrm>
              <a:off x="2133600" y="2247643"/>
              <a:ext cx="457200" cy="692944"/>
            </a:xfrm>
            <a:prstGeom prst="rect">
              <a:avLst/>
            </a:prstGeom>
            <a:solidFill>
              <a:srgbClr val="DCDCD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LIGHT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220 220 220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#DCDCDC</a:t>
              </a:r>
            </a:p>
          </p:txBody>
        </p:sp>
        <p:sp>
          <p:nvSpPr>
            <p:cNvPr id="20" name="Rectangle 1"/>
            <p:cNvSpPr/>
            <p:nvPr userDrawn="1"/>
          </p:nvSpPr>
          <p:spPr>
            <a:xfrm>
              <a:off x="685800" y="3301345"/>
              <a:ext cx="457200" cy="692944"/>
            </a:xfrm>
            <a:prstGeom prst="rect">
              <a:avLst/>
            </a:prstGeom>
            <a:solidFill>
              <a:srgbClr val="3B008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2685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92 100 0 10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59 0 131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#3B0083</a:t>
              </a:r>
            </a:p>
          </p:txBody>
        </p:sp>
        <p:sp>
          <p:nvSpPr>
            <p:cNvPr id="21" name="Title 1"/>
            <p:cNvSpPr txBox="1">
              <a:spLocks/>
            </p:cNvSpPr>
            <p:nvPr userDrawn="1"/>
          </p:nvSpPr>
          <p:spPr>
            <a:xfrm>
              <a:off x="685800" y="3093790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ACCENT (Use these colors sparingly.)</a:t>
              </a:r>
            </a:p>
          </p:txBody>
        </p:sp>
        <p:sp>
          <p:nvSpPr>
            <p:cNvPr id="22" name="Rectangle 1"/>
            <p:cNvSpPr/>
            <p:nvPr userDrawn="1"/>
          </p:nvSpPr>
          <p:spPr>
            <a:xfrm>
              <a:off x="1181100" y="3301345"/>
              <a:ext cx="457200" cy="692944"/>
            </a:xfrm>
            <a:prstGeom prst="rect">
              <a:avLst/>
            </a:prstGeom>
            <a:solidFill>
              <a:srgbClr val="F0AB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0 30 100 0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240 171 0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#F0AB00</a:t>
              </a:r>
            </a:p>
          </p:txBody>
        </p:sp>
        <p:sp>
          <p:nvSpPr>
            <p:cNvPr id="23" name="Rectangle 1"/>
            <p:cNvSpPr/>
            <p:nvPr userDrawn="1"/>
          </p:nvSpPr>
          <p:spPr>
            <a:xfrm>
              <a:off x="1676400" y="3301345"/>
              <a:ext cx="457200" cy="692944"/>
            </a:xfrm>
            <a:prstGeom prst="rect">
              <a:avLst/>
            </a:prstGeom>
            <a:solidFill>
              <a:srgbClr val="007A87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7474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98 7 30 30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0 122 135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#007A87</a:t>
              </a:r>
            </a:p>
          </p:txBody>
        </p:sp>
        <p:sp>
          <p:nvSpPr>
            <p:cNvPr id="24" name="Rectangle 1"/>
            <p:cNvSpPr/>
            <p:nvPr userDrawn="1"/>
          </p:nvSpPr>
          <p:spPr>
            <a:xfrm>
              <a:off x="2171700" y="3301345"/>
              <a:ext cx="457200" cy="692944"/>
            </a:xfrm>
            <a:prstGeom prst="rect">
              <a:avLst/>
            </a:prstGeom>
            <a:solidFill>
              <a:srgbClr val="00B9E4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79 0 6 5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0 185 228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#00B9E4</a:t>
              </a:r>
            </a:p>
          </p:txBody>
        </p:sp>
        <p:sp>
          <p:nvSpPr>
            <p:cNvPr id="25" name="Rectangle 1"/>
            <p:cNvSpPr/>
            <p:nvPr userDrawn="1"/>
          </p:nvSpPr>
          <p:spPr>
            <a:xfrm>
              <a:off x="2667000" y="3301345"/>
              <a:ext cx="457200" cy="692944"/>
            </a:xfrm>
            <a:prstGeom prst="rect">
              <a:avLst/>
            </a:prstGeom>
            <a:solidFill>
              <a:srgbClr val="92D4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47 0 94 0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146 212 0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#92D400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99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48" r:id="rId2"/>
    <p:sldLayoutId id="2147483949" r:id="rId3"/>
    <p:sldLayoutId id="2147483950" r:id="rId4"/>
    <p:sldLayoutId id="2147483951" r:id="rId5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openxmlformats.org/officeDocument/2006/relationships/image" Target="../media/image23.png"/><Relationship Id="rId7" Type="http://schemas.microsoft.com/office/2007/relationships/hdphoto" Target="../media/hdphoto4.wdp"/><Relationship Id="rId8" Type="http://schemas.microsoft.com/office/2007/relationships/hdphoto" Target="../media/hdphoto5.wdp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15043" y="741933"/>
            <a:ext cx="1877437" cy="1469777"/>
            <a:chOff x="6660232" y="2398117"/>
            <a:chExt cx="1877437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4" y="2427734"/>
              <a:ext cx="1728192" cy="1440160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660232" y="2398117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b="1" dirty="0" smtClean="0">
                  <a:latin typeface="メイリオ"/>
                  <a:ea typeface="メイリオ"/>
                  <a:cs typeface="メイリオ"/>
                </a:rPr>
                <a:t>ソースコードリポジトリ</a:t>
              </a:r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  <a:p>
              <a:pPr algn="ctr"/>
              <a:r>
                <a:rPr lang="en-US" altLang="ja-JP" sz="1200" b="1" dirty="0" err="1" smtClean="0">
                  <a:latin typeface="メイリオ"/>
                  <a:ea typeface="メイリオ"/>
                  <a:cs typeface="メイリオ"/>
                </a:rPr>
                <a:t>github.com</a:t>
              </a:r>
              <a:endParaRPr kumimoji="1" lang="ja-JP" altLang="en-US" sz="1200" b="1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15" name="直方体 14"/>
          <p:cNvSpPr/>
          <p:nvPr/>
        </p:nvSpPr>
        <p:spPr>
          <a:xfrm>
            <a:off x="7452320" y="2499742"/>
            <a:ext cx="864096" cy="504056"/>
          </a:xfrm>
          <a:prstGeom prst="cube">
            <a:avLst/>
          </a:prstGeom>
          <a:solidFill>
            <a:srgbClr val="A3DC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gogs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092280" y="2355726"/>
            <a:ext cx="1373381" cy="2232248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6256127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34" name="直方体 33"/>
          <p:cNvSpPr/>
          <p:nvPr/>
        </p:nvSpPr>
        <p:spPr>
          <a:xfrm>
            <a:off x="4590884" y="3723878"/>
            <a:ext cx="935999" cy="504056"/>
          </a:xfrm>
          <a:prstGeom prst="cube">
            <a:avLst/>
          </a:prstGeom>
          <a:solidFill>
            <a:srgbClr val="A3DC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6" name="直線矢印コネクタ 35"/>
          <p:cNvCxnSpPr>
            <a:stCxn id="15" idx="2"/>
            <a:endCxn id="27" idx="2"/>
          </p:cNvCxnSpPr>
          <p:nvPr/>
        </p:nvCxnSpPr>
        <p:spPr>
          <a:xfrm rot="10800000">
            <a:off x="6012160" y="1923679"/>
            <a:ext cx="1440160" cy="8910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231068" y="1275606"/>
            <a:ext cx="1152128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5" name="直線矢印コネクタ 44"/>
          <p:cNvCxnSpPr>
            <a:stCxn id="53" idx="0"/>
            <a:endCxn id="8" idx="2"/>
          </p:cNvCxnSpPr>
          <p:nvPr/>
        </p:nvCxnSpPr>
        <p:spPr>
          <a:xfrm>
            <a:off x="6245280" y="1636627"/>
            <a:ext cx="1351057" cy="182607"/>
          </a:xfrm>
          <a:prstGeom prst="straightConnector1">
            <a:avLst/>
          </a:prstGeom>
          <a:ln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350815" y="2643759"/>
            <a:ext cx="1512183" cy="360054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-ephemeral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652120" y="1131590"/>
            <a:ext cx="720080" cy="792088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Gogs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283967" y="771550"/>
            <a:ext cx="2227019" cy="1656184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Project:worksho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p-infra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608120" y="2031690"/>
            <a:ext cx="1008000" cy="288032"/>
          </a:xfrm>
          <a:prstGeom prst="roundRect">
            <a:avLst>
              <a:gd name="adj" fmla="val 0"/>
            </a:avLst>
          </a:prstGeom>
          <a:solidFill>
            <a:srgbClr val="A3DCE8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56" name="直線矢印コネクタ 55"/>
          <p:cNvCxnSpPr>
            <a:stCxn id="55" idx="0"/>
            <a:endCxn id="52" idx="2"/>
          </p:cNvCxnSpPr>
          <p:nvPr/>
        </p:nvCxnSpPr>
        <p:spPr>
          <a:xfrm flipV="1">
            <a:off x="5106907" y="2319722"/>
            <a:ext cx="5213" cy="324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5" idx="2"/>
            <a:endCxn id="34" idx="0"/>
          </p:cNvCxnSpPr>
          <p:nvPr/>
        </p:nvCxnSpPr>
        <p:spPr>
          <a:xfrm>
            <a:off x="5106907" y="3003813"/>
            <a:ext cx="14984" cy="7200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771550"/>
            <a:ext cx="3168352" cy="151216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7452320" y="3147814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37" idx="2"/>
            <a:endCxn id="32" idx="2"/>
          </p:cNvCxnSpPr>
          <p:nvPr/>
        </p:nvCxnSpPr>
        <p:spPr>
          <a:xfrm rot="10800000">
            <a:off x="3023880" y="1455627"/>
            <a:ext cx="4428440" cy="2007223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53" idx="2"/>
          </p:cNvCxnSpPr>
          <p:nvPr/>
        </p:nvCxnSpPr>
        <p:spPr>
          <a:xfrm flipV="1">
            <a:off x="2555776" y="1636627"/>
            <a:ext cx="3312368" cy="881636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7" y="1563638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53" name="図 52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381031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2555881" y="1131590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3" name="角丸四角形 72"/>
          <p:cNvSpPr/>
          <p:nvPr/>
        </p:nvSpPr>
        <p:spPr>
          <a:xfrm>
            <a:off x="4572120" y="1995686"/>
            <a:ext cx="1080000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3657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89664" y="1563638"/>
            <a:ext cx="1946831" cy="1800200"/>
            <a:chOff x="6734853" y="2398117"/>
            <a:chExt cx="1946831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3" y="2398117"/>
              <a:ext cx="1946831" cy="1469777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231926" y="2515699"/>
              <a:ext cx="184666" cy="22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角丸四角形 27"/>
          <p:cNvSpPr/>
          <p:nvPr/>
        </p:nvSpPr>
        <p:spPr>
          <a:xfrm>
            <a:off x="5286851" y="3651870"/>
            <a:ext cx="1373381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4527935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64288" y="2089972"/>
            <a:ext cx="1584176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devXX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411510"/>
            <a:ext cx="3168352" cy="187220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5492124" y="3723878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41" idx="0"/>
            <a:endCxn id="72" idx="3"/>
          </p:cNvCxnSpPr>
          <p:nvPr/>
        </p:nvCxnSpPr>
        <p:spPr>
          <a:xfrm rot="16200000" flipV="1">
            <a:off x="3419866" y="303504"/>
            <a:ext cx="1836204" cy="3276351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49" idx="1"/>
          </p:cNvCxnSpPr>
          <p:nvPr/>
        </p:nvCxnSpPr>
        <p:spPr>
          <a:xfrm flipV="1">
            <a:off x="2555776" y="2516504"/>
            <a:ext cx="4608512" cy="1759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56" y="2394317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1763793" y="843558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1636056"/>
            <a:ext cx="338336" cy="35963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092280" y="307580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/>
                <a:ea typeface="メイリオ"/>
                <a:cs typeface="メイリオ"/>
              </a:rPr>
              <a:t>ソースコードリポジトリ</a:t>
            </a:r>
            <a:endParaRPr kumimoji="1" lang="ja-JP" altLang="en-US" sz="12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上下矢印 1"/>
          <p:cNvSpPr/>
          <p:nvPr/>
        </p:nvSpPr>
        <p:spPr>
          <a:xfrm>
            <a:off x="1043608" y="1563638"/>
            <a:ext cx="216024" cy="424064"/>
          </a:xfrm>
          <a:prstGeom prst="upDown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上下矢印 35"/>
          <p:cNvSpPr/>
          <p:nvPr/>
        </p:nvSpPr>
        <p:spPr>
          <a:xfrm rot="2251176">
            <a:off x="1666107" y="1135266"/>
            <a:ext cx="172863" cy="406000"/>
          </a:xfrm>
          <a:prstGeom prst="upDown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5436096" y="2859782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3" name="直線矢印コネクタ 35"/>
          <p:cNvCxnSpPr>
            <a:stCxn id="37" idx="0"/>
            <a:endCxn id="41" idx="2"/>
          </p:cNvCxnSpPr>
          <p:nvPr/>
        </p:nvCxnSpPr>
        <p:spPr>
          <a:xfrm flipH="1" flipV="1">
            <a:off x="5976143" y="3219814"/>
            <a:ext cx="11036" cy="50406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4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89664" y="1563638"/>
            <a:ext cx="1946831" cy="1800200"/>
            <a:chOff x="6734853" y="2398117"/>
            <a:chExt cx="1946831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3" y="2398117"/>
              <a:ext cx="1946831" cy="1469777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231926" y="2515699"/>
              <a:ext cx="184666" cy="22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角丸四角形 27"/>
          <p:cNvSpPr/>
          <p:nvPr/>
        </p:nvSpPr>
        <p:spPr>
          <a:xfrm>
            <a:off x="5286851" y="3651870"/>
            <a:ext cx="1373381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4527935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64288" y="2089972"/>
            <a:ext cx="1584176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devXX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411510"/>
            <a:ext cx="3168352" cy="187220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5492124" y="3723878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41" idx="0"/>
            <a:endCxn id="72" idx="3"/>
          </p:cNvCxnSpPr>
          <p:nvPr/>
        </p:nvCxnSpPr>
        <p:spPr>
          <a:xfrm rot="16200000" flipV="1">
            <a:off x="3419866" y="303504"/>
            <a:ext cx="1836204" cy="3276351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56" y="2394317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grpSp>
        <p:nvGrpSpPr>
          <p:cNvPr id="65" name="図形グループ 64"/>
          <p:cNvGrpSpPr/>
          <p:nvPr/>
        </p:nvGrpSpPr>
        <p:grpSpPr>
          <a:xfrm>
            <a:off x="1763793" y="843558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1636056"/>
            <a:ext cx="338336" cy="35963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092280" y="307580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/>
                <a:ea typeface="メイリオ"/>
                <a:cs typeface="メイリオ"/>
              </a:rPr>
              <a:t>ソースコードリポジトリ</a:t>
            </a:r>
            <a:endParaRPr kumimoji="1" lang="ja-JP" altLang="en-US" sz="12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5436096" y="2859782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3" name="直線矢印コネクタ 35"/>
          <p:cNvCxnSpPr>
            <a:stCxn id="37" idx="0"/>
            <a:endCxn id="41" idx="2"/>
          </p:cNvCxnSpPr>
          <p:nvPr/>
        </p:nvCxnSpPr>
        <p:spPr>
          <a:xfrm flipH="1" flipV="1">
            <a:off x="5976143" y="3219814"/>
            <a:ext cx="11036" cy="50406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8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2314600" y="3795886"/>
            <a:ext cx="914400" cy="568080"/>
          </a:xfrm>
          <a:prstGeom prst="can">
            <a:avLst/>
          </a:prstGeom>
          <a:solidFill>
            <a:srgbClr val="3B018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800" b="1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267744" y="2931790"/>
            <a:ext cx="1008112" cy="504056"/>
          </a:xfrm>
          <a:prstGeom prst="roundRect">
            <a:avLst>
              <a:gd name="adj" fmla="val 0"/>
            </a:avLst>
          </a:prstGeom>
          <a:solidFill>
            <a:srgbClr val="92D4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8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419872" y="2571750"/>
            <a:ext cx="1008112" cy="504056"/>
          </a:xfrm>
          <a:prstGeom prst="roundRect">
            <a:avLst>
              <a:gd name="adj" fmla="val 0"/>
            </a:avLst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kumimoji="1" lang="ja-JP" altLang="en-US" sz="8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図 7" descr="Icon_RH_Hardware_Laptop-A_RGB_Fla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78" y="483518"/>
            <a:ext cx="471045" cy="34581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303748" y="2558356"/>
            <a:ext cx="936104" cy="50405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ws</a:t>
            </a:r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/info/</a:t>
            </a:r>
          </a:p>
          <a:p>
            <a:r>
              <a:rPr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ws</a:t>
            </a:r>
            <a:r>
              <a:rPr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/data/all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ws</a:t>
            </a:r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/data/load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2" name="カギ線コネクタ 11"/>
          <p:cNvCxnSpPr>
            <a:stCxn id="8" idx="2"/>
            <a:endCxn id="6" idx="0"/>
          </p:cNvCxnSpPr>
          <p:nvPr/>
        </p:nvCxnSpPr>
        <p:spPr>
          <a:xfrm rot="16200000" flipH="1">
            <a:off x="2476654" y="1124476"/>
            <a:ext cx="1742420" cy="1152127"/>
          </a:xfrm>
          <a:prstGeom prst="bentConnector3">
            <a:avLst>
              <a:gd name="adj1" fmla="val 7971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2"/>
            <a:endCxn id="10" idx="0"/>
          </p:cNvCxnSpPr>
          <p:nvPr/>
        </p:nvCxnSpPr>
        <p:spPr>
          <a:xfrm rot="5400000">
            <a:off x="1907288" y="1693843"/>
            <a:ext cx="1729026" cy="1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5" idx="2"/>
            <a:endCxn id="4" idx="1"/>
          </p:cNvCxnSpPr>
          <p:nvPr/>
        </p:nvCxnSpPr>
        <p:spPr>
          <a:xfrm rot="5400000">
            <a:off x="2591780" y="3615866"/>
            <a:ext cx="360040" cy="12700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1403649" y="1491630"/>
            <a:ext cx="3240360" cy="3024336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pic>
        <p:nvPicPr>
          <p:cNvPr id="26" name="図 25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63638"/>
            <a:ext cx="1449083" cy="3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角丸四角形 97"/>
          <p:cNvSpPr/>
          <p:nvPr/>
        </p:nvSpPr>
        <p:spPr>
          <a:xfrm>
            <a:off x="2123728" y="2850013"/>
            <a:ext cx="2232248" cy="187220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2123728" y="1131590"/>
            <a:ext cx="6480720" cy="172819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200" y="1779662"/>
            <a:ext cx="1800000" cy="648072"/>
          </a:xfrm>
          <a:prstGeom prst="roundRect">
            <a:avLst>
              <a:gd name="adj" fmla="val 48238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2195736" y="1779662"/>
            <a:ext cx="18002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876256" y="1779662"/>
            <a:ext cx="1512168" cy="648072"/>
          </a:xfrm>
          <a:prstGeom prst="roundRect">
            <a:avLst>
              <a:gd name="adj" fmla="val 46730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4571094" y="3579862"/>
            <a:ext cx="1799928" cy="28803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76256" y="3579862"/>
            <a:ext cx="1800200" cy="28803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kumimoji="1"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 </a:t>
            </a:r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など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199561" y="3579862"/>
            <a:ext cx="1800000" cy="288032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OpenShift</a:t>
            </a:r>
            <a:r>
              <a:rPr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内の</a:t>
            </a:r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Registry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758047" y="4011910"/>
            <a:ext cx="1612975" cy="64807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339480" y="3955814"/>
            <a:ext cx="1656456" cy="70416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4" name="図形グループ 13"/>
          <p:cNvGrpSpPr/>
          <p:nvPr/>
        </p:nvGrpSpPr>
        <p:grpSpPr>
          <a:xfrm>
            <a:off x="5866966" y="4048796"/>
            <a:ext cx="495393" cy="238821"/>
            <a:chOff x="3635897" y="4313153"/>
            <a:chExt cx="495393" cy="238821"/>
          </a:xfrm>
        </p:grpSpPr>
        <p:pic>
          <p:nvPicPr>
            <p:cNvPr id="10" name="図 9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メイリオ"/>
                  <a:ea typeface="メイリオ"/>
                  <a:cs typeface="メイリオ"/>
                </a:rPr>
                <a:t>3.2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5866966" y="4201196"/>
            <a:ext cx="495393" cy="238821"/>
            <a:chOff x="3635897" y="4313153"/>
            <a:chExt cx="495393" cy="238821"/>
          </a:xfrm>
        </p:grpSpPr>
        <p:pic>
          <p:nvPicPr>
            <p:cNvPr id="16" name="図 15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2.4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5866966" y="4353596"/>
            <a:ext cx="495393" cy="238821"/>
            <a:chOff x="3635897" y="4313153"/>
            <a:chExt cx="495393" cy="238821"/>
          </a:xfrm>
        </p:grpSpPr>
        <p:pic>
          <p:nvPicPr>
            <p:cNvPr id="19" name="図 18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2.6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25" name="図 24" descr="download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28889" y1="70667" x2="28889" y2="70667"/>
                        <a14:foregroundMark x1="33333" y1="74444" x2="23556" y2="70000"/>
                        <a14:foregroundMark x1="37111" y1="61556" x2="37111" y2="6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11" y="3982603"/>
            <a:ext cx="360040" cy="360040"/>
          </a:xfrm>
          <a:prstGeom prst="rect">
            <a:avLst/>
          </a:prstGeom>
        </p:spPr>
      </p:pic>
      <p:grpSp>
        <p:nvGrpSpPr>
          <p:cNvPr id="26" name="図形グループ 25"/>
          <p:cNvGrpSpPr/>
          <p:nvPr/>
        </p:nvGrpSpPr>
        <p:grpSpPr>
          <a:xfrm>
            <a:off x="5746128" y="1829942"/>
            <a:ext cx="495393" cy="238821"/>
            <a:chOff x="3635897" y="4313153"/>
            <a:chExt cx="495393" cy="238821"/>
          </a:xfrm>
        </p:grpSpPr>
        <p:pic>
          <p:nvPicPr>
            <p:cNvPr id="27" name="図 26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メイリオ"/>
                  <a:ea typeface="メイリオ"/>
                  <a:cs typeface="メイリオ"/>
                </a:rPr>
                <a:t>3.2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5746128" y="1982342"/>
            <a:ext cx="495393" cy="238821"/>
            <a:chOff x="3635897" y="4313153"/>
            <a:chExt cx="495393" cy="238821"/>
          </a:xfrm>
        </p:grpSpPr>
        <p:pic>
          <p:nvPicPr>
            <p:cNvPr id="30" name="図 29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2.4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5746128" y="2134742"/>
            <a:ext cx="495393" cy="238821"/>
            <a:chOff x="3635897" y="4313153"/>
            <a:chExt cx="495393" cy="238821"/>
          </a:xfrm>
        </p:grpSpPr>
        <p:pic>
          <p:nvPicPr>
            <p:cNvPr id="33" name="図 32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34" name="テキスト ボックス 33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2.6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cxnSp>
        <p:nvCxnSpPr>
          <p:cNvPr id="36" name="カギ線コネクタ 35"/>
          <p:cNvCxnSpPr>
            <a:stCxn id="7" idx="3"/>
            <a:endCxn id="17" idx="3"/>
          </p:cNvCxnSpPr>
          <p:nvPr/>
        </p:nvCxnSpPr>
        <p:spPr>
          <a:xfrm flipH="1">
            <a:off x="6362359" y="2103698"/>
            <a:ext cx="9841" cy="2205220"/>
          </a:xfrm>
          <a:prstGeom prst="bentConnector3">
            <a:avLst>
              <a:gd name="adj1" fmla="val -2322935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図形グループ 48"/>
          <p:cNvGrpSpPr/>
          <p:nvPr/>
        </p:nvGrpSpPr>
        <p:grpSpPr>
          <a:xfrm>
            <a:off x="3393541" y="1923678"/>
            <a:ext cx="602294" cy="238821"/>
            <a:chOff x="3635897" y="4313153"/>
            <a:chExt cx="602294" cy="238821"/>
          </a:xfrm>
        </p:grpSpPr>
        <p:pic>
          <p:nvPicPr>
            <p:cNvPr id="50" name="図 49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51" name="テキスト ボックス 50"/>
            <p:cNvSpPr txBox="1"/>
            <p:nvPr/>
          </p:nvSpPr>
          <p:spPr>
            <a:xfrm>
              <a:off x="3779912" y="4313153"/>
              <a:ext cx="458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latest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52" name="図形グループ 51"/>
          <p:cNvGrpSpPr/>
          <p:nvPr/>
        </p:nvGrpSpPr>
        <p:grpSpPr>
          <a:xfrm>
            <a:off x="3393541" y="2076078"/>
            <a:ext cx="508217" cy="238821"/>
            <a:chOff x="3635897" y="4313153"/>
            <a:chExt cx="508217" cy="238821"/>
          </a:xfrm>
        </p:grpSpPr>
        <p:pic>
          <p:nvPicPr>
            <p:cNvPr id="53" name="図 52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54" name="テキスト ボックス 53"/>
            <p:cNvSpPr txBox="1"/>
            <p:nvPr/>
          </p:nvSpPr>
          <p:spPr>
            <a:xfrm>
              <a:off x="3779912" y="4313153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live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cxnSp>
        <p:nvCxnSpPr>
          <p:cNvPr id="61" name="カギ線コネクタ 60"/>
          <p:cNvCxnSpPr>
            <a:stCxn id="50" idx="0"/>
            <a:endCxn id="43" idx="0"/>
          </p:cNvCxnSpPr>
          <p:nvPr/>
        </p:nvCxnSpPr>
        <p:spPr>
          <a:xfrm rot="10800000" flipV="1">
            <a:off x="3347865" y="2054483"/>
            <a:ext cx="45677" cy="2016224"/>
          </a:xfrm>
          <a:prstGeom prst="bentConnector3">
            <a:avLst>
              <a:gd name="adj1" fmla="val 600471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54" idx="3"/>
            <a:endCxn id="57" idx="3"/>
          </p:cNvCxnSpPr>
          <p:nvPr/>
        </p:nvCxnSpPr>
        <p:spPr>
          <a:xfrm flipH="1">
            <a:off x="3843257" y="2183800"/>
            <a:ext cx="58501" cy="2157446"/>
          </a:xfrm>
          <a:prstGeom prst="bentConnector3">
            <a:avLst>
              <a:gd name="adj1" fmla="val -390763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7073703" y="4011910"/>
            <a:ext cx="1602753" cy="64807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9" name="図形グループ 68"/>
          <p:cNvGrpSpPr/>
          <p:nvPr/>
        </p:nvGrpSpPr>
        <p:grpSpPr>
          <a:xfrm>
            <a:off x="8172400" y="4242512"/>
            <a:ext cx="495393" cy="238821"/>
            <a:chOff x="3635897" y="4313153"/>
            <a:chExt cx="495393" cy="238821"/>
          </a:xfrm>
        </p:grpSpPr>
        <p:pic>
          <p:nvPicPr>
            <p:cNvPr id="70" name="図 69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71" name="テキスト ボックス 70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1.2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78" name="図 77" descr="download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0" r="100000">
                        <a14:foregroundMark x1="28889" y1="70667" x2="28889" y2="70667"/>
                        <a14:foregroundMark x1="33333" y1="74444" x2="23556" y2="70000"/>
                        <a14:foregroundMark x1="37111" y1="61556" x2="37111" y2="6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982603"/>
            <a:ext cx="360040" cy="360040"/>
          </a:xfrm>
          <a:prstGeom prst="rect">
            <a:avLst/>
          </a:prstGeom>
        </p:spPr>
      </p:pic>
      <p:grpSp>
        <p:nvGrpSpPr>
          <p:cNvPr id="80" name="図形グループ 79"/>
          <p:cNvGrpSpPr/>
          <p:nvPr/>
        </p:nvGrpSpPr>
        <p:grpSpPr>
          <a:xfrm>
            <a:off x="7882027" y="1990726"/>
            <a:ext cx="495393" cy="238821"/>
            <a:chOff x="3635897" y="4313153"/>
            <a:chExt cx="495393" cy="238821"/>
          </a:xfrm>
        </p:grpSpPr>
        <p:pic>
          <p:nvPicPr>
            <p:cNvPr id="81" name="図 80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82" name="テキスト ボックス 81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1.2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cxnSp>
        <p:nvCxnSpPr>
          <p:cNvPr id="85" name="カギ線コネクタ 84"/>
          <p:cNvCxnSpPr>
            <a:stCxn id="79" idx="3"/>
            <a:endCxn id="71" idx="3"/>
          </p:cNvCxnSpPr>
          <p:nvPr/>
        </p:nvCxnSpPr>
        <p:spPr>
          <a:xfrm>
            <a:off x="8388424" y="2103698"/>
            <a:ext cx="279369" cy="2246536"/>
          </a:xfrm>
          <a:prstGeom prst="bentConnector3">
            <a:avLst>
              <a:gd name="adj1" fmla="val 18182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図 91" descr="Logotype_RH_OpenShift_wLogo_RGB_Blac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79" y="1203598"/>
            <a:ext cx="1449083" cy="372287"/>
          </a:xfrm>
          <a:prstGeom prst="rect">
            <a:avLst/>
          </a:prstGeom>
        </p:spPr>
      </p:pic>
      <p:sp>
        <p:nvSpPr>
          <p:cNvPr id="94" name="左中かっこ 93"/>
          <p:cNvSpPr/>
          <p:nvPr/>
        </p:nvSpPr>
        <p:spPr>
          <a:xfrm>
            <a:off x="1691680" y="3363838"/>
            <a:ext cx="360040" cy="1296144"/>
          </a:xfrm>
          <a:prstGeom prst="leftBrace">
            <a:avLst>
              <a:gd name="adj1" fmla="val 38180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左中かっこ 94"/>
          <p:cNvSpPr/>
          <p:nvPr/>
        </p:nvSpPr>
        <p:spPr>
          <a:xfrm>
            <a:off x="1763688" y="1707654"/>
            <a:ext cx="360040" cy="792088"/>
          </a:xfrm>
          <a:prstGeom prst="leftBrace">
            <a:avLst>
              <a:gd name="adj1" fmla="val 38180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83568" y="3867894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 smtClean="0">
                <a:latin typeface="メイリオ"/>
                <a:ea typeface="メイリオ"/>
                <a:cs typeface="メイリオ"/>
              </a:rPr>
              <a:t>Docker</a:t>
            </a:r>
            <a:r>
              <a:rPr kumimoji="1" lang="en-US" altLang="ja-JP" sz="800" dirty="0" smtClean="0">
                <a:latin typeface="メイリオ"/>
                <a:ea typeface="メイリオ"/>
                <a:cs typeface="メイリオ"/>
              </a:rPr>
              <a:t> Registry</a:t>
            </a:r>
            <a:endParaRPr kumimoji="1" lang="ja-JP" altLang="en-US" sz="800" dirty="0" err="1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7504" y="192367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メイリオ"/>
                <a:ea typeface="メイリオ"/>
                <a:cs typeface="メイリオ"/>
              </a:rPr>
              <a:t>Image Stream</a:t>
            </a:r>
          </a:p>
          <a:p>
            <a:r>
              <a:rPr lang="en-US" altLang="ja-JP" sz="800" dirty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en-US" altLang="ja-JP" sz="800" dirty="0" err="1" smtClean="0">
                <a:latin typeface="メイリオ"/>
                <a:ea typeface="メイリオ"/>
                <a:cs typeface="メイリオ"/>
              </a:rPr>
              <a:t>Docker</a:t>
            </a:r>
            <a:r>
              <a:rPr kumimoji="1" lang="en-US" altLang="ja-JP" sz="800" dirty="0" smtClean="0">
                <a:latin typeface="メイリオ"/>
                <a:ea typeface="メイリオ"/>
                <a:cs typeface="メイリオ"/>
              </a:rPr>
              <a:t> Image </a:t>
            </a:r>
            <a:r>
              <a:rPr kumimoji="1" lang="ja-JP" altLang="en-US" sz="800" dirty="0" smtClean="0">
                <a:latin typeface="メイリオ"/>
                <a:ea typeface="メイリオ"/>
                <a:cs typeface="メイリオ"/>
              </a:rPr>
              <a:t>への</a:t>
            </a:r>
            <a:r>
              <a:rPr lang="ja-JP" altLang="en-US" sz="800" dirty="0" smtClean="0">
                <a:latin typeface="メイリオ"/>
                <a:ea typeface="メイリオ"/>
                <a:cs typeface="メイリオ"/>
              </a:rPr>
              <a:t>ポインター</a:t>
            </a:r>
            <a:r>
              <a:rPr lang="en-US" altLang="ja-JP" sz="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en-US" altLang="ja-JP" sz="800" dirty="0" smtClean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42" name="図形グループ 41"/>
          <p:cNvGrpSpPr/>
          <p:nvPr/>
        </p:nvGrpSpPr>
        <p:grpSpPr>
          <a:xfrm>
            <a:off x="3347864" y="3939902"/>
            <a:ext cx="508217" cy="238821"/>
            <a:chOff x="3635897" y="4313153"/>
            <a:chExt cx="508217" cy="238821"/>
          </a:xfrm>
        </p:grpSpPr>
        <p:pic>
          <p:nvPicPr>
            <p:cNvPr id="43" name="図 42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44" name="テキスト ボックス 43"/>
            <p:cNvSpPr txBox="1"/>
            <p:nvPr/>
          </p:nvSpPr>
          <p:spPr>
            <a:xfrm>
              <a:off x="3779912" y="4313153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メイリオ"/>
                  <a:ea typeface="メイリオ"/>
                  <a:cs typeface="メイリオ"/>
                </a:rPr>
                <a:t>N</a:t>
              </a:r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.0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3347864" y="4086713"/>
            <a:ext cx="436132" cy="238821"/>
            <a:chOff x="3635897" y="4313153"/>
            <a:chExt cx="436132" cy="238821"/>
          </a:xfrm>
        </p:grpSpPr>
        <p:pic>
          <p:nvPicPr>
            <p:cNvPr id="46" name="図 45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47" name="テキスト ボックス 46"/>
            <p:cNvSpPr txBox="1"/>
            <p:nvPr/>
          </p:nvSpPr>
          <p:spPr>
            <a:xfrm>
              <a:off x="3779912" y="4313153"/>
              <a:ext cx="2921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...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3347864" y="4233524"/>
            <a:ext cx="495393" cy="238821"/>
            <a:chOff x="3635897" y="4313153"/>
            <a:chExt cx="495393" cy="238821"/>
          </a:xfrm>
        </p:grpSpPr>
        <p:pic>
          <p:nvPicPr>
            <p:cNvPr id="56" name="図 55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57" name="テキスト ボックス 56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2.0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58" name="図形グループ 57"/>
          <p:cNvGrpSpPr/>
          <p:nvPr/>
        </p:nvGrpSpPr>
        <p:grpSpPr>
          <a:xfrm>
            <a:off x="3347864" y="4380334"/>
            <a:ext cx="495393" cy="238821"/>
            <a:chOff x="3635897" y="4313153"/>
            <a:chExt cx="495393" cy="238821"/>
          </a:xfrm>
        </p:grpSpPr>
        <p:pic>
          <p:nvPicPr>
            <p:cNvPr id="59" name="図 58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35897" y="4335943"/>
              <a:ext cx="216031" cy="216031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3779912" y="4313153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メイリオ"/>
                  <a:ea typeface="メイリオ"/>
                  <a:cs typeface="メイリオ"/>
                </a:rPr>
                <a:t>1.0</a:t>
              </a:r>
              <a:endParaRPr kumimoji="1" lang="ja-JP" altLang="en-US" sz="800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67" name="図 66" descr="download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0" r="100000">
                        <a14:foregroundMark x1="28889" y1="70667" x2="28889" y2="70667"/>
                        <a14:foregroundMark x1="33333" y1="74444" x2="23556" y2="70000"/>
                        <a14:foregroundMark x1="37111" y1="61556" x2="37111" y2="6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80" y="3939902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4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https://</a:t>
            </a:r>
            <a:r>
              <a:rPr kumimoji="1" lang="en-US" altLang="ja-JP" dirty="0" err="1"/>
              <a:t>azuremarketplace.microsoft.com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ja-jp</a:t>
            </a:r>
            <a:r>
              <a:rPr kumimoji="1" lang="en-US" altLang="ja-JP" dirty="0"/>
              <a:t>/marketplace</a:t>
            </a:r>
            <a:r>
              <a:rPr kumimoji="1" lang="en-US" altLang="ja-JP" dirty="0" smtClean="0"/>
              <a:t>/</a:t>
            </a:r>
          </a:p>
          <a:p>
            <a:r>
              <a:rPr kumimoji="1" lang="ja-JP" altLang="en-US" dirty="0" smtClean="0"/>
              <a:t>ログイン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検索フィールドに「</a:t>
            </a:r>
            <a:r>
              <a:rPr kumimoji="1" lang="en-US" altLang="ja-JP" dirty="0" err="1" smtClean="0"/>
              <a:t>openshift</a:t>
            </a:r>
            <a:r>
              <a:rPr kumimoji="1" lang="ja-JP" altLang="en-US" dirty="0" smtClean="0"/>
              <a:t>」と入力して検索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スクリーンショット 2017-11-29 11.03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9702"/>
            <a:ext cx="2147144" cy="1995686"/>
          </a:xfrm>
          <a:prstGeom prst="rect">
            <a:avLst/>
          </a:prstGeom>
        </p:spPr>
      </p:pic>
      <p:pic>
        <p:nvPicPr>
          <p:cNvPr id="6" name="図 5" descr="スクリーンショット 2017-11-29 11.0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55726"/>
            <a:ext cx="2195736" cy="1161685"/>
          </a:xfrm>
          <a:prstGeom prst="rect">
            <a:avLst/>
          </a:prstGeom>
        </p:spPr>
      </p:pic>
      <p:pic>
        <p:nvPicPr>
          <p:cNvPr id="7" name="図 6" descr="スクリーンショット 2017-11-29 11.07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03" y="2139702"/>
            <a:ext cx="3072845" cy="17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5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419872" y="1491630"/>
            <a:ext cx="3024336" cy="2498140"/>
            <a:chOff x="899592" y="1729794"/>
            <a:chExt cx="3024336" cy="2498140"/>
          </a:xfrm>
        </p:grpSpPr>
        <p:grpSp>
          <p:nvGrpSpPr>
            <p:cNvPr id="5" name="図形グループ 4"/>
            <p:cNvGrpSpPr/>
            <p:nvPr/>
          </p:nvGrpSpPr>
          <p:grpSpPr>
            <a:xfrm>
              <a:off x="1691680" y="3651870"/>
              <a:ext cx="372770" cy="576064"/>
              <a:chOff x="1306228" y="1995687"/>
              <a:chExt cx="372770" cy="576064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1306228" y="1995687"/>
                <a:ext cx="372770" cy="576064"/>
              </a:xfrm>
              <a:prstGeom prst="roundRect">
                <a:avLst>
                  <a:gd name="adj" fmla="val 2936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tIns="0" bIns="0" anchor="t"/>
              <a:lstStyle/>
              <a:p>
                <a:pPr algn="ctr">
                  <a:defRPr/>
                </a:pPr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Pod</a:t>
                </a:r>
                <a:endParaRPr kumimoji="1" lang="ja-JP" altLang="en-US" sz="1200" dirty="0" err="1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pic>
            <p:nvPicPr>
              <p:cNvPr id="17" name="図 16" descr="2000px-Tomcat-logo.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5745" y="2284678"/>
                <a:ext cx="233736" cy="155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5000D"/>
                </a:solidFill>
              </a:ln>
            </p:spPr>
          </p:pic>
        </p:grpSp>
        <p:grpSp>
          <p:nvGrpSpPr>
            <p:cNvPr id="6" name="図形グループ 5"/>
            <p:cNvGrpSpPr/>
            <p:nvPr/>
          </p:nvGrpSpPr>
          <p:grpSpPr>
            <a:xfrm>
              <a:off x="2759070" y="3651870"/>
              <a:ext cx="372770" cy="576064"/>
              <a:chOff x="1979712" y="1995686"/>
              <a:chExt cx="372770" cy="576064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1979712" y="1995686"/>
                <a:ext cx="372770" cy="576064"/>
              </a:xfrm>
              <a:prstGeom prst="roundRect">
                <a:avLst>
                  <a:gd name="adj" fmla="val 2936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tIns="0" bIns="0" anchor="t"/>
              <a:lstStyle/>
              <a:p>
                <a:pPr algn="ctr">
                  <a:defRPr/>
                </a:pPr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Pod</a:t>
                </a:r>
                <a:endParaRPr kumimoji="1" lang="ja-JP" altLang="en-US" sz="1200" dirty="0" err="1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pic>
            <p:nvPicPr>
              <p:cNvPr id="15" name="図 14" descr="2000px-Tomcat-logo.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9229" y="2284677"/>
                <a:ext cx="233736" cy="155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5000D"/>
                </a:solidFill>
              </a:ln>
            </p:spPr>
          </p:pic>
        </p:grpSp>
        <p:sp>
          <p:nvSpPr>
            <p:cNvPr id="7" name="角丸四角形 6"/>
            <p:cNvSpPr/>
            <p:nvPr/>
          </p:nvSpPr>
          <p:spPr>
            <a:xfrm>
              <a:off x="1691680" y="3075806"/>
              <a:ext cx="1440160" cy="288032"/>
            </a:xfrm>
            <a:prstGeom prst="roundRect">
              <a:avLst>
                <a:gd name="adj" fmla="val 29360"/>
              </a:avLst>
            </a:prstGeom>
            <a:solidFill>
              <a:srgbClr val="2DB6F8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anchor="t"/>
            <a:lstStyle/>
            <a:p>
              <a:pPr algn="ctr">
                <a:defRPr/>
              </a:pPr>
              <a:r>
                <a:rPr kumimoji="1"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service "frontend"</a:t>
              </a:r>
              <a:endParaRPr kumimoji="1" lang="ja-JP" altLang="en-US" sz="1200" dirty="0" err="1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8" name="カギ線コネクタ 7"/>
            <p:cNvCxnSpPr>
              <a:stCxn id="7" idx="2"/>
              <a:endCxn id="16" idx="0"/>
            </p:cNvCxnSpPr>
            <p:nvPr/>
          </p:nvCxnSpPr>
          <p:spPr>
            <a:xfrm rot="5400000">
              <a:off x="2000897" y="3241007"/>
              <a:ext cx="288032" cy="533695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カギ線コネクタ 8"/>
            <p:cNvCxnSpPr>
              <a:stCxn id="7" idx="2"/>
              <a:endCxn id="14" idx="0"/>
            </p:cNvCxnSpPr>
            <p:nvPr/>
          </p:nvCxnSpPr>
          <p:spPr>
            <a:xfrm rot="16200000" flipH="1">
              <a:off x="2534591" y="3241006"/>
              <a:ext cx="288032" cy="533695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9"/>
            <p:cNvSpPr/>
            <p:nvPr/>
          </p:nvSpPr>
          <p:spPr>
            <a:xfrm>
              <a:off x="899592" y="2643758"/>
              <a:ext cx="3024336" cy="288032"/>
            </a:xfrm>
            <a:prstGeom prst="roundRect">
              <a:avLst>
                <a:gd name="adj" fmla="val 29360"/>
              </a:avLst>
            </a:prstGeom>
            <a:solidFill>
              <a:srgbClr val="F66301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anchor="t"/>
            <a:lstStyle/>
            <a:p>
              <a:pPr algn="ctr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route "http://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hello.apps.example.com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"</a:t>
              </a:r>
              <a:endParaRPr kumimoji="1" lang="ja-JP" altLang="en-US" sz="1200" dirty="0" err="1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1" name="カギ線コネクタ 26"/>
            <p:cNvCxnSpPr>
              <a:stCxn id="10" idx="2"/>
              <a:endCxn id="7" idx="0"/>
            </p:cNvCxnSpPr>
            <p:nvPr/>
          </p:nvCxnSpPr>
          <p:spPr>
            <a:xfrm>
              <a:off x="2411760" y="2931790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図 6" descr="OpenShif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729794"/>
              <a:ext cx="720080" cy="769948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カギ線コネクタ 26"/>
            <p:cNvCxnSpPr>
              <a:stCxn id="12" idx="2"/>
              <a:endCxn id="10" idx="0"/>
            </p:cNvCxnSpPr>
            <p:nvPr/>
          </p:nvCxnSpPr>
          <p:spPr>
            <a:xfrm>
              <a:off x="2411760" y="24997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22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8</a:t>
            </a:fld>
            <a:endParaRPr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648472" y="3654574"/>
            <a:ext cx="1359346" cy="806227"/>
            <a:chOff x="5562600" y="3638550"/>
            <a:chExt cx="1359346" cy="806227"/>
          </a:xfrm>
        </p:grpSpPr>
        <p:pic>
          <p:nvPicPr>
            <p:cNvPr id="5" name="図 4" descr="note-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160" y="3638550"/>
              <a:ext cx="806227" cy="806227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5562600" y="3943350"/>
              <a:ext cx="1359346" cy="4524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Deployment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ja-JP" dirty="0" err="1" smtClean="0">
                  <a:latin typeface="メイリオ"/>
                  <a:ea typeface="メイリオ"/>
                  <a:cs typeface="メイリオ"/>
                </a:rPr>
                <a:t>Config</a:t>
              </a:r>
              <a:endParaRPr kumimoji="1" lang="ja-JP" altLang="en-US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" name="片側の 2 つの角を丸めた四角形 6"/>
          <p:cNvSpPr/>
          <p:nvPr/>
        </p:nvSpPr>
        <p:spPr>
          <a:xfrm>
            <a:off x="5705872" y="2511574"/>
            <a:ext cx="838200" cy="762000"/>
          </a:xfrm>
          <a:prstGeom prst="round2SameRect">
            <a:avLst>
              <a:gd name="adj1" fmla="val 7568"/>
              <a:gd name="adj2" fmla="val 0"/>
            </a:avLst>
          </a:prstGeom>
          <a:noFill/>
          <a:ln w="28575" cmpd="sng">
            <a:solidFill>
              <a:srgbClr val="CB00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72472" y="3806974"/>
            <a:ext cx="1524000" cy="6096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Replication</a:t>
            </a:r>
          </a:p>
          <a:p>
            <a:pPr algn="ctr"/>
            <a:r>
              <a:rPr kumimoji="1" lang="en-US" altLang="ja-JP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Controller</a:t>
            </a:r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片側の 2 つの角を丸めた四角形 8"/>
          <p:cNvSpPr/>
          <p:nvPr/>
        </p:nvSpPr>
        <p:spPr>
          <a:xfrm>
            <a:off x="5705872" y="1444774"/>
            <a:ext cx="838200" cy="762000"/>
          </a:xfrm>
          <a:prstGeom prst="round2SameRect">
            <a:avLst>
              <a:gd name="adj1" fmla="val 7568"/>
              <a:gd name="adj2" fmla="val 0"/>
            </a:avLst>
          </a:prstGeom>
          <a:noFill/>
          <a:ln w="28575" cmpd="sng">
            <a:solidFill>
              <a:srgbClr val="CB00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9"/>
          <p:cNvGrpSpPr>
            <a:grpSpLocks noChangeAspect="1"/>
          </p:cNvGrpSpPr>
          <p:nvPr/>
        </p:nvGrpSpPr>
        <p:grpSpPr>
          <a:xfrm>
            <a:off x="5882045" y="2745879"/>
            <a:ext cx="433427" cy="487680"/>
            <a:chOff x="3782071" y="3795886"/>
            <a:chExt cx="576064" cy="648080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3756" y="3871106"/>
              <a:ext cx="512694" cy="497639"/>
            </a:xfrm>
            <a:prstGeom prst="rect">
              <a:avLst/>
            </a:prstGeom>
          </p:spPr>
        </p:pic>
        <p:sp>
          <p:nvSpPr>
            <p:cNvPr id="12" name="六角形 11"/>
            <p:cNvSpPr/>
            <p:nvPr/>
          </p:nvSpPr>
          <p:spPr>
            <a:xfrm rot="5400000">
              <a:off x="3746063" y="3831894"/>
              <a:ext cx="648080" cy="576064"/>
            </a:xfrm>
            <a:prstGeom prst="hexagon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ctr">
              <a:normAutofit fontScale="62500" lnSpcReduction="20000"/>
            </a:bodyPr>
            <a:lstStyle/>
            <a:p>
              <a:pPr algn="ctr"/>
              <a:endParaRPr lang="ja-JP" altLang="en-US" sz="2400" dirty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910" y="2693830"/>
            <a:ext cx="609600" cy="59177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927749" y="3211426"/>
            <a:ext cx="1415923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Application</a:t>
            </a:r>
          </a:p>
          <a:p>
            <a:pPr algn="ctr">
              <a:lnSpc>
                <a:spcPct val="90000"/>
              </a:lnSpc>
            </a:pP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Image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直線矢印コネクタ 14"/>
          <p:cNvCxnSpPr>
            <a:stCxn id="13" idx="3"/>
            <a:endCxn id="19" idx="1"/>
          </p:cNvCxnSpPr>
          <p:nvPr/>
        </p:nvCxnSpPr>
        <p:spPr>
          <a:xfrm flipV="1">
            <a:off x="2940510" y="2989719"/>
            <a:ext cx="63176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3419872" y="987574"/>
            <a:ext cx="3429000" cy="3505200"/>
          </a:xfrm>
          <a:prstGeom prst="roundRect">
            <a:avLst>
              <a:gd name="adj" fmla="val 4408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7" name="直線矢印コネクタ 16"/>
          <p:cNvCxnSpPr>
            <a:stCxn id="5" idx="0"/>
            <a:endCxn id="19" idx="2"/>
          </p:cNvCxnSpPr>
          <p:nvPr/>
        </p:nvCxnSpPr>
        <p:spPr>
          <a:xfrm flipV="1">
            <a:off x="4328146" y="3222519"/>
            <a:ext cx="6126" cy="4320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Logotype_RH_OpenShift_wLogo_RGB_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72" y="682774"/>
            <a:ext cx="1942517" cy="499057"/>
          </a:xfrm>
          <a:prstGeom prst="rect">
            <a:avLst/>
          </a:prstGeom>
          <a:solidFill>
            <a:srgbClr val="EDEDED"/>
          </a:solidFill>
        </p:spPr>
      </p:pic>
      <p:sp>
        <p:nvSpPr>
          <p:cNvPr id="19" name="角丸四角形 18"/>
          <p:cNvSpPr/>
          <p:nvPr/>
        </p:nvSpPr>
        <p:spPr>
          <a:xfrm>
            <a:off x="3572272" y="2756919"/>
            <a:ext cx="1524000" cy="465600"/>
          </a:xfrm>
          <a:prstGeom prst="roundRect">
            <a:avLst>
              <a:gd name="adj" fmla="val 5000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kumimoji="1" lang="ja-JP" altLang="en-US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デプロイ</a:t>
            </a:r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0" name="直線矢印コネクタ 19"/>
          <p:cNvCxnSpPr>
            <a:stCxn id="19" idx="3"/>
            <a:endCxn id="11" idx="1"/>
          </p:cNvCxnSpPr>
          <p:nvPr/>
        </p:nvCxnSpPr>
        <p:spPr>
          <a:xfrm>
            <a:off x="5096272" y="2989719"/>
            <a:ext cx="80961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12" idx="0"/>
          </p:cNvCxnSpPr>
          <p:nvPr/>
        </p:nvCxnSpPr>
        <p:spPr>
          <a:xfrm flipV="1">
            <a:off x="6086872" y="3233560"/>
            <a:ext cx="11887" cy="5734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1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0508" y="1131590"/>
            <a:ext cx="2793584" cy="2865301"/>
          </a:xfrm>
          <a:prstGeom prst="roundRect">
            <a:avLst>
              <a:gd name="adj" fmla="val 5592"/>
            </a:avLst>
          </a:prstGeom>
          <a:noFill/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86965" y="1310116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oc</a:t>
            </a:r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コマンド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65" y="2002269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oadm</a:t>
            </a:r>
            <a:r>
              <a:rPr lang="ja-JP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コマンド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86965" y="2729223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Web UI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494587" y="1310116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User 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en-US" sz="105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Group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494587" y="2002269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認証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94587" y="2775510"/>
            <a:ext cx="1296000" cy="1009741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02587" y="3115053"/>
            <a:ext cx="1080000" cy="420728"/>
          </a:xfrm>
          <a:prstGeom prst="roundRect">
            <a:avLst/>
          </a:prstGeom>
          <a:solidFill>
            <a:srgbClr val="FFFF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Namespace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2" name="カギ線コネクタ 11"/>
          <p:cNvCxnSpPr>
            <a:stCxn id="5" idx="3"/>
            <a:endCxn id="7" idx="3"/>
          </p:cNvCxnSpPr>
          <p:nvPr/>
        </p:nvCxnSpPr>
        <p:spPr>
          <a:xfrm>
            <a:off x="2082965" y="1520480"/>
            <a:ext cx="12700" cy="1419107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6" idx="3"/>
            <a:endCxn id="9" idx="1"/>
          </p:cNvCxnSpPr>
          <p:nvPr/>
        </p:nvCxnSpPr>
        <p:spPr>
          <a:xfrm>
            <a:off x="2082965" y="2212633"/>
            <a:ext cx="241162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9" idx="0"/>
            <a:endCxn id="8" idx="2"/>
          </p:cNvCxnSpPr>
          <p:nvPr/>
        </p:nvCxnSpPr>
        <p:spPr>
          <a:xfrm rot="5400000" flipH="1" flipV="1">
            <a:off x="5013225" y="1872907"/>
            <a:ext cx="271425" cy="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583796" y="2002269"/>
            <a:ext cx="1296000" cy="420728"/>
          </a:xfrm>
          <a:prstGeom prst="roundRect">
            <a:avLst/>
          </a:prstGeom>
          <a:solidFill>
            <a:srgbClr val="3399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REST API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6" name="図 15" descr="Encryp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34" y="2002269"/>
            <a:ext cx="420728" cy="420728"/>
          </a:xfrm>
          <a:prstGeom prst="rect">
            <a:avLst/>
          </a:prstGeom>
        </p:spPr>
      </p:pic>
      <p:cxnSp>
        <p:nvCxnSpPr>
          <p:cNvPr id="17" name="カギ線コネクタ 16"/>
          <p:cNvCxnSpPr>
            <a:stCxn id="10" idx="1"/>
            <a:endCxn id="16" idx="2"/>
          </p:cNvCxnSpPr>
          <p:nvPr/>
        </p:nvCxnSpPr>
        <p:spPr>
          <a:xfrm rot="10800000">
            <a:off x="4154199" y="2422997"/>
            <a:ext cx="340389" cy="8573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60800"/>
      </p:ext>
    </p:extLst>
  </p:cSld>
  <p:clrMapOvr>
    <a:masterClrMapping/>
  </p:clrMapOvr>
</p:sld>
</file>

<file path=ppt/theme/theme1.xml><?xml version="1.0" encoding="utf-8"?>
<a:theme xmlns:a="http://schemas.openxmlformats.org/drawingml/2006/main" name="2016templat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89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raph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 kumimoji="1" sz="1200" dirty="0">
            <a:solidFill>
              <a:schemeClr val="tx1"/>
            </a:solidFill>
            <a:latin typeface="メイリオ"/>
            <a:ea typeface="メイリオ"/>
            <a:cs typeface="メイリオ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err="1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2016template.potx</Template>
  <TotalTime>16133</TotalTime>
  <Words>287</Words>
  <Application>Microsoft Macintosh PowerPoint</Application>
  <PresentationFormat>画面に合わせる (16:9)</PresentationFormat>
  <Paragraphs>126</Paragraphs>
  <Slides>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2016template</vt:lpstr>
      <vt:lpstr>Divider</vt:lpstr>
      <vt:lpstr>Closing</vt:lpstr>
      <vt:lpstr>Graphic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>三木 雄平</dc:creator>
  <cp:keywords/>
  <dc:description/>
  <cp:lastModifiedBy>大溝 桂</cp:lastModifiedBy>
  <cp:revision>539</cp:revision>
  <cp:lastPrinted>2015-08-20T02:31:42Z</cp:lastPrinted>
  <dcterms:created xsi:type="dcterms:W3CDTF">2013-06-27T01:36:00Z</dcterms:created>
  <dcterms:modified xsi:type="dcterms:W3CDTF">2018-02-27T08:09:56Z</dcterms:modified>
  <cp:category/>
</cp:coreProperties>
</file>