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4" r:id="rId2"/>
    <p:sldId id="268" r:id="rId3"/>
    <p:sldId id="300" r:id="rId4"/>
    <p:sldId id="301" r:id="rId5"/>
    <p:sldId id="269" r:id="rId6"/>
    <p:sldId id="270" r:id="rId7"/>
    <p:sldId id="271" r:id="rId8"/>
    <p:sldId id="275" r:id="rId9"/>
    <p:sldId id="274" r:id="rId10"/>
    <p:sldId id="276" r:id="rId11"/>
    <p:sldId id="272" r:id="rId12"/>
    <p:sldId id="277" r:id="rId13"/>
    <p:sldId id="278" r:id="rId14"/>
    <p:sldId id="279" r:id="rId15"/>
    <p:sldId id="280" r:id="rId16"/>
    <p:sldId id="281" r:id="rId17"/>
    <p:sldId id="302"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8" r:id="rId32"/>
    <p:sldId id="296" r:id="rId33"/>
    <p:sldId id="299" r:id="rId34"/>
    <p:sldId id="273" r:id="rId35"/>
    <p:sldId id="295"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6" autoAdjust="0"/>
    <p:restoredTop sz="94660"/>
  </p:normalViewPr>
  <p:slideViewPr>
    <p:cSldViewPr snapToGrid="0">
      <p:cViewPr varScale="1">
        <p:scale>
          <a:sx n="72" d="100"/>
          <a:sy n="72"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ADE08-0B4F-48B8-A662-8EF5159F3B36}" type="datetimeFigureOut">
              <a:rPr lang="en-IN" smtClean="0"/>
              <a:t>10-07-2019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96F30-674C-44F1-8E2B-B2CDC6B76D0A}" type="slidenum">
              <a:rPr lang="en-IN" smtClean="0"/>
              <a:t>‹#›</a:t>
            </a:fld>
            <a:endParaRPr lang="en-IN"/>
          </a:p>
        </p:txBody>
      </p:sp>
    </p:spTree>
    <p:extLst>
      <p:ext uri="{BB962C8B-B14F-4D97-AF65-F5344CB8AC3E}">
        <p14:creationId xmlns:p14="http://schemas.microsoft.com/office/powerpoint/2010/main" val="53035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10.07.2019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10.07.2019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10.07.2019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10.07.2019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10.07.2019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JPG"/><Relationship Id="rId4" Type="http://schemas.openxmlformats.org/officeDocument/2006/relationships/image" Target="../media/image32.JPG"/></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9.JPG"/><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2.JPG"/><Relationship Id="rId4" Type="http://schemas.openxmlformats.org/officeDocument/2006/relationships/image" Target="../media/image41.JP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5.JPG"/><Relationship Id="rId4" Type="http://schemas.openxmlformats.org/officeDocument/2006/relationships/image" Target="../media/image44.JP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JPG"/></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JPG"/></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JPG"/></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4.JPG"/><Relationship Id="rId4" Type="http://schemas.openxmlformats.org/officeDocument/2006/relationships/image" Target="../media/image53.JP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7.JPG"/><Relationship Id="rId4" Type="http://schemas.openxmlformats.org/officeDocument/2006/relationships/image" Target="../media/image56.JP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JPG"/></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2.JP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843724" y="29114"/>
            <a:ext cx="7278915" cy="2308324"/>
          </a:xfrm>
          <a:prstGeom prst="rect">
            <a:avLst/>
          </a:prstGeom>
          <a:noFill/>
        </p:spPr>
        <p:txBody>
          <a:bodyPr wrap="square" rtlCol="0">
            <a:spAutoFit/>
          </a:bodyPr>
          <a:lstStyle/>
          <a:p>
            <a:pPr algn="ctr"/>
            <a:r>
              <a:rPr lang="en-US" sz="7200" dirty="0" smtClean="0">
                <a:solidFill>
                  <a:srgbClr val="FF5969"/>
                </a:solidFill>
                <a:latin typeface="Tw Cen MT" panose="020B0602020104020603" pitchFamily="34" charset="0"/>
              </a:rPr>
              <a:t>INDUSTRIAL TRAINING REPORT</a:t>
            </a:r>
            <a:endParaRPr lang="en-US" sz="72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1" y="5164151"/>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3154" y="2713197"/>
            <a:ext cx="7278915" cy="1985159"/>
          </a:xfrm>
          <a:prstGeom prst="rect">
            <a:avLst/>
          </a:prstGeom>
          <a:noFill/>
        </p:spPr>
        <p:txBody>
          <a:bodyPr wrap="square" rtlCol="0">
            <a:spAutoFit/>
          </a:bodyPr>
          <a:lstStyle/>
          <a:p>
            <a:pPr algn="ctr"/>
            <a:r>
              <a:rPr lang="en-US" sz="4100" b="1" dirty="0" smtClean="0">
                <a:solidFill>
                  <a:srgbClr val="52CBBE"/>
                </a:solidFill>
                <a:latin typeface="Tw Cen MT" panose="020B0602020104020603" pitchFamily="34" charset="0"/>
              </a:rPr>
              <a:t>TOPIC:ANALYSIS OF CRIME REPORTS IN INDIA USING BIG DATA</a:t>
            </a:r>
            <a:endParaRPr lang="en-US" sz="4100" b="1"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00B050"/>
                </a:solidFill>
              </a:rPr>
              <a:t>QUERY NO:3</a:t>
            </a:r>
            <a:endParaRPr lang="en-IN" sz="4400" b="1" dirty="0">
              <a:solidFill>
                <a:srgbClr val="00B05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5443122"/>
            <a:ext cx="1061529" cy="1172829"/>
          </a:xfrm>
          <a:prstGeom prst="rect">
            <a:avLst/>
          </a:prstGeom>
        </p:spPr>
      </p:pic>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954107"/>
          </a:xfrm>
          <a:prstGeom prst="rect">
            <a:avLst/>
          </a:prstGeom>
          <a:noFill/>
        </p:spPr>
        <p:txBody>
          <a:bodyPr wrap="square" rtlCol="0">
            <a:spAutoFit/>
          </a:bodyPr>
          <a:lstStyle/>
          <a:p>
            <a:r>
              <a:rPr lang="en-IN" sz="2800" u="sng" dirty="0" smtClean="0"/>
              <a:t>No. </a:t>
            </a:r>
            <a:r>
              <a:rPr lang="en-IN" sz="2800" u="sng" dirty="0"/>
              <a:t>of actions took based on complaints filed : </a:t>
            </a:r>
            <a:r>
              <a:rPr lang="en-IN" sz="2800" u="sng" dirty="0" smtClean="0"/>
              <a:t>(ratio </a:t>
            </a:r>
            <a:r>
              <a:rPr lang="en-IN" sz="2800" u="sng" dirty="0"/>
              <a:t>declared </a:t>
            </a:r>
            <a:r>
              <a:rPr lang="en-IN" sz="2800" u="sng" dirty="0" smtClean="0"/>
              <a:t>false)</a:t>
            </a:r>
            <a:endParaRPr lang="en-IN" sz="2800" u="sng"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8235" y="1838552"/>
            <a:ext cx="4029075" cy="437927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2487" y="1838553"/>
            <a:ext cx="3491014" cy="4379270"/>
          </a:xfrm>
          <a:prstGeom prst="rect">
            <a:avLst/>
          </a:prstGeom>
        </p:spPr>
      </p:pic>
    </p:spTree>
    <p:extLst>
      <p:ext uri="{BB962C8B-B14F-4D97-AF65-F5344CB8AC3E}">
        <p14:creationId xmlns:p14="http://schemas.microsoft.com/office/powerpoint/2010/main" val="17032991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427" y="700213"/>
            <a:ext cx="7085567" cy="5094519"/>
          </a:xfrm>
          <a:prstGeom prst="rect">
            <a:avLst/>
          </a:prstGeom>
        </p:spPr>
      </p:pic>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002060"/>
                </a:solidFill>
              </a:rPr>
              <a:t>QUERY NO:4</a:t>
            </a:r>
            <a:endParaRPr lang="en-IN" sz="4400" b="1" dirty="0">
              <a:solidFill>
                <a:srgbClr val="00206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5443122"/>
            <a:ext cx="1061529" cy="1172829"/>
          </a:xfrm>
          <a:prstGeom prst="rect">
            <a:avLst/>
          </a:prstGeom>
        </p:spPr>
      </p:pic>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954107"/>
          </a:xfrm>
          <a:prstGeom prst="rect">
            <a:avLst/>
          </a:prstGeom>
          <a:noFill/>
        </p:spPr>
        <p:txBody>
          <a:bodyPr wrap="square" rtlCol="0">
            <a:spAutoFit/>
          </a:bodyPr>
          <a:lstStyle/>
          <a:p>
            <a:r>
              <a:rPr lang="en-IN" sz="2800" u="sng" dirty="0"/>
              <a:t>In which state </a:t>
            </a:r>
            <a:r>
              <a:rPr lang="en-IN" sz="2800" u="sng" dirty="0" smtClean="0"/>
              <a:t>is </a:t>
            </a:r>
            <a:r>
              <a:rPr lang="en-IN" sz="2800" u="sng" dirty="0"/>
              <a:t>the most no of complaint filed against police.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4196" y="1840318"/>
            <a:ext cx="3382768" cy="348019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7984" y="1411912"/>
            <a:ext cx="4789644" cy="4544059"/>
          </a:xfrm>
          <a:prstGeom prst="rect">
            <a:avLst/>
          </a:prstGeom>
        </p:spPr>
      </p:pic>
    </p:spTree>
    <p:extLst>
      <p:ext uri="{BB962C8B-B14F-4D97-AF65-F5344CB8AC3E}">
        <p14:creationId xmlns:p14="http://schemas.microsoft.com/office/powerpoint/2010/main" val="335161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C00000"/>
                </a:solidFill>
              </a:rPr>
              <a:t>QUERY NO:5</a:t>
            </a:r>
            <a:endParaRPr lang="en-IN" sz="4400" b="1" dirty="0">
              <a:solidFill>
                <a:srgbClr val="C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5443122"/>
            <a:ext cx="1061529" cy="1172829"/>
          </a:xfrm>
          <a:prstGeom prst="rect">
            <a:avLst/>
          </a:prstGeom>
        </p:spPr>
      </p:pic>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954107"/>
          </a:xfrm>
          <a:prstGeom prst="rect">
            <a:avLst/>
          </a:prstGeom>
          <a:noFill/>
        </p:spPr>
        <p:txBody>
          <a:bodyPr wrap="square" rtlCol="0">
            <a:spAutoFit/>
          </a:bodyPr>
          <a:lstStyle/>
          <a:p>
            <a:r>
              <a:rPr lang="en-IN" sz="2800" u="sng" dirty="0" smtClean="0"/>
              <a:t>Percentage </a:t>
            </a:r>
            <a:r>
              <a:rPr lang="en-IN" sz="2800" u="sng" dirty="0"/>
              <a:t>rise or decrease in </a:t>
            </a:r>
            <a:r>
              <a:rPr lang="en-IN" sz="2800" u="sng" dirty="0" smtClean="0"/>
              <a:t>no. </a:t>
            </a:r>
            <a:r>
              <a:rPr lang="en-IN" sz="2800" u="sng" dirty="0"/>
              <a:t>of police complaint in last two years</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2377" y="1689719"/>
            <a:ext cx="3609975" cy="484805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2305" y="1657028"/>
            <a:ext cx="3543300" cy="4913440"/>
          </a:xfrm>
          <a:prstGeom prst="rect">
            <a:avLst/>
          </a:prstGeom>
        </p:spPr>
      </p:pic>
    </p:spTree>
    <p:extLst>
      <p:ext uri="{BB962C8B-B14F-4D97-AF65-F5344CB8AC3E}">
        <p14:creationId xmlns:p14="http://schemas.microsoft.com/office/powerpoint/2010/main" val="23212757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176" y="1070996"/>
            <a:ext cx="7207623" cy="4883554"/>
          </a:xfrm>
          <a:prstGeom prst="rect">
            <a:avLst/>
          </a:prstGeom>
        </p:spPr>
      </p:pic>
    </p:spTree>
    <p:extLst>
      <p:ext uri="{BB962C8B-B14F-4D97-AF65-F5344CB8AC3E}">
        <p14:creationId xmlns:p14="http://schemas.microsoft.com/office/powerpoint/2010/main" val="551833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chemeClr val="accent2">
                    <a:lumMod val="50000"/>
                  </a:schemeClr>
                </a:solidFill>
              </a:rPr>
              <a:t>QUERY NO:6</a:t>
            </a:r>
            <a:endParaRPr lang="en-IN" sz="4400" b="1" dirty="0">
              <a:solidFill>
                <a:schemeClr val="accent2">
                  <a:lumMod val="50000"/>
                </a:schemeClr>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523220"/>
          </a:xfrm>
          <a:prstGeom prst="rect">
            <a:avLst/>
          </a:prstGeom>
          <a:noFill/>
        </p:spPr>
        <p:txBody>
          <a:bodyPr wrap="square" rtlCol="0">
            <a:spAutoFit/>
          </a:bodyPr>
          <a:lstStyle/>
          <a:p>
            <a:r>
              <a:rPr lang="en-IN" sz="2800" u="sng" dirty="0" smtClean="0"/>
              <a:t>Top </a:t>
            </a:r>
            <a:r>
              <a:rPr lang="en-IN" sz="2800" u="sng" dirty="0"/>
              <a:t>2 crimes of each state against </a:t>
            </a:r>
            <a:r>
              <a:rPr lang="en-IN" sz="2800" u="sng" dirty="0" smtClean="0"/>
              <a:t>women.</a:t>
            </a:r>
            <a:endParaRPr lang="en-IN" sz="2800" u="sng"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483" y="1259684"/>
            <a:ext cx="3730815" cy="53244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2623" y="1307310"/>
            <a:ext cx="4870877" cy="5229225"/>
          </a:xfrm>
          <a:prstGeom prst="rect">
            <a:avLst/>
          </a:prstGeom>
        </p:spPr>
      </p:pic>
    </p:spTree>
    <p:extLst>
      <p:ext uri="{BB962C8B-B14F-4D97-AF65-F5344CB8AC3E}">
        <p14:creationId xmlns:p14="http://schemas.microsoft.com/office/powerpoint/2010/main" val="23875385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402" y="928686"/>
            <a:ext cx="5695950" cy="5000625"/>
          </a:xfrm>
          <a:prstGeom prst="rect">
            <a:avLst/>
          </a:prstGeom>
        </p:spPr>
      </p:pic>
    </p:spTree>
    <p:extLst>
      <p:ext uri="{BB962C8B-B14F-4D97-AF65-F5344CB8AC3E}">
        <p14:creationId xmlns:p14="http://schemas.microsoft.com/office/powerpoint/2010/main" val="40181819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4" name="slide7">
            <a:extLst>
              <a:ext uri="{FF2B5EF4-FFF2-40B4-BE49-F238E27FC236}">
                <a16:creationId xmlns:a16="http://schemas.microsoft.com/office/drawing/2014/main" id="{0B84EA88-55BD-44C6-B0EB-245EC463F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Tree>
    <p:extLst>
      <p:ext uri="{BB962C8B-B14F-4D97-AF65-F5344CB8AC3E}">
        <p14:creationId xmlns:p14="http://schemas.microsoft.com/office/powerpoint/2010/main" val="10738747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002060"/>
                </a:solidFill>
              </a:rPr>
              <a:t>QUERY NO:7</a:t>
            </a:r>
            <a:endParaRPr lang="en-IN" sz="4400" b="1" dirty="0">
              <a:solidFill>
                <a:srgbClr val="00206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523220"/>
          </a:xfrm>
          <a:prstGeom prst="rect">
            <a:avLst/>
          </a:prstGeom>
          <a:noFill/>
        </p:spPr>
        <p:txBody>
          <a:bodyPr wrap="square" rtlCol="0">
            <a:spAutoFit/>
          </a:bodyPr>
          <a:lstStyle/>
          <a:p>
            <a:r>
              <a:rPr lang="en-IN" sz="2800" u="sng" dirty="0" smtClean="0"/>
              <a:t>State </a:t>
            </a:r>
            <a:r>
              <a:rPr lang="en-IN" sz="2800" u="sng" dirty="0"/>
              <a:t>with highest no of crime against </a:t>
            </a:r>
            <a:r>
              <a:rPr lang="en-IN" sz="2800" u="sng" dirty="0" smtClean="0"/>
              <a:t>women.</a:t>
            </a:r>
            <a:endParaRPr lang="en-IN" sz="2800" u="sng"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2415" y="2121647"/>
            <a:ext cx="3957937" cy="322447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66" y="1431796"/>
            <a:ext cx="4725059" cy="4572638"/>
          </a:xfrm>
          <a:prstGeom prst="rect">
            <a:avLst/>
          </a:prstGeom>
        </p:spPr>
      </p:pic>
    </p:spTree>
    <p:extLst>
      <p:ext uri="{BB962C8B-B14F-4D97-AF65-F5344CB8AC3E}">
        <p14:creationId xmlns:p14="http://schemas.microsoft.com/office/powerpoint/2010/main" val="19696146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chemeClr val="accent5">
                    <a:lumMod val="50000"/>
                  </a:schemeClr>
                </a:solidFill>
              </a:rPr>
              <a:t>QUERY NO:8</a:t>
            </a:r>
            <a:endParaRPr lang="en-IN" sz="4400" b="1" dirty="0">
              <a:solidFill>
                <a:schemeClr val="accent5">
                  <a:lumMod val="50000"/>
                </a:schemeClr>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954107"/>
          </a:xfrm>
          <a:prstGeom prst="rect">
            <a:avLst/>
          </a:prstGeom>
          <a:noFill/>
        </p:spPr>
        <p:txBody>
          <a:bodyPr wrap="square" rtlCol="0">
            <a:spAutoFit/>
          </a:bodyPr>
          <a:lstStyle/>
          <a:p>
            <a:r>
              <a:rPr lang="en-IN" sz="2800" u="sng" dirty="0" smtClean="0"/>
              <a:t>Increase </a:t>
            </a:r>
            <a:r>
              <a:rPr lang="en-IN" sz="2800" u="sng" dirty="0"/>
              <a:t>or </a:t>
            </a:r>
            <a:r>
              <a:rPr lang="en-IN" sz="2800" u="sng" dirty="0" smtClean="0"/>
              <a:t>decrease </a:t>
            </a:r>
            <a:r>
              <a:rPr lang="en-IN" sz="2800" u="sng" dirty="0"/>
              <a:t>in the total crime against women in last two years.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327" y="1689719"/>
            <a:ext cx="3667125" cy="49164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6484" y="1702511"/>
            <a:ext cx="3648075" cy="4867419"/>
          </a:xfrm>
          <a:prstGeom prst="rect">
            <a:avLst/>
          </a:prstGeom>
        </p:spPr>
      </p:pic>
    </p:spTree>
    <p:extLst>
      <p:ext uri="{BB962C8B-B14F-4D97-AF65-F5344CB8AC3E}">
        <p14:creationId xmlns:p14="http://schemas.microsoft.com/office/powerpoint/2010/main" val="11724556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4110279" y="3035091"/>
            <a:ext cx="1793631" cy="646331"/>
          </a:xfrm>
          <a:prstGeom prst="rect">
            <a:avLst/>
          </a:prstGeom>
          <a:noFill/>
        </p:spPr>
        <p:txBody>
          <a:bodyPr wrap="square" rtlCol="0">
            <a:spAutoFit/>
          </a:bodyPr>
          <a:lstStyle/>
          <a:p>
            <a:r>
              <a:rPr lang="en-IN" dirty="0" smtClean="0">
                <a:solidFill>
                  <a:srgbClr val="C00000"/>
                </a:solidFill>
              </a:rPr>
              <a:t>AKASH SINGH</a:t>
            </a:r>
          </a:p>
          <a:p>
            <a:r>
              <a:rPr lang="en-IN" dirty="0" smtClean="0">
                <a:solidFill>
                  <a:srgbClr val="C00000"/>
                </a:solidFill>
              </a:rPr>
              <a:t> (201600022)</a:t>
            </a:r>
            <a:endParaRPr lang="en-IN" dirty="0">
              <a:solidFill>
                <a:srgbClr val="C00000"/>
              </a:solidFill>
            </a:endParaRPr>
          </a:p>
        </p:txBody>
      </p:sp>
      <p:sp>
        <p:nvSpPr>
          <p:cNvPr id="43" name="TextBox 42"/>
          <p:cNvSpPr txBox="1"/>
          <p:nvPr/>
        </p:nvSpPr>
        <p:spPr>
          <a:xfrm>
            <a:off x="7910278" y="3058202"/>
            <a:ext cx="1793631" cy="646331"/>
          </a:xfrm>
          <a:prstGeom prst="rect">
            <a:avLst/>
          </a:prstGeom>
          <a:noFill/>
        </p:spPr>
        <p:txBody>
          <a:bodyPr wrap="square" rtlCol="0">
            <a:spAutoFit/>
          </a:bodyPr>
          <a:lstStyle/>
          <a:p>
            <a:r>
              <a:rPr lang="en-IN" dirty="0" smtClean="0">
                <a:solidFill>
                  <a:srgbClr val="C00000"/>
                </a:solidFill>
              </a:rPr>
              <a:t>AKASH GUPTA</a:t>
            </a:r>
          </a:p>
          <a:p>
            <a:r>
              <a:rPr lang="en-IN" dirty="0" smtClean="0">
                <a:solidFill>
                  <a:srgbClr val="C00000"/>
                </a:solidFill>
              </a:rPr>
              <a:t> (201600037)</a:t>
            </a:r>
            <a:endParaRPr lang="en-IN" dirty="0">
              <a:solidFill>
                <a:srgbClr val="C00000"/>
              </a:solidFill>
            </a:endParaRPr>
          </a:p>
        </p:txBody>
      </p:sp>
      <p:sp>
        <p:nvSpPr>
          <p:cNvPr id="44" name="TextBox 43"/>
          <p:cNvSpPr txBox="1"/>
          <p:nvPr/>
        </p:nvSpPr>
        <p:spPr>
          <a:xfrm>
            <a:off x="4003342" y="5902210"/>
            <a:ext cx="1793631" cy="646331"/>
          </a:xfrm>
          <a:prstGeom prst="rect">
            <a:avLst/>
          </a:prstGeom>
          <a:noFill/>
        </p:spPr>
        <p:txBody>
          <a:bodyPr wrap="square" rtlCol="0">
            <a:spAutoFit/>
          </a:bodyPr>
          <a:lstStyle/>
          <a:p>
            <a:r>
              <a:rPr lang="en-IN" dirty="0" smtClean="0">
                <a:solidFill>
                  <a:srgbClr val="C00000"/>
                </a:solidFill>
              </a:rPr>
              <a:t>BISHAL CHETTRI</a:t>
            </a:r>
          </a:p>
          <a:p>
            <a:r>
              <a:rPr lang="en-IN" dirty="0" smtClean="0">
                <a:solidFill>
                  <a:srgbClr val="C00000"/>
                </a:solidFill>
              </a:rPr>
              <a:t> (201600030)</a:t>
            </a:r>
            <a:endParaRPr lang="en-IN" dirty="0">
              <a:solidFill>
                <a:srgbClr val="C00000"/>
              </a:solidFill>
            </a:endParaRPr>
          </a:p>
        </p:txBody>
      </p:sp>
      <p:sp>
        <p:nvSpPr>
          <p:cNvPr id="45" name="TextBox 44"/>
          <p:cNvSpPr txBox="1"/>
          <p:nvPr/>
        </p:nvSpPr>
        <p:spPr>
          <a:xfrm>
            <a:off x="7798934" y="5923991"/>
            <a:ext cx="1793631" cy="646331"/>
          </a:xfrm>
          <a:prstGeom prst="rect">
            <a:avLst/>
          </a:prstGeom>
          <a:noFill/>
        </p:spPr>
        <p:txBody>
          <a:bodyPr wrap="square" rtlCol="0">
            <a:spAutoFit/>
          </a:bodyPr>
          <a:lstStyle/>
          <a:p>
            <a:r>
              <a:rPr lang="en-IN" dirty="0" smtClean="0">
                <a:solidFill>
                  <a:srgbClr val="C00000"/>
                </a:solidFill>
              </a:rPr>
              <a:t>NUTAN THAPA</a:t>
            </a:r>
          </a:p>
          <a:p>
            <a:r>
              <a:rPr lang="en-IN" dirty="0" smtClean="0">
                <a:solidFill>
                  <a:srgbClr val="C00000"/>
                </a:solidFill>
              </a:rPr>
              <a:t> (201600208)</a:t>
            </a:r>
            <a:endParaRPr lang="en-IN" dirty="0">
              <a:solidFill>
                <a:srgbClr val="C00000"/>
              </a:solidFill>
            </a:endParaRPr>
          </a:p>
        </p:txBody>
      </p:sp>
      <p:sp>
        <p:nvSpPr>
          <p:cNvPr id="3" name="TextBox 2"/>
          <p:cNvSpPr txBox="1"/>
          <p:nvPr/>
        </p:nvSpPr>
        <p:spPr>
          <a:xfrm>
            <a:off x="4509568" y="-63947"/>
            <a:ext cx="6732954" cy="923330"/>
          </a:xfrm>
          <a:prstGeom prst="rect">
            <a:avLst/>
          </a:prstGeom>
          <a:noFill/>
        </p:spPr>
        <p:txBody>
          <a:bodyPr wrap="square" rtlCol="0">
            <a:spAutoFit/>
          </a:bodyPr>
          <a:lstStyle/>
          <a:p>
            <a:r>
              <a:rPr lang="en-IN" sz="5400" dirty="0" smtClean="0">
                <a:solidFill>
                  <a:srgbClr val="00B050"/>
                </a:solidFill>
              </a:rPr>
              <a:t>GROUP MEMBERS</a:t>
            </a:r>
            <a:endParaRPr lang="en-IN" sz="5400" dirty="0">
              <a:solidFill>
                <a:srgbClr val="00B050"/>
              </a:solidFill>
            </a:endParaRPr>
          </a:p>
        </p:txBody>
      </p:sp>
      <p:sp>
        <p:nvSpPr>
          <p:cNvPr id="48" name="Oval 47">
            <a:extLst>
              <a:ext uri="{FF2B5EF4-FFF2-40B4-BE49-F238E27FC236}">
                <a16:creationId xmlns:a16="http://schemas.microsoft.com/office/drawing/2014/main" id="{8A4AD62D-BD7E-415D-B725-6AC37487928F}"/>
              </a:ext>
            </a:extLst>
          </p:cNvPr>
          <p:cNvSpPr/>
          <p:nvPr/>
        </p:nvSpPr>
        <p:spPr>
          <a:xfrm>
            <a:off x="3886090" y="1010297"/>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8A4AD62D-BD7E-415D-B725-6AC37487928F}"/>
              </a:ext>
            </a:extLst>
          </p:cNvPr>
          <p:cNvSpPr/>
          <p:nvPr/>
        </p:nvSpPr>
        <p:spPr>
          <a:xfrm>
            <a:off x="7677642" y="1061578"/>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106C475-63FF-4B88-9037-7D4296DCF408}"/>
              </a:ext>
            </a:extLst>
          </p:cNvPr>
          <p:cNvSpPr/>
          <p:nvPr/>
        </p:nvSpPr>
        <p:spPr>
          <a:xfrm>
            <a:off x="3845865" y="3810048"/>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106C475-63FF-4B88-9037-7D4296DCF408}"/>
              </a:ext>
            </a:extLst>
          </p:cNvPr>
          <p:cNvSpPr/>
          <p:nvPr/>
        </p:nvSpPr>
        <p:spPr>
          <a:xfrm>
            <a:off x="7572832" y="3893804"/>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F148DB69-DF3E-4C33-B538-AF9F73BD860D}"/>
              </a:ext>
            </a:extLst>
          </p:cNvPr>
          <p:cNvGrpSpPr/>
          <p:nvPr/>
        </p:nvGrpSpPr>
        <p:grpSpPr>
          <a:xfrm>
            <a:off x="3808776" y="3892086"/>
            <a:ext cx="662608" cy="523220"/>
            <a:chOff x="675554" y="2123782"/>
            <a:chExt cx="662608" cy="523220"/>
          </a:xfrm>
        </p:grpSpPr>
        <p:sp>
          <p:nvSpPr>
            <p:cNvPr id="105" name="Oval 104">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5730238-5131-470C-B8FC-1D599D94B747}"/>
                </a:ext>
              </a:extLst>
            </p:cNvPr>
            <p:cNvSpPr txBox="1"/>
            <p:nvPr/>
          </p:nvSpPr>
          <p:spPr>
            <a:xfrm>
              <a:off x="675554" y="216551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03</a:t>
              </a:r>
              <a:endParaRPr lang="en-US" sz="2400" b="1" dirty="0">
                <a:solidFill>
                  <a:srgbClr val="E6E7E9"/>
                </a:solidFill>
                <a:latin typeface="Tw Cen MT" panose="020B0602020104020603" pitchFamily="34" charset="0"/>
              </a:endParaRPr>
            </a:p>
          </p:txBody>
        </p:sp>
      </p:grpSp>
      <p:grpSp>
        <p:nvGrpSpPr>
          <p:cNvPr id="107" name="Group 106">
            <a:extLst>
              <a:ext uri="{FF2B5EF4-FFF2-40B4-BE49-F238E27FC236}">
                <a16:creationId xmlns:a16="http://schemas.microsoft.com/office/drawing/2014/main" id="{F148DB69-DF3E-4C33-B538-AF9F73BD860D}"/>
              </a:ext>
            </a:extLst>
          </p:cNvPr>
          <p:cNvGrpSpPr/>
          <p:nvPr/>
        </p:nvGrpSpPr>
        <p:grpSpPr>
          <a:xfrm>
            <a:off x="7539218" y="3943943"/>
            <a:ext cx="662608" cy="523220"/>
            <a:chOff x="662610" y="2123782"/>
            <a:chExt cx="662608" cy="523220"/>
          </a:xfrm>
        </p:grpSpPr>
        <p:sp>
          <p:nvSpPr>
            <p:cNvPr id="108" name="Oval 107">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04</a:t>
              </a:r>
              <a:endParaRPr lang="en-US" sz="2400" b="1" dirty="0">
                <a:solidFill>
                  <a:srgbClr val="E6E7E9"/>
                </a:solidFill>
                <a:latin typeface="Tw Cen MT" panose="020B0602020104020603" pitchFamily="34" charset="0"/>
              </a:endParaRPr>
            </a:p>
          </p:txBody>
        </p:sp>
      </p:grpSp>
      <p:grpSp>
        <p:nvGrpSpPr>
          <p:cNvPr id="110" name="Group 109">
            <a:extLst>
              <a:ext uri="{FF2B5EF4-FFF2-40B4-BE49-F238E27FC236}">
                <a16:creationId xmlns:a16="http://schemas.microsoft.com/office/drawing/2014/main" id="{FFECBB9F-A6DA-4867-8BFF-1EB9CC0E78D3}"/>
              </a:ext>
            </a:extLst>
          </p:cNvPr>
          <p:cNvGrpSpPr/>
          <p:nvPr/>
        </p:nvGrpSpPr>
        <p:grpSpPr>
          <a:xfrm>
            <a:off x="3770700" y="1085926"/>
            <a:ext cx="662608" cy="523220"/>
            <a:chOff x="668600" y="2123782"/>
            <a:chExt cx="662608" cy="523220"/>
          </a:xfrm>
        </p:grpSpPr>
        <p:sp>
          <p:nvSpPr>
            <p:cNvPr id="111" name="Oval 110">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13" name="Group 112">
            <a:extLst>
              <a:ext uri="{FF2B5EF4-FFF2-40B4-BE49-F238E27FC236}">
                <a16:creationId xmlns:a16="http://schemas.microsoft.com/office/drawing/2014/main" id="{FFECBB9F-A6DA-4867-8BFF-1EB9CC0E78D3}"/>
              </a:ext>
            </a:extLst>
          </p:cNvPr>
          <p:cNvGrpSpPr/>
          <p:nvPr/>
        </p:nvGrpSpPr>
        <p:grpSpPr>
          <a:xfrm>
            <a:off x="7544225" y="1102547"/>
            <a:ext cx="662608" cy="523220"/>
            <a:chOff x="668600" y="2123782"/>
            <a:chExt cx="662608" cy="523220"/>
          </a:xfrm>
        </p:grpSpPr>
        <p:sp>
          <p:nvSpPr>
            <p:cNvPr id="114" name="Oval 113">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310159" y="1383060"/>
            <a:ext cx="1241662" cy="134154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30693" y="1339606"/>
            <a:ext cx="976116" cy="135764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262102" y="4295765"/>
            <a:ext cx="1253725" cy="12594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618" y="4258130"/>
            <a:ext cx="1202215" cy="1374813"/>
          </a:xfrm>
          <a:prstGeom prst="rect">
            <a:avLst/>
          </a:prstGeom>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fltVal val="0"/>
                                          </p:val>
                                        </p:tav>
                                        <p:tav tm="100000">
                                          <p:val>
                                            <p:strVal val="#ppt_w"/>
                                          </p:val>
                                        </p:tav>
                                      </p:tavLst>
                                    </p:anim>
                                    <p:anim calcmode="lin" valueType="num">
                                      <p:cBhvr>
                                        <p:cTn id="8" dur="500" fill="hold"/>
                                        <p:tgtEl>
                                          <p:spTgt spid="104"/>
                                        </p:tgtEl>
                                        <p:attrNameLst>
                                          <p:attrName>ppt_h</p:attrName>
                                        </p:attrNameLst>
                                      </p:cBhvr>
                                      <p:tavLst>
                                        <p:tav tm="0">
                                          <p:val>
                                            <p:fltVal val="0"/>
                                          </p:val>
                                        </p:tav>
                                        <p:tav tm="100000">
                                          <p:val>
                                            <p:strVal val="#ppt_h"/>
                                          </p:val>
                                        </p:tav>
                                      </p:tavLst>
                                    </p:anim>
                                    <p:animEffect transition="in" filter="fade">
                                      <p:cBhvr>
                                        <p:cTn id="9" dur="500"/>
                                        <p:tgtEl>
                                          <p:spTgt spid="10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7"/>
                                        </p:tgtEl>
                                        <p:attrNameLst>
                                          <p:attrName>style.visibility</p:attrName>
                                        </p:attrNameLst>
                                      </p:cBhvr>
                                      <p:to>
                                        <p:strVal val="visible"/>
                                      </p:to>
                                    </p:set>
                                    <p:anim calcmode="lin" valueType="num">
                                      <p:cBhvr>
                                        <p:cTn id="13" dur="500" fill="hold"/>
                                        <p:tgtEl>
                                          <p:spTgt spid="107"/>
                                        </p:tgtEl>
                                        <p:attrNameLst>
                                          <p:attrName>ppt_w</p:attrName>
                                        </p:attrNameLst>
                                      </p:cBhvr>
                                      <p:tavLst>
                                        <p:tav tm="0">
                                          <p:val>
                                            <p:fltVal val="0"/>
                                          </p:val>
                                        </p:tav>
                                        <p:tav tm="100000">
                                          <p:val>
                                            <p:strVal val="#ppt_w"/>
                                          </p:val>
                                        </p:tav>
                                      </p:tavLst>
                                    </p:anim>
                                    <p:anim calcmode="lin" valueType="num">
                                      <p:cBhvr>
                                        <p:cTn id="14" dur="500" fill="hold"/>
                                        <p:tgtEl>
                                          <p:spTgt spid="107"/>
                                        </p:tgtEl>
                                        <p:attrNameLst>
                                          <p:attrName>ppt_h</p:attrName>
                                        </p:attrNameLst>
                                      </p:cBhvr>
                                      <p:tavLst>
                                        <p:tav tm="0">
                                          <p:val>
                                            <p:fltVal val="0"/>
                                          </p:val>
                                        </p:tav>
                                        <p:tav tm="100000">
                                          <p:val>
                                            <p:strVal val="#ppt_h"/>
                                          </p:val>
                                        </p:tav>
                                      </p:tavLst>
                                    </p:anim>
                                    <p:animEffect transition="in" filter="fade">
                                      <p:cBhvr>
                                        <p:cTn id="15" dur="500"/>
                                        <p:tgtEl>
                                          <p:spTgt spid="10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500" fill="hold"/>
                                        <p:tgtEl>
                                          <p:spTgt spid="110"/>
                                        </p:tgtEl>
                                        <p:attrNameLst>
                                          <p:attrName>ppt_w</p:attrName>
                                        </p:attrNameLst>
                                      </p:cBhvr>
                                      <p:tavLst>
                                        <p:tav tm="0">
                                          <p:val>
                                            <p:fltVal val="0"/>
                                          </p:val>
                                        </p:tav>
                                        <p:tav tm="100000">
                                          <p:val>
                                            <p:strVal val="#ppt_w"/>
                                          </p:val>
                                        </p:tav>
                                      </p:tavLst>
                                    </p:anim>
                                    <p:anim calcmode="lin" valueType="num">
                                      <p:cBhvr>
                                        <p:cTn id="20" dur="500" fill="hold"/>
                                        <p:tgtEl>
                                          <p:spTgt spid="110"/>
                                        </p:tgtEl>
                                        <p:attrNameLst>
                                          <p:attrName>ppt_h</p:attrName>
                                        </p:attrNameLst>
                                      </p:cBhvr>
                                      <p:tavLst>
                                        <p:tav tm="0">
                                          <p:val>
                                            <p:fltVal val="0"/>
                                          </p:val>
                                        </p:tav>
                                        <p:tav tm="100000">
                                          <p:val>
                                            <p:strVal val="#ppt_h"/>
                                          </p:val>
                                        </p:tav>
                                      </p:tavLst>
                                    </p:anim>
                                    <p:animEffect transition="in" filter="fade">
                                      <p:cBhvr>
                                        <p:cTn id="21" dur="500"/>
                                        <p:tgtEl>
                                          <p:spTgt spid="1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13"/>
                                        </p:tgtEl>
                                        <p:attrNameLst>
                                          <p:attrName>style.visibility</p:attrName>
                                        </p:attrNameLst>
                                      </p:cBhvr>
                                      <p:to>
                                        <p:strVal val="visible"/>
                                      </p:to>
                                    </p:set>
                                    <p:anim calcmode="lin" valueType="num">
                                      <p:cBhvr>
                                        <p:cTn id="25" dur="500" fill="hold"/>
                                        <p:tgtEl>
                                          <p:spTgt spid="113"/>
                                        </p:tgtEl>
                                        <p:attrNameLst>
                                          <p:attrName>ppt_w</p:attrName>
                                        </p:attrNameLst>
                                      </p:cBhvr>
                                      <p:tavLst>
                                        <p:tav tm="0">
                                          <p:val>
                                            <p:fltVal val="0"/>
                                          </p:val>
                                        </p:tav>
                                        <p:tav tm="100000">
                                          <p:val>
                                            <p:strVal val="#ppt_w"/>
                                          </p:val>
                                        </p:tav>
                                      </p:tavLst>
                                    </p:anim>
                                    <p:anim calcmode="lin" valueType="num">
                                      <p:cBhvr>
                                        <p:cTn id="26" dur="500" fill="hold"/>
                                        <p:tgtEl>
                                          <p:spTgt spid="113"/>
                                        </p:tgtEl>
                                        <p:attrNameLst>
                                          <p:attrName>ppt_h</p:attrName>
                                        </p:attrNameLst>
                                      </p:cBhvr>
                                      <p:tavLst>
                                        <p:tav tm="0">
                                          <p:val>
                                            <p:fltVal val="0"/>
                                          </p:val>
                                        </p:tav>
                                        <p:tav tm="100000">
                                          <p:val>
                                            <p:strVal val="#ppt_h"/>
                                          </p:val>
                                        </p:tav>
                                      </p:tavLst>
                                    </p:anim>
                                    <p:animEffect transition="in" filter="fade">
                                      <p:cBhvr>
                                        <p:cTn id="2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875" y="986659"/>
            <a:ext cx="5725709" cy="4884679"/>
          </a:xfrm>
          <a:prstGeom prst="rect">
            <a:avLst/>
          </a:prstGeom>
        </p:spPr>
      </p:pic>
    </p:spTree>
    <p:extLst>
      <p:ext uri="{BB962C8B-B14F-4D97-AF65-F5344CB8AC3E}">
        <p14:creationId xmlns:p14="http://schemas.microsoft.com/office/powerpoint/2010/main" val="23355448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FF0000"/>
                </a:solidFill>
              </a:rPr>
              <a:t>QUERY NO:9</a:t>
            </a:r>
            <a:endParaRPr lang="en-IN" sz="4400" b="1" dirty="0">
              <a:solidFill>
                <a:srgbClr val="FF000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954107"/>
          </a:xfrm>
          <a:prstGeom prst="rect">
            <a:avLst/>
          </a:prstGeom>
          <a:noFill/>
        </p:spPr>
        <p:txBody>
          <a:bodyPr wrap="square" rtlCol="0">
            <a:spAutoFit/>
          </a:bodyPr>
          <a:lstStyle/>
          <a:p>
            <a:r>
              <a:rPr lang="en-IN" sz="2800" u="sng" dirty="0" smtClean="0"/>
              <a:t>Ratio </a:t>
            </a:r>
            <a:r>
              <a:rPr lang="en-IN" sz="2800" u="sng" dirty="0"/>
              <a:t>of police personnel sent for trial and the trial completed in 10 years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173" y="1675534"/>
            <a:ext cx="3733800" cy="49460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0159" y="1687684"/>
            <a:ext cx="3714750" cy="4946050"/>
          </a:xfrm>
          <a:prstGeom prst="rect">
            <a:avLst/>
          </a:prstGeom>
        </p:spPr>
      </p:pic>
    </p:spTree>
    <p:extLst>
      <p:ext uri="{BB962C8B-B14F-4D97-AF65-F5344CB8AC3E}">
        <p14:creationId xmlns:p14="http://schemas.microsoft.com/office/powerpoint/2010/main" val="32916557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565" y="1062157"/>
            <a:ext cx="5351930" cy="4733683"/>
          </a:xfrm>
          <a:prstGeom prst="rect">
            <a:avLst/>
          </a:prstGeom>
        </p:spPr>
      </p:pic>
    </p:spTree>
    <p:extLst>
      <p:ext uri="{BB962C8B-B14F-4D97-AF65-F5344CB8AC3E}">
        <p14:creationId xmlns:p14="http://schemas.microsoft.com/office/powerpoint/2010/main" val="22811594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13447"/>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C00000"/>
                </a:solidFill>
              </a:rPr>
              <a:t>QUERY NO:10</a:t>
            </a:r>
            <a:endParaRPr lang="en-IN" sz="4400" b="1" dirty="0">
              <a:solidFill>
                <a:srgbClr val="C0000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r>
              <a:rPr lang="en-IN" sz="2800" u="sng" dirty="0" smtClean="0"/>
              <a:t>No. </a:t>
            </a:r>
            <a:r>
              <a:rPr lang="en-IN" sz="2800" u="sng" dirty="0"/>
              <a:t>of complaints registered / </a:t>
            </a:r>
            <a:r>
              <a:rPr lang="en-IN" sz="2800" u="sng" dirty="0" smtClean="0"/>
              <a:t>No. </a:t>
            </a:r>
            <a:r>
              <a:rPr lang="en-IN" sz="2800" u="sng" dirty="0"/>
              <a:t>of cases </a:t>
            </a:r>
            <a:r>
              <a:rPr lang="en-IN" sz="2800" u="sng" dirty="0" err="1" smtClean="0"/>
              <a:t>recieved</a:t>
            </a:r>
            <a:r>
              <a:rPr lang="en-IN" sz="2800" u="sng" dirty="0"/>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499" y="1357694"/>
            <a:ext cx="3686175" cy="498054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699" y="1346018"/>
            <a:ext cx="3638550" cy="4981575"/>
          </a:xfrm>
          <a:prstGeom prst="rect">
            <a:avLst/>
          </a:prstGeom>
        </p:spPr>
      </p:pic>
    </p:spTree>
    <p:extLst>
      <p:ext uri="{BB962C8B-B14F-4D97-AF65-F5344CB8AC3E}">
        <p14:creationId xmlns:p14="http://schemas.microsoft.com/office/powerpoint/2010/main" val="15784018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218" y="1006408"/>
            <a:ext cx="5311588" cy="4845181"/>
          </a:xfrm>
          <a:prstGeom prst="rect">
            <a:avLst/>
          </a:prstGeom>
        </p:spPr>
      </p:pic>
    </p:spTree>
    <p:extLst>
      <p:ext uri="{BB962C8B-B14F-4D97-AF65-F5344CB8AC3E}">
        <p14:creationId xmlns:p14="http://schemas.microsoft.com/office/powerpoint/2010/main" val="35449364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00B050"/>
                </a:solidFill>
              </a:rPr>
              <a:t>QUERY NO:11</a:t>
            </a:r>
            <a:endParaRPr lang="en-IN" sz="4400" b="1" dirty="0">
              <a:solidFill>
                <a:srgbClr val="00B05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r>
              <a:rPr lang="en-IN" sz="2800" u="sng" dirty="0" smtClean="0"/>
              <a:t>Highest </a:t>
            </a:r>
            <a:r>
              <a:rPr lang="en-IN" sz="2800" u="sng" dirty="0"/>
              <a:t>no of police personnel dismissal year wise.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331" y="1446045"/>
            <a:ext cx="2800030" cy="41334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2558" y="1197001"/>
            <a:ext cx="5658267" cy="4515480"/>
          </a:xfrm>
          <a:prstGeom prst="rect">
            <a:avLst/>
          </a:prstGeom>
        </p:spPr>
      </p:pic>
    </p:spTree>
    <p:extLst>
      <p:ext uri="{BB962C8B-B14F-4D97-AF65-F5344CB8AC3E}">
        <p14:creationId xmlns:p14="http://schemas.microsoft.com/office/powerpoint/2010/main" val="26886744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7030A0"/>
                </a:solidFill>
              </a:rPr>
              <a:t>QUERY NO:12</a:t>
            </a:r>
            <a:endParaRPr lang="en-IN" sz="4400" b="1" dirty="0">
              <a:solidFill>
                <a:srgbClr val="7030A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954107"/>
          </a:xfrm>
          <a:prstGeom prst="rect">
            <a:avLst/>
          </a:prstGeom>
          <a:noFill/>
        </p:spPr>
        <p:txBody>
          <a:bodyPr wrap="square" rtlCol="0">
            <a:spAutoFit/>
          </a:bodyPr>
          <a:lstStyle/>
          <a:p>
            <a:r>
              <a:rPr lang="en-IN" sz="2800" u="sng" dirty="0" smtClean="0"/>
              <a:t>Top </a:t>
            </a:r>
            <a:r>
              <a:rPr lang="en-IN" sz="2800" u="sng" dirty="0"/>
              <a:t>5 states with most </a:t>
            </a:r>
            <a:r>
              <a:rPr lang="en-IN" sz="2800" u="sng" dirty="0" smtClean="0"/>
              <a:t>no. </a:t>
            </a:r>
            <a:r>
              <a:rPr lang="en-IN" sz="2800" u="sng" dirty="0"/>
              <a:t>of major punishments for police in the decade(2001-2010)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181" y="2702011"/>
            <a:ext cx="2508660" cy="16478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038" y="1627378"/>
            <a:ext cx="5974464" cy="4629796"/>
          </a:xfrm>
          <a:prstGeom prst="rect">
            <a:avLst/>
          </a:prstGeom>
        </p:spPr>
      </p:pic>
    </p:spTree>
    <p:extLst>
      <p:ext uri="{BB962C8B-B14F-4D97-AF65-F5344CB8AC3E}">
        <p14:creationId xmlns:p14="http://schemas.microsoft.com/office/powerpoint/2010/main" val="30464168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FF0000"/>
                </a:solidFill>
              </a:rPr>
              <a:t>QUERY NO:13</a:t>
            </a:r>
            <a:endParaRPr lang="en-IN" sz="4400" b="1" dirty="0">
              <a:solidFill>
                <a:srgbClr val="FF000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pPr algn="ctr"/>
            <a:r>
              <a:rPr lang="en-IN" sz="2800" u="sng" dirty="0" smtClean="0"/>
              <a:t>State </a:t>
            </a:r>
            <a:r>
              <a:rPr lang="en-IN" sz="2800" u="sng" dirty="0"/>
              <a:t>with least no of dismissal</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607" y="2789124"/>
            <a:ext cx="2628900" cy="16383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9084" y="1321686"/>
            <a:ext cx="4505954" cy="4553585"/>
          </a:xfrm>
          <a:prstGeom prst="rect">
            <a:avLst/>
          </a:prstGeom>
        </p:spPr>
      </p:pic>
    </p:spTree>
    <p:extLst>
      <p:ext uri="{BB962C8B-B14F-4D97-AF65-F5344CB8AC3E}">
        <p14:creationId xmlns:p14="http://schemas.microsoft.com/office/powerpoint/2010/main" val="40359388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002060"/>
                </a:solidFill>
              </a:rPr>
              <a:t>QUERY NO:14</a:t>
            </a:r>
            <a:endParaRPr lang="en-IN" sz="4400" b="1" dirty="0">
              <a:solidFill>
                <a:srgbClr val="00206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pPr algn="ctr"/>
            <a:r>
              <a:rPr lang="en-IN" sz="2800" u="sng" dirty="0" smtClean="0"/>
              <a:t>Total </a:t>
            </a:r>
            <a:r>
              <a:rPr lang="en-IN" sz="2800" u="sng" dirty="0"/>
              <a:t>no of incest rape in each state during 2001-2010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244" y="1234062"/>
            <a:ext cx="2552700" cy="508802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428" y="1277759"/>
            <a:ext cx="2524125" cy="5000625"/>
          </a:xfrm>
          <a:prstGeom prst="rect">
            <a:avLst/>
          </a:prstGeom>
        </p:spPr>
      </p:pic>
    </p:spTree>
    <p:extLst>
      <p:ext uri="{BB962C8B-B14F-4D97-AF65-F5344CB8AC3E}">
        <p14:creationId xmlns:p14="http://schemas.microsoft.com/office/powerpoint/2010/main" val="16727552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88" y="1080759"/>
            <a:ext cx="7411484" cy="4696480"/>
          </a:xfrm>
          <a:prstGeom prst="rect">
            <a:avLst/>
          </a:prstGeom>
        </p:spPr>
      </p:pic>
    </p:spTree>
    <p:extLst>
      <p:ext uri="{BB962C8B-B14F-4D97-AF65-F5344CB8AC3E}">
        <p14:creationId xmlns:p14="http://schemas.microsoft.com/office/powerpoint/2010/main" val="26707491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p:cNvSpPr txBox="1"/>
          <p:nvPr/>
        </p:nvSpPr>
        <p:spPr>
          <a:xfrm>
            <a:off x="2874066" y="102209"/>
            <a:ext cx="6281719" cy="830997"/>
          </a:xfrm>
          <a:prstGeom prst="rect">
            <a:avLst/>
          </a:prstGeom>
          <a:noFill/>
        </p:spPr>
        <p:txBody>
          <a:bodyPr wrap="square" rtlCol="0">
            <a:spAutoFit/>
          </a:bodyPr>
          <a:lstStyle/>
          <a:p>
            <a:pPr algn="ctr"/>
            <a:r>
              <a:rPr lang="en-IN" sz="4800" b="1" dirty="0" smtClean="0">
                <a:solidFill>
                  <a:srgbClr val="FF0000"/>
                </a:solidFill>
              </a:rPr>
              <a:t>INTRODUCTION</a:t>
            </a:r>
            <a:endParaRPr lang="en-IN" sz="4800" b="1" dirty="0">
              <a:solidFill>
                <a:srgbClr val="FF0000"/>
              </a:solidFill>
            </a:endParaRPr>
          </a:p>
        </p:txBody>
      </p:sp>
      <p:sp>
        <p:nvSpPr>
          <p:cNvPr id="6" name="TextBox 5"/>
          <p:cNvSpPr txBox="1"/>
          <p:nvPr/>
        </p:nvSpPr>
        <p:spPr>
          <a:xfrm>
            <a:off x="2898237" y="1095817"/>
            <a:ext cx="6411259" cy="4893647"/>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India being one of the most populated countries in the world  is a hub for a large number of crimes committed. Crimes in India exists in various forms and has been tracked by time and location. Most of these crimes have the female section of our society in the receiving end there by making India an unsafe place for the women.</a:t>
            </a:r>
          </a:p>
          <a:p>
            <a:r>
              <a:rPr lang="en-IN" sz="2400" dirty="0" smtClean="0">
                <a:latin typeface="Times New Roman" panose="02020603050405020304" pitchFamily="18" charset="0"/>
                <a:cs typeface="Times New Roman" panose="02020603050405020304" pitchFamily="18" charset="0"/>
              </a:rPr>
              <a:t>In the project we try to analyse the crimes related data using tools like Impala, Hive, Cloudera, Tableau etc.  So that we can infer important information that can be used to take proper actions in order to reduce the frequency of such unfortunate events.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496" y="25540"/>
            <a:ext cx="1800957" cy="15811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5069541"/>
            <a:ext cx="1689936" cy="1788457"/>
          </a:xfrm>
          <a:prstGeom prst="rect">
            <a:avLst/>
          </a:prstGeom>
        </p:spPr>
      </p:pic>
    </p:spTree>
    <p:extLst>
      <p:ext uri="{BB962C8B-B14F-4D97-AF65-F5344CB8AC3E}">
        <p14:creationId xmlns:p14="http://schemas.microsoft.com/office/powerpoint/2010/main" val="16194952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chemeClr val="accent6">
                    <a:lumMod val="50000"/>
                  </a:schemeClr>
                </a:solidFill>
              </a:rPr>
              <a:t>QUERY NO:15</a:t>
            </a:r>
            <a:endParaRPr lang="en-IN" sz="4400" b="1" dirty="0">
              <a:solidFill>
                <a:schemeClr val="accent6">
                  <a:lumMod val="50000"/>
                </a:schemeClr>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954107"/>
          </a:xfrm>
          <a:prstGeom prst="rect">
            <a:avLst/>
          </a:prstGeom>
          <a:noFill/>
        </p:spPr>
        <p:txBody>
          <a:bodyPr wrap="square" rtlCol="0">
            <a:spAutoFit/>
          </a:bodyPr>
          <a:lstStyle/>
          <a:p>
            <a:r>
              <a:rPr lang="en-IN" sz="2800" u="sng" dirty="0"/>
              <a:t>S</a:t>
            </a:r>
            <a:r>
              <a:rPr lang="en-IN" sz="2800" u="sng" dirty="0" smtClean="0"/>
              <a:t>tate </a:t>
            </a:r>
            <a:r>
              <a:rPr lang="en-IN" sz="2800" u="sng" dirty="0"/>
              <a:t>wise count of people released by police or magistrate due to lack of evidence year </a:t>
            </a:r>
            <a:r>
              <a:rPr lang="en-IN" sz="2800" u="sng" dirty="0" smtClean="0"/>
              <a:t>wise.</a:t>
            </a:r>
            <a:endParaRPr lang="en-IN" sz="2800" u="sng"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208" y="1627378"/>
            <a:ext cx="2743200" cy="493885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279" y="1627379"/>
            <a:ext cx="2724150" cy="4938856"/>
          </a:xfrm>
          <a:prstGeom prst="rect">
            <a:avLst/>
          </a:prstGeom>
        </p:spPr>
      </p:pic>
    </p:spTree>
    <p:extLst>
      <p:ext uri="{BB962C8B-B14F-4D97-AF65-F5344CB8AC3E}">
        <p14:creationId xmlns:p14="http://schemas.microsoft.com/office/powerpoint/2010/main" val="28805041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389" y="1128391"/>
            <a:ext cx="7858929" cy="4601217"/>
          </a:xfrm>
          <a:prstGeom prst="rect">
            <a:avLst/>
          </a:prstGeom>
        </p:spPr>
      </p:pic>
    </p:spTree>
    <p:extLst>
      <p:ext uri="{BB962C8B-B14F-4D97-AF65-F5344CB8AC3E}">
        <p14:creationId xmlns:p14="http://schemas.microsoft.com/office/powerpoint/2010/main" val="22435884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chemeClr val="accent6">
                    <a:lumMod val="50000"/>
                  </a:schemeClr>
                </a:solidFill>
              </a:rPr>
              <a:t>QUERY NO:16</a:t>
            </a:r>
            <a:endParaRPr lang="en-IN" sz="4400" b="1" dirty="0">
              <a:solidFill>
                <a:schemeClr val="accent6">
                  <a:lumMod val="50000"/>
                </a:schemeClr>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r>
              <a:rPr lang="en-IN" sz="2800" u="sng" dirty="0" smtClean="0"/>
              <a:t>States </a:t>
            </a:r>
            <a:r>
              <a:rPr lang="en-IN" sz="2800" u="sng" dirty="0"/>
              <a:t>that can be considered safe for </a:t>
            </a:r>
            <a:r>
              <a:rPr lang="en-IN" sz="2800" u="sng" dirty="0" smtClean="0"/>
              <a:t>women.</a:t>
            </a:r>
            <a:endParaRPr lang="en-IN" sz="2800" u="sng"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319" y="2516733"/>
            <a:ext cx="2715282" cy="23609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9464" y="1245506"/>
            <a:ext cx="3991532" cy="4534533"/>
          </a:xfrm>
          <a:prstGeom prst="rect">
            <a:avLst/>
          </a:prstGeom>
        </p:spPr>
      </p:pic>
    </p:spTree>
    <p:extLst>
      <p:ext uri="{BB962C8B-B14F-4D97-AF65-F5344CB8AC3E}">
        <p14:creationId xmlns:p14="http://schemas.microsoft.com/office/powerpoint/2010/main" val="14376317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C00000"/>
                </a:solidFill>
              </a:rPr>
              <a:t>QUERY NO:17</a:t>
            </a:r>
            <a:endParaRPr lang="en-IN" sz="4400" b="1" dirty="0">
              <a:solidFill>
                <a:srgbClr val="C00000"/>
              </a:solidFill>
            </a:endParaRPr>
          </a:p>
        </p:txBody>
      </p:sp>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29260" y="579142"/>
            <a:ext cx="8221871" cy="523220"/>
          </a:xfrm>
          <a:prstGeom prst="rect">
            <a:avLst/>
          </a:prstGeom>
          <a:noFill/>
        </p:spPr>
        <p:txBody>
          <a:bodyPr wrap="square" rtlCol="0">
            <a:spAutoFit/>
          </a:bodyPr>
          <a:lstStyle/>
          <a:p>
            <a:r>
              <a:rPr lang="en-IN" sz="2800" u="sng" dirty="0"/>
              <a:t>State with highest crime against women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113" y="1250270"/>
            <a:ext cx="4973092" cy="452500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9499" y="2218492"/>
            <a:ext cx="2609850" cy="2400300"/>
          </a:xfrm>
          <a:prstGeom prst="rect">
            <a:avLst/>
          </a:prstGeom>
        </p:spPr>
      </p:pic>
    </p:spTree>
    <p:extLst>
      <p:ext uri="{BB962C8B-B14F-4D97-AF65-F5344CB8AC3E}">
        <p14:creationId xmlns:p14="http://schemas.microsoft.com/office/powerpoint/2010/main" val="31939355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865039" y="609218"/>
            <a:ext cx="7866530" cy="830997"/>
          </a:xfrm>
          <a:prstGeom prst="rect">
            <a:avLst/>
          </a:prstGeom>
          <a:noFill/>
        </p:spPr>
        <p:txBody>
          <a:bodyPr wrap="square" rtlCol="0">
            <a:spAutoFit/>
          </a:bodyPr>
          <a:lstStyle/>
          <a:p>
            <a:pPr algn="ctr"/>
            <a:r>
              <a:rPr lang="en-IN" sz="4800" dirty="0" smtClean="0">
                <a:solidFill>
                  <a:srgbClr val="7030A0"/>
                </a:solidFill>
              </a:rPr>
              <a:t>FUTURE SCOPE OF PROJECT</a:t>
            </a:r>
            <a:endParaRPr lang="en-IN" sz="4800" dirty="0">
              <a:solidFill>
                <a:srgbClr val="7030A0"/>
              </a:solidFill>
            </a:endParaRPr>
          </a:p>
        </p:txBody>
      </p:sp>
      <p:sp>
        <p:nvSpPr>
          <p:cNvPr id="3" name="TextBox 2"/>
          <p:cNvSpPr txBox="1"/>
          <p:nvPr/>
        </p:nvSpPr>
        <p:spPr>
          <a:xfrm>
            <a:off x="1068900" y="1804611"/>
            <a:ext cx="7256985"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This analysis was done on data collected between 2001-2010,hence the queries ran over this data could be reused on a fresh set of data to infer new information on the same topic.</a:t>
            </a:r>
          </a:p>
          <a:p>
            <a:pPr marL="285750" indent="-285750">
              <a:buFont typeface="Arial" panose="020B0604020202020204" pitchFamily="34" charset="0"/>
              <a:buChar char="•"/>
            </a:pPr>
            <a:r>
              <a:rPr lang="en-IN" sz="2400" dirty="0" smtClean="0"/>
              <a:t>The back end of this project could be modified in order to analyse a new dataset.</a:t>
            </a:r>
          </a:p>
          <a:p>
            <a:pPr marL="285750" indent="-285750">
              <a:buFont typeface="Arial" panose="020B0604020202020204" pitchFamily="34" charset="0"/>
              <a:buChar char="•"/>
            </a:pPr>
            <a:r>
              <a:rPr lang="en-IN" sz="2400" dirty="0" smtClean="0"/>
              <a:t>Tools such as Tableau, Hive, Impala etc. could be used in future that will provide a wide range of features which can help interpret huge volumes of data.</a:t>
            </a:r>
            <a:endParaRPr lang="en-IN" sz="2400" dirty="0"/>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792" y="899845"/>
            <a:ext cx="7958253" cy="4695256"/>
          </a:xfrm>
          <a:prstGeom prst="rect">
            <a:avLst/>
          </a:prstGeom>
        </p:spPr>
      </p:pic>
    </p:spTree>
    <p:extLst>
      <p:ext uri="{BB962C8B-B14F-4D97-AF65-F5344CB8AC3E}">
        <p14:creationId xmlns:p14="http://schemas.microsoft.com/office/powerpoint/2010/main" val="17741545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p:cNvSpPr txBox="1"/>
          <p:nvPr/>
        </p:nvSpPr>
        <p:spPr>
          <a:xfrm>
            <a:off x="2874066" y="102209"/>
            <a:ext cx="6281719" cy="830997"/>
          </a:xfrm>
          <a:prstGeom prst="rect">
            <a:avLst/>
          </a:prstGeom>
          <a:noFill/>
        </p:spPr>
        <p:txBody>
          <a:bodyPr wrap="square" rtlCol="0">
            <a:spAutoFit/>
          </a:bodyPr>
          <a:lstStyle/>
          <a:p>
            <a:pPr algn="ctr"/>
            <a:r>
              <a:rPr lang="en-IN" sz="4800" b="1" dirty="0" smtClean="0">
                <a:solidFill>
                  <a:srgbClr val="7030A0"/>
                </a:solidFill>
              </a:rPr>
              <a:t>OBJECTIVE</a:t>
            </a:r>
            <a:endParaRPr lang="en-IN" sz="4800" b="1" dirty="0">
              <a:solidFill>
                <a:srgbClr val="7030A0"/>
              </a:solidFill>
            </a:endParaRPr>
          </a:p>
        </p:txBody>
      </p:sp>
      <p:sp>
        <p:nvSpPr>
          <p:cNvPr id="6" name="TextBox 5"/>
          <p:cNvSpPr txBox="1"/>
          <p:nvPr/>
        </p:nvSpPr>
        <p:spPr>
          <a:xfrm>
            <a:off x="2898237" y="1095817"/>
            <a:ext cx="6411259" cy="4401205"/>
          </a:xfrm>
          <a:prstGeom prst="rect">
            <a:avLst/>
          </a:prstGeom>
          <a:noFill/>
        </p:spPr>
        <p:txBody>
          <a:bodyPr wrap="square" rtlCol="0">
            <a:spAutoFit/>
          </a:bodyPr>
          <a:lstStyle/>
          <a:p>
            <a:pPr marL="342900" indent="-3429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Exploiting the use of tools like Hive, Impala , Tableau, Cloudera etc. so that we can properly extract information from a large piece of data.</a:t>
            </a:r>
          </a:p>
          <a:p>
            <a:pPr marL="342900" indent="-3429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Getting used to table formats, creation of tables, executing queries so that we can understand what type of data can be inferred from a chunk of data. </a:t>
            </a:r>
          </a:p>
          <a:p>
            <a:pPr marL="342900" indent="-3429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Handling of Big Data effectively and efficiently.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799" y="9967"/>
            <a:ext cx="1514475" cy="14071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918" y="5374060"/>
            <a:ext cx="1393016" cy="1381125"/>
          </a:xfrm>
          <a:prstGeom prst="rect">
            <a:avLst/>
          </a:prstGeom>
        </p:spPr>
      </p:pic>
    </p:spTree>
    <p:extLst>
      <p:ext uri="{BB962C8B-B14F-4D97-AF65-F5344CB8AC3E}">
        <p14:creationId xmlns:p14="http://schemas.microsoft.com/office/powerpoint/2010/main" val="40832307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12310FCA-56F2-4778-94B7-C1B5FD53AE20}"/>
              </a:ext>
            </a:extLst>
          </p:cNvPr>
          <p:cNvGrpSpPr/>
          <p:nvPr/>
        </p:nvGrpSpPr>
        <p:grpSpPr>
          <a:xfrm>
            <a:off x="6351621" y="1353456"/>
            <a:ext cx="1577869" cy="1894017"/>
            <a:chOff x="3884465" y="2182683"/>
            <a:chExt cx="1805441" cy="1894017"/>
          </a:xfrm>
        </p:grpSpPr>
        <p:sp>
          <p:nvSpPr>
            <p:cNvPr id="133"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35" name="TextBox 134">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27" name="Group 126">
            <a:extLst>
              <a:ext uri="{FF2B5EF4-FFF2-40B4-BE49-F238E27FC236}">
                <a16:creationId xmlns:a16="http://schemas.microsoft.com/office/drawing/2014/main" id="{12310FCA-56F2-4778-94B7-C1B5FD53AE20}"/>
              </a:ext>
            </a:extLst>
          </p:cNvPr>
          <p:cNvGrpSpPr/>
          <p:nvPr/>
        </p:nvGrpSpPr>
        <p:grpSpPr>
          <a:xfrm>
            <a:off x="6375478" y="1370890"/>
            <a:ext cx="1577869" cy="1894017"/>
            <a:chOff x="3884465" y="2182683"/>
            <a:chExt cx="1805441" cy="1894017"/>
          </a:xfrm>
        </p:grpSpPr>
        <p:sp>
          <p:nvSpPr>
            <p:cNvPr id="128"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30" name="TextBox 129">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grpSp>
        <p:nvGrpSpPr>
          <p:cNvPr id="123" name="Group 122">
            <a:extLst>
              <a:ext uri="{FF2B5EF4-FFF2-40B4-BE49-F238E27FC236}">
                <a16:creationId xmlns:a16="http://schemas.microsoft.com/office/drawing/2014/main" id="{12310FCA-56F2-4778-94B7-C1B5FD53AE20}"/>
              </a:ext>
            </a:extLst>
          </p:cNvPr>
          <p:cNvGrpSpPr/>
          <p:nvPr/>
        </p:nvGrpSpPr>
        <p:grpSpPr>
          <a:xfrm>
            <a:off x="6351622" y="1353456"/>
            <a:ext cx="1577869" cy="1894017"/>
            <a:chOff x="3884465" y="2182683"/>
            <a:chExt cx="1805441" cy="1894017"/>
          </a:xfrm>
        </p:grpSpPr>
        <p:sp>
          <p:nvSpPr>
            <p:cNvPr id="124"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26" name="TextBox 125">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13098" y="0"/>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5074237" y="1397140"/>
            <a:ext cx="1579712"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3640652" y="1403803"/>
            <a:ext cx="1577869"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192365" y="1397140"/>
            <a:ext cx="154539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2282218" y="2750287"/>
            <a:ext cx="136391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107">
            <a:extLst>
              <a:ext uri="{FF2B5EF4-FFF2-40B4-BE49-F238E27FC236}">
                <a16:creationId xmlns:a16="http://schemas.microsoft.com/office/drawing/2014/main" id="{48958204-CE05-4E79-AC55-C76FBB79E37F}"/>
              </a:ext>
            </a:extLst>
          </p:cNvPr>
          <p:cNvSpPr/>
          <p:nvPr/>
        </p:nvSpPr>
        <p:spPr>
          <a:xfrm flipV="1">
            <a:off x="3747420" y="2764533"/>
            <a:ext cx="136391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107">
            <a:extLst>
              <a:ext uri="{FF2B5EF4-FFF2-40B4-BE49-F238E27FC236}">
                <a16:creationId xmlns:a16="http://schemas.microsoft.com/office/drawing/2014/main" id="{48958204-CE05-4E79-AC55-C76FBB79E37F}"/>
              </a:ext>
            </a:extLst>
          </p:cNvPr>
          <p:cNvSpPr/>
          <p:nvPr/>
        </p:nvSpPr>
        <p:spPr>
          <a:xfrm flipV="1">
            <a:off x="5165660" y="2793810"/>
            <a:ext cx="136391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183EA2CA-A17F-4A6A-AC3E-6F8757F77880}"/>
              </a:ext>
            </a:extLst>
          </p:cNvPr>
          <p:cNvGrpSpPr/>
          <p:nvPr/>
        </p:nvGrpSpPr>
        <p:grpSpPr>
          <a:xfrm>
            <a:off x="6257368" y="1363158"/>
            <a:ext cx="1548734" cy="1438343"/>
            <a:chOff x="6356306" y="2169731"/>
            <a:chExt cx="1805441" cy="1341156"/>
          </a:xfrm>
        </p:grpSpPr>
        <p:sp>
          <p:nvSpPr>
            <p:cNvPr id="78" name="TextBox 77">
              <a:extLst>
                <a:ext uri="{FF2B5EF4-FFF2-40B4-BE49-F238E27FC236}">
                  <a16:creationId xmlns:a16="http://schemas.microsoft.com/office/drawing/2014/main" id="{D9A6427C-7201-480C-B8BA-C01C9BCA7B52}"/>
                </a:ext>
              </a:extLst>
            </p:cNvPr>
            <p:cNvSpPr txBox="1"/>
            <p:nvPr/>
          </p:nvSpPr>
          <p:spPr>
            <a:xfrm>
              <a:off x="6356306" y="2169731"/>
              <a:ext cx="1805441" cy="602659"/>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79" name="TextBox 78">
              <a:extLst>
                <a:ext uri="{FF2B5EF4-FFF2-40B4-BE49-F238E27FC236}">
                  <a16:creationId xmlns:a16="http://schemas.microsoft.com/office/drawing/2014/main" id="{74F68486-5533-4B47-B6BA-92533CBB4036}"/>
                </a:ext>
              </a:extLst>
            </p:cNvPr>
            <p:cNvSpPr txBox="1"/>
            <p:nvPr/>
          </p:nvSpPr>
          <p:spPr>
            <a:xfrm>
              <a:off x="6836846" y="2563851"/>
              <a:ext cx="894432" cy="947036"/>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531" y="3387103"/>
            <a:ext cx="1303153" cy="1657350"/>
          </a:xfrm>
          <a:prstGeom prst="rect">
            <a:avLst/>
          </a:prstGeom>
        </p:spPr>
      </p:pic>
      <p:grpSp>
        <p:nvGrpSpPr>
          <p:cNvPr id="136" name="Group 135">
            <a:extLst>
              <a:ext uri="{FF2B5EF4-FFF2-40B4-BE49-F238E27FC236}">
                <a16:creationId xmlns:a16="http://schemas.microsoft.com/office/drawing/2014/main" id="{12310FCA-56F2-4778-94B7-C1B5FD53AE20}"/>
              </a:ext>
            </a:extLst>
          </p:cNvPr>
          <p:cNvGrpSpPr/>
          <p:nvPr/>
        </p:nvGrpSpPr>
        <p:grpSpPr>
          <a:xfrm>
            <a:off x="6537410" y="1416235"/>
            <a:ext cx="1577869" cy="1894017"/>
            <a:chOff x="3884465" y="2182683"/>
            <a:chExt cx="1805441" cy="1894017"/>
          </a:xfrm>
        </p:grpSpPr>
        <p:sp>
          <p:nvSpPr>
            <p:cNvPr id="137"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39" name="TextBox 138">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grpSp>
        <p:nvGrpSpPr>
          <p:cNvPr id="140" name="Group 139">
            <a:extLst>
              <a:ext uri="{FF2B5EF4-FFF2-40B4-BE49-F238E27FC236}">
                <a16:creationId xmlns:a16="http://schemas.microsoft.com/office/drawing/2014/main" id="{A87830BE-EEF7-4034-8ABE-3212DB467DB4}"/>
              </a:ext>
            </a:extLst>
          </p:cNvPr>
          <p:cNvGrpSpPr/>
          <p:nvPr/>
        </p:nvGrpSpPr>
        <p:grpSpPr>
          <a:xfrm>
            <a:off x="7911180" y="1417361"/>
            <a:ext cx="1550160" cy="1894017"/>
            <a:chOff x="1275088" y="2182683"/>
            <a:chExt cx="1811012" cy="1894017"/>
          </a:xfrm>
        </p:grpSpPr>
        <p:sp>
          <p:nvSpPr>
            <p:cNvPr id="141"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5D8301A0-49D9-41A5-A227-2E35458E6401}"/>
                </a:ext>
              </a:extLst>
            </p:cNvPr>
            <p:cNvSpPr txBox="1"/>
            <p:nvPr/>
          </p:nvSpPr>
          <p:spPr>
            <a:xfrm>
              <a:off x="12750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43" name="TextBox 142">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5</a:t>
              </a:r>
            </a:p>
          </p:txBody>
        </p:sp>
      </p:grpSp>
      <p:sp>
        <p:nvSpPr>
          <p:cNvPr id="80" name="Freeform: Shape 107">
            <a:extLst>
              <a:ext uri="{FF2B5EF4-FFF2-40B4-BE49-F238E27FC236}">
                <a16:creationId xmlns:a16="http://schemas.microsoft.com/office/drawing/2014/main" id="{48958204-CE05-4E79-AC55-C76FBB79E37F}"/>
              </a:ext>
            </a:extLst>
          </p:cNvPr>
          <p:cNvSpPr/>
          <p:nvPr/>
        </p:nvSpPr>
        <p:spPr>
          <a:xfrm flipV="1">
            <a:off x="8120236" y="2800634"/>
            <a:ext cx="136391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07">
            <a:extLst>
              <a:ext uri="{FF2B5EF4-FFF2-40B4-BE49-F238E27FC236}">
                <a16:creationId xmlns:a16="http://schemas.microsoft.com/office/drawing/2014/main" id="{48958204-CE05-4E79-AC55-C76FBB79E37F}"/>
              </a:ext>
            </a:extLst>
          </p:cNvPr>
          <p:cNvSpPr/>
          <p:nvPr/>
        </p:nvSpPr>
        <p:spPr>
          <a:xfrm flipV="1">
            <a:off x="6634657" y="2808769"/>
            <a:ext cx="136391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0736" y="3428999"/>
            <a:ext cx="1276848" cy="149332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3663" y="3387103"/>
            <a:ext cx="1379167" cy="1905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1566" y="3432738"/>
            <a:ext cx="1275958" cy="186170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1426" y="3503003"/>
            <a:ext cx="1206497" cy="1526554"/>
          </a:xfrm>
          <a:prstGeom prst="rect">
            <a:avLst/>
          </a:prstGeom>
        </p:spPr>
      </p:pic>
      <p:sp>
        <p:nvSpPr>
          <p:cNvPr id="10" name="TextBox 9"/>
          <p:cNvSpPr txBox="1"/>
          <p:nvPr/>
        </p:nvSpPr>
        <p:spPr>
          <a:xfrm>
            <a:off x="3107098" y="334960"/>
            <a:ext cx="7005354" cy="830997"/>
          </a:xfrm>
          <a:prstGeom prst="rect">
            <a:avLst/>
          </a:prstGeom>
          <a:noFill/>
        </p:spPr>
        <p:txBody>
          <a:bodyPr wrap="square" rtlCol="0">
            <a:spAutoFit/>
          </a:bodyPr>
          <a:lstStyle/>
          <a:p>
            <a:pPr algn="ctr"/>
            <a:r>
              <a:rPr lang="en-IN" sz="4800" b="1" dirty="0" smtClean="0">
                <a:solidFill>
                  <a:srgbClr val="7030A0"/>
                </a:solidFill>
              </a:rPr>
              <a:t>SOFTWARE USED</a:t>
            </a:r>
            <a:endParaRPr lang="en-IN" sz="4800" b="1" dirty="0">
              <a:solidFill>
                <a:srgbClr val="7030A0"/>
              </a:solidFill>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nodeType="afterEffect">
                                  <p:stCondLst>
                                    <p:cond delay="25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anim calcmode="lin" valueType="num">
                                      <p:cBhvr>
                                        <p:cTn id="20" dur="500" fill="hold"/>
                                        <p:tgtEl>
                                          <p:spTgt spid="100"/>
                                        </p:tgtEl>
                                        <p:attrNameLst>
                                          <p:attrName>ppt_x</p:attrName>
                                        </p:attrNameLst>
                                      </p:cBhvr>
                                      <p:tavLst>
                                        <p:tav tm="0">
                                          <p:val>
                                            <p:strVal val="#ppt_x"/>
                                          </p:val>
                                        </p:tav>
                                        <p:tav tm="100000">
                                          <p:val>
                                            <p:strVal val="#ppt_x"/>
                                          </p:val>
                                        </p:tav>
                                      </p:tavLst>
                                    </p:anim>
                                    <p:anim calcmode="lin" valueType="num">
                                      <p:cBhvr>
                                        <p:cTn id="21" dur="500" fill="hold"/>
                                        <p:tgtEl>
                                          <p:spTgt spid="10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anim calcmode="lin" valueType="num">
                                      <p:cBhvr>
                                        <p:cTn id="26" dur="500" fill="hold"/>
                                        <p:tgtEl>
                                          <p:spTgt spid="96"/>
                                        </p:tgtEl>
                                        <p:attrNameLst>
                                          <p:attrName>ppt_x</p:attrName>
                                        </p:attrNameLst>
                                      </p:cBhvr>
                                      <p:tavLst>
                                        <p:tav tm="0">
                                          <p:val>
                                            <p:strVal val="#ppt_x"/>
                                          </p:val>
                                        </p:tav>
                                        <p:tav tm="100000">
                                          <p:val>
                                            <p:strVal val="#ppt_x"/>
                                          </p:val>
                                        </p:tav>
                                      </p:tavLst>
                                    </p:anim>
                                    <p:anim calcmode="lin" valueType="num">
                                      <p:cBhvr>
                                        <p:cTn id="27" dur="5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anim calcmode="lin" valueType="num">
                                      <p:cBhvr>
                                        <p:cTn id="33" dur="500" fill="hold"/>
                                        <p:tgtEl>
                                          <p:spTgt spid="64"/>
                                        </p:tgtEl>
                                        <p:attrNameLst>
                                          <p:attrName>ppt_x</p:attrName>
                                        </p:attrNameLst>
                                      </p:cBhvr>
                                      <p:tavLst>
                                        <p:tav tm="0">
                                          <p:val>
                                            <p:strVal val="#ppt_x"/>
                                          </p:val>
                                        </p:tav>
                                        <p:tav tm="100000">
                                          <p:val>
                                            <p:strVal val="#ppt_x"/>
                                          </p:val>
                                        </p:tav>
                                      </p:tavLst>
                                    </p:anim>
                                    <p:anim calcmode="lin" valueType="num">
                                      <p:cBhvr>
                                        <p:cTn id="34"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anim calcmode="lin" valueType="num">
                                      <p:cBhvr>
                                        <p:cTn id="40" dur="500" fill="hold"/>
                                        <p:tgtEl>
                                          <p:spTgt spid="65"/>
                                        </p:tgtEl>
                                        <p:attrNameLst>
                                          <p:attrName>ppt_x</p:attrName>
                                        </p:attrNameLst>
                                      </p:cBhvr>
                                      <p:tavLst>
                                        <p:tav tm="0">
                                          <p:val>
                                            <p:strVal val="#ppt_x"/>
                                          </p:val>
                                        </p:tav>
                                        <p:tav tm="100000">
                                          <p:val>
                                            <p:strVal val="#ppt_x"/>
                                          </p:val>
                                        </p:tav>
                                      </p:tavLst>
                                    </p:anim>
                                    <p:anim calcmode="lin" valueType="num">
                                      <p:cBhvr>
                                        <p:cTn id="41" dur="500" fill="hold"/>
                                        <p:tgtEl>
                                          <p:spTgt spid="65"/>
                                        </p:tgtEl>
                                        <p:attrNameLst>
                                          <p:attrName>ppt_y</p:attrName>
                                        </p:attrNameLst>
                                      </p:cBhvr>
                                      <p:tavLst>
                                        <p:tav tm="0">
                                          <p:val>
                                            <p:strVal val="#ppt_y+.1"/>
                                          </p:val>
                                        </p:tav>
                                        <p:tav tm="100000">
                                          <p:val>
                                            <p:strVal val="#ppt_y"/>
                                          </p:val>
                                        </p:tav>
                                      </p:tavLst>
                                    </p:anim>
                                  </p:childTnLst>
                                </p:cTn>
                              </p:par>
                            </p:childTnLst>
                          </p:cTn>
                        </p:par>
                        <p:par>
                          <p:cTn id="42" fill="hold">
                            <p:stCondLst>
                              <p:cond delay="500"/>
                            </p:stCondLst>
                            <p:childTnLst>
                              <p:par>
                                <p:cTn id="43" presetID="42" presetClass="entr" presetSubtype="0" fill="hold" nodeType="afterEffect">
                                  <p:stCondLst>
                                    <p:cond delay="25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anim calcmode="lin" valueType="num">
                                      <p:cBhvr>
                                        <p:cTn id="46" dur="500" fill="hold"/>
                                        <p:tgtEl>
                                          <p:spTgt spid="76"/>
                                        </p:tgtEl>
                                        <p:attrNameLst>
                                          <p:attrName>ppt_x</p:attrName>
                                        </p:attrNameLst>
                                      </p:cBhvr>
                                      <p:tavLst>
                                        <p:tav tm="0">
                                          <p:val>
                                            <p:strVal val="#ppt_x"/>
                                          </p:val>
                                        </p:tav>
                                        <p:tav tm="100000">
                                          <p:val>
                                            <p:strVal val="#ppt_x"/>
                                          </p:val>
                                        </p:tav>
                                      </p:tavLst>
                                    </p:anim>
                                    <p:anim calcmode="lin" valueType="num">
                                      <p:cBhvr>
                                        <p:cTn id="47" dur="5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nodeType="afterEffect">
                                  <p:stCondLst>
                                    <p:cond delay="25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anim calcmode="lin" valueType="num">
                                      <p:cBhvr>
                                        <p:cTn id="59" dur="500" fill="hold"/>
                                        <p:tgtEl>
                                          <p:spTgt spid="123"/>
                                        </p:tgtEl>
                                        <p:attrNameLst>
                                          <p:attrName>ppt_x</p:attrName>
                                        </p:attrNameLst>
                                      </p:cBhvr>
                                      <p:tavLst>
                                        <p:tav tm="0">
                                          <p:val>
                                            <p:strVal val="#ppt_x"/>
                                          </p:val>
                                        </p:tav>
                                        <p:tav tm="100000">
                                          <p:val>
                                            <p:strVal val="#ppt_x"/>
                                          </p:val>
                                        </p:tav>
                                      </p:tavLst>
                                    </p:anim>
                                    <p:anim calcmode="lin" valueType="num">
                                      <p:cBhvr>
                                        <p:cTn id="60" dur="500" fill="hold"/>
                                        <p:tgtEl>
                                          <p:spTgt spid="123"/>
                                        </p:tgtEl>
                                        <p:attrNameLst>
                                          <p:attrName>ppt_y</p:attrName>
                                        </p:attrNameLst>
                                      </p:cBhvr>
                                      <p:tavLst>
                                        <p:tav tm="0">
                                          <p:val>
                                            <p:strVal val="#ppt_y+.1"/>
                                          </p:val>
                                        </p:tav>
                                        <p:tav tm="100000">
                                          <p:val>
                                            <p:strVal val="#ppt_y"/>
                                          </p:val>
                                        </p:tav>
                                      </p:tavLst>
                                    </p:anim>
                                  </p:childTnLst>
                                </p:cTn>
                              </p:par>
                            </p:childTnLst>
                          </p:cTn>
                        </p:par>
                        <p:par>
                          <p:cTn id="61" fill="hold">
                            <p:stCondLst>
                              <p:cond delay="1250"/>
                            </p:stCondLst>
                            <p:childTnLst>
                              <p:par>
                                <p:cTn id="62" presetID="42" presetClass="entr" presetSubtype="0" fill="hold" nodeType="afterEffect">
                                  <p:stCondLst>
                                    <p:cond delay="250"/>
                                  </p:stCondLst>
                                  <p:childTnLst>
                                    <p:set>
                                      <p:cBhvr>
                                        <p:cTn id="63" dur="1" fill="hold">
                                          <p:stCondLst>
                                            <p:cond delay="0"/>
                                          </p:stCondLst>
                                        </p:cTn>
                                        <p:tgtEl>
                                          <p:spTgt spid="127"/>
                                        </p:tgtEl>
                                        <p:attrNameLst>
                                          <p:attrName>style.visibility</p:attrName>
                                        </p:attrNameLst>
                                      </p:cBhvr>
                                      <p:to>
                                        <p:strVal val="visible"/>
                                      </p:to>
                                    </p:set>
                                    <p:animEffect transition="in" filter="fade">
                                      <p:cBhvr>
                                        <p:cTn id="64" dur="500"/>
                                        <p:tgtEl>
                                          <p:spTgt spid="127"/>
                                        </p:tgtEl>
                                      </p:cBhvr>
                                    </p:animEffect>
                                    <p:anim calcmode="lin" valueType="num">
                                      <p:cBhvr>
                                        <p:cTn id="65" dur="500" fill="hold"/>
                                        <p:tgtEl>
                                          <p:spTgt spid="127"/>
                                        </p:tgtEl>
                                        <p:attrNameLst>
                                          <p:attrName>ppt_x</p:attrName>
                                        </p:attrNameLst>
                                      </p:cBhvr>
                                      <p:tavLst>
                                        <p:tav tm="0">
                                          <p:val>
                                            <p:strVal val="#ppt_x"/>
                                          </p:val>
                                        </p:tav>
                                        <p:tav tm="100000">
                                          <p:val>
                                            <p:strVal val="#ppt_x"/>
                                          </p:val>
                                        </p:tav>
                                      </p:tavLst>
                                    </p:anim>
                                    <p:anim calcmode="lin" valueType="num">
                                      <p:cBhvr>
                                        <p:cTn id="66" dur="5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31"/>
                                        </p:tgtEl>
                                        <p:attrNameLst>
                                          <p:attrName>style.visibility</p:attrName>
                                        </p:attrNameLst>
                                      </p:cBhvr>
                                      <p:to>
                                        <p:strVal val="visible"/>
                                      </p:to>
                                    </p:set>
                                    <p:animEffect transition="in" filter="fade">
                                      <p:cBhvr>
                                        <p:cTn id="71" dur="500"/>
                                        <p:tgtEl>
                                          <p:spTgt spid="131"/>
                                        </p:tgtEl>
                                      </p:cBhvr>
                                    </p:animEffect>
                                    <p:anim calcmode="lin" valueType="num">
                                      <p:cBhvr>
                                        <p:cTn id="72" dur="500" fill="hold"/>
                                        <p:tgtEl>
                                          <p:spTgt spid="131"/>
                                        </p:tgtEl>
                                        <p:attrNameLst>
                                          <p:attrName>ppt_x</p:attrName>
                                        </p:attrNameLst>
                                      </p:cBhvr>
                                      <p:tavLst>
                                        <p:tav tm="0">
                                          <p:val>
                                            <p:strVal val="#ppt_x"/>
                                          </p:val>
                                        </p:tav>
                                        <p:tav tm="100000">
                                          <p:val>
                                            <p:strVal val="#ppt_x"/>
                                          </p:val>
                                        </p:tav>
                                      </p:tavLst>
                                    </p:anim>
                                    <p:anim calcmode="lin" valueType="num">
                                      <p:cBhvr>
                                        <p:cTn id="73" dur="500" fill="hold"/>
                                        <p:tgtEl>
                                          <p:spTgt spid="131"/>
                                        </p:tgtEl>
                                        <p:attrNameLst>
                                          <p:attrName>ppt_y</p:attrName>
                                        </p:attrNameLst>
                                      </p:cBhvr>
                                      <p:tavLst>
                                        <p:tav tm="0">
                                          <p:val>
                                            <p:strVal val="#ppt_y+.1"/>
                                          </p:val>
                                        </p:tav>
                                        <p:tav tm="100000">
                                          <p:val>
                                            <p:strVal val="#ppt_y"/>
                                          </p:val>
                                        </p:tav>
                                      </p:tavLst>
                                    </p:anim>
                                  </p:childTnLst>
                                </p:cTn>
                              </p:par>
                            </p:childTnLst>
                          </p:cTn>
                        </p:par>
                        <p:par>
                          <p:cTn id="74" fill="hold">
                            <p:stCondLst>
                              <p:cond delay="500"/>
                            </p:stCondLst>
                            <p:childTnLst>
                              <p:par>
                                <p:cTn id="75" presetID="42" presetClass="entr" presetSubtype="0" fill="hold" nodeType="afterEffect">
                                  <p:stCondLst>
                                    <p:cond delay="250"/>
                                  </p:stCondLst>
                                  <p:childTnLst>
                                    <p:set>
                                      <p:cBhvr>
                                        <p:cTn id="76" dur="1" fill="hold">
                                          <p:stCondLst>
                                            <p:cond delay="0"/>
                                          </p:stCondLst>
                                        </p:cTn>
                                        <p:tgtEl>
                                          <p:spTgt spid="132"/>
                                        </p:tgtEl>
                                        <p:attrNameLst>
                                          <p:attrName>style.visibility</p:attrName>
                                        </p:attrNameLst>
                                      </p:cBhvr>
                                      <p:to>
                                        <p:strVal val="visible"/>
                                      </p:to>
                                    </p:set>
                                    <p:animEffect transition="in" filter="fade">
                                      <p:cBhvr>
                                        <p:cTn id="77" dur="500"/>
                                        <p:tgtEl>
                                          <p:spTgt spid="132"/>
                                        </p:tgtEl>
                                      </p:cBhvr>
                                    </p:animEffect>
                                    <p:anim calcmode="lin" valueType="num">
                                      <p:cBhvr>
                                        <p:cTn id="78" dur="500" fill="hold"/>
                                        <p:tgtEl>
                                          <p:spTgt spid="132"/>
                                        </p:tgtEl>
                                        <p:attrNameLst>
                                          <p:attrName>ppt_x</p:attrName>
                                        </p:attrNameLst>
                                      </p:cBhvr>
                                      <p:tavLst>
                                        <p:tav tm="0">
                                          <p:val>
                                            <p:strVal val="#ppt_x"/>
                                          </p:val>
                                        </p:tav>
                                        <p:tav tm="100000">
                                          <p:val>
                                            <p:strVal val="#ppt_x"/>
                                          </p:val>
                                        </p:tav>
                                      </p:tavLst>
                                    </p:anim>
                                    <p:anim calcmode="lin" valueType="num">
                                      <p:cBhvr>
                                        <p:cTn id="79" dur="500" fill="hold"/>
                                        <p:tgtEl>
                                          <p:spTgt spid="132"/>
                                        </p:tgtEl>
                                        <p:attrNameLst>
                                          <p:attrName>ppt_y</p:attrName>
                                        </p:attrNameLst>
                                      </p:cBhvr>
                                      <p:tavLst>
                                        <p:tav tm="0">
                                          <p:val>
                                            <p:strVal val="#ppt_y+.1"/>
                                          </p:val>
                                        </p:tav>
                                        <p:tav tm="100000">
                                          <p:val>
                                            <p:strVal val="#ppt_y"/>
                                          </p:val>
                                        </p:tav>
                                      </p:tavLst>
                                    </p:anim>
                                  </p:childTnLst>
                                </p:cTn>
                              </p:par>
                            </p:childTnLst>
                          </p:cTn>
                        </p:par>
                        <p:par>
                          <p:cTn id="80" fill="hold">
                            <p:stCondLst>
                              <p:cond delay="1250"/>
                            </p:stCondLst>
                            <p:childTnLst>
                              <p:par>
                                <p:cTn id="81" presetID="42" presetClass="entr" presetSubtype="0" fill="hold" nodeType="afterEffect">
                                  <p:stCondLst>
                                    <p:cond delay="250"/>
                                  </p:stCondLst>
                                  <p:childTnLst>
                                    <p:set>
                                      <p:cBhvr>
                                        <p:cTn id="82" dur="1" fill="hold">
                                          <p:stCondLst>
                                            <p:cond delay="0"/>
                                          </p:stCondLst>
                                        </p:cTn>
                                        <p:tgtEl>
                                          <p:spTgt spid="136"/>
                                        </p:tgtEl>
                                        <p:attrNameLst>
                                          <p:attrName>style.visibility</p:attrName>
                                        </p:attrNameLst>
                                      </p:cBhvr>
                                      <p:to>
                                        <p:strVal val="visible"/>
                                      </p:to>
                                    </p:set>
                                    <p:animEffect transition="in" filter="fade">
                                      <p:cBhvr>
                                        <p:cTn id="83" dur="500"/>
                                        <p:tgtEl>
                                          <p:spTgt spid="136"/>
                                        </p:tgtEl>
                                      </p:cBhvr>
                                    </p:animEffect>
                                    <p:anim calcmode="lin" valueType="num">
                                      <p:cBhvr>
                                        <p:cTn id="84" dur="500" fill="hold"/>
                                        <p:tgtEl>
                                          <p:spTgt spid="136"/>
                                        </p:tgtEl>
                                        <p:attrNameLst>
                                          <p:attrName>ppt_x</p:attrName>
                                        </p:attrNameLst>
                                      </p:cBhvr>
                                      <p:tavLst>
                                        <p:tav tm="0">
                                          <p:val>
                                            <p:strVal val="#ppt_x"/>
                                          </p:val>
                                        </p:tav>
                                        <p:tav tm="100000">
                                          <p:val>
                                            <p:strVal val="#ppt_x"/>
                                          </p:val>
                                        </p:tav>
                                      </p:tavLst>
                                    </p:anim>
                                    <p:anim calcmode="lin" valueType="num">
                                      <p:cBhvr>
                                        <p:cTn id="85" dur="500" fill="hold"/>
                                        <p:tgtEl>
                                          <p:spTgt spid="136"/>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2" presetClass="entr" presetSubtype="0" fill="hold" nodeType="afterEffect">
                                  <p:stCondLst>
                                    <p:cond delay="250"/>
                                  </p:stCondLst>
                                  <p:childTnLst>
                                    <p:set>
                                      <p:cBhvr>
                                        <p:cTn id="88" dur="1" fill="hold">
                                          <p:stCondLst>
                                            <p:cond delay="0"/>
                                          </p:stCondLst>
                                        </p:cTn>
                                        <p:tgtEl>
                                          <p:spTgt spid="140"/>
                                        </p:tgtEl>
                                        <p:attrNameLst>
                                          <p:attrName>style.visibility</p:attrName>
                                        </p:attrNameLst>
                                      </p:cBhvr>
                                      <p:to>
                                        <p:strVal val="visible"/>
                                      </p:to>
                                    </p:set>
                                    <p:animEffect transition="in" filter="fade">
                                      <p:cBhvr>
                                        <p:cTn id="89" dur="500"/>
                                        <p:tgtEl>
                                          <p:spTgt spid="140"/>
                                        </p:tgtEl>
                                      </p:cBhvr>
                                    </p:animEffect>
                                    <p:anim calcmode="lin" valueType="num">
                                      <p:cBhvr>
                                        <p:cTn id="90" dur="500" fill="hold"/>
                                        <p:tgtEl>
                                          <p:spTgt spid="140"/>
                                        </p:tgtEl>
                                        <p:attrNameLst>
                                          <p:attrName>ppt_x</p:attrName>
                                        </p:attrNameLst>
                                      </p:cBhvr>
                                      <p:tavLst>
                                        <p:tav tm="0">
                                          <p:val>
                                            <p:strVal val="#ppt_x"/>
                                          </p:val>
                                        </p:tav>
                                        <p:tav tm="100000">
                                          <p:val>
                                            <p:strVal val="#ppt_x"/>
                                          </p:val>
                                        </p:tav>
                                      </p:tavLst>
                                    </p:anim>
                                    <p:anim calcmode="lin" valueType="num">
                                      <p:cBhvr>
                                        <p:cTn id="91" dur="5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64" grpId="0" animBg="1"/>
      <p:bldP spid="65" grpId="0" animBg="1"/>
      <p:bldP spid="80" grpId="0" animBg="1"/>
      <p:bldP spid="1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39804" y="2911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a:extLst>
              <a:ext uri="{FF2B5EF4-FFF2-40B4-BE49-F238E27FC236}">
                <a16:creationId xmlns:a16="http://schemas.microsoft.com/office/drawing/2014/main" id="{711450F4-A7BD-494E-BD71-C6C5EB8D03D1}"/>
              </a:ext>
            </a:extLst>
          </p:cNvPr>
          <p:cNvGrpSpPr/>
          <p:nvPr/>
        </p:nvGrpSpPr>
        <p:grpSpPr>
          <a:xfrm>
            <a:off x="1940681" y="212297"/>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9869543" y="58546"/>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81" name="Group 80">
            <a:extLst>
              <a:ext uri="{FF2B5EF4-FFF2-40B4-BE49-F238E27FC236}">
                <a16:creationId xmlns:a16="http://schemas.microsoft.com/office/drawing/2014/main" id="{711450F4-A7BD-494E-BD71-C6C5EB8D03D1}"/>
              </a:ext>
            </a:extLst>
          </p:cNvPr>
          <p:cNvGrpSpPr/>
          <p:nvPr/>
        </p:nvGrpSpPr>
        <p:grpSpPr>
          <a:xfrm>
            <a:off x="1896000" y="5173076"/>
            <a:ext cx="1275682" cy="1275682"/>
            <a:chOff x="3063120" y="1755914"/>
            <a:chExt cx="1275682" cy="1275682"/>
          </a:xfrm>
        </p:grpSpPr>
        <p:sp>
          <p:nvSpPr>
            <p:cNvPr id="82" name="Teardrop 81">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89" name="Group 88">
            <a:extLst>
              <a:ext uri="{FF2B5EF4-FFF2-40B4-BE49-F238E27FC236}">
                <a16:creationId xmlns:a16="http://schemas.microsoft.com/office/drawing/2014/main" id="{191C1607-C8B7-4B99-9DC5-3321A9E92D49}"/>
              </a:ext>
            </a:extLst>
          </p:cNvPr>
          <p:cNvGrpSpPr/>
          <p:nvPr/>
        </p:nvGrpSpPr>
        <p:grpSpPr>
          <a:xfrm>
            <a:off x="9815847" y="5155779"/>
            <a:ext cx="1275682" cy="1275682"/>
            <a:chOff x="5242440" y="1755914"/>
            <a:chExt cx="1275682" cy="1275682"/>
          </a:xfrm>
        </p:grpSpPr>
        <p:sp>
          <p:nvSpPr>
            <p:cNvPr id="90" name="Teardrop 89">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sp>
        <p:nvSpPr>
          <p:cNvPr id="5" name="TextBox 4"/>
          <p:cNvSpPr txBox="1"/>
          <p:nvPr/>
        </p:nvSpPr>
        <p:spPr>
          <a:xfrm>
            <a:off x="3981934" y="343382"/>
            <a:ext cx="5265906" cy="1200329"/>
          </a:xfrm>
          <a:prstGeom prst="rect">
            <a:avLst/>
          </a:prstGeom>
          <a:noFill/>
        </p:spPr>
        <p:txBody>
          <a:bodyPr wrap="square" rtlCol="0">
            <a:spAutoFit/>
          </a:bodyPr>
          <a:lstStyle/>
          <a:p>
            <a:pPr algn="ctr"/>
            <a:r>
              <a:rPr lang="en-IN" sz="7200" dirty="0" smtClean="0">
                <a:solidFill>
                  <a:schemeClr val="accent6">
                    <a:lumMod val="50000"/>
                  </a:schemeClr>
                </a:solidFill>
              </a:rPr>
              <a:t>DATASET</a:t>
            </a:r>
            <a:endParaRPr lang="en-IN" sz="7200" dirty="0">
              <a:solidFill>
                <a:schemeClr val="accent6">
                  <a:lumMod val="50000"/>
                </a:schemeClr>
              </a:solidFill>
            </a:endParaRPr>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sharpenSoften amount="-5000"/>
                    </a14:imgEffect>
                    <a14:imgEffect>
                      <a14:brightnessContrast bright="36000" contrast="-31000"/>
                    </a14:imgEffect>
                  </a14:imgLayer>
                </a14:imgProps>
              </a:ext>
              <a:ext uri="{28A0092B-C50C-407E-A947-70E740481C1C}">
                <a14:useLocalDpi xmlns:a14="http://schemas.microsoft.com/office/drawing/2010/main" val="0"/>
              </a:ext>
            </a:extLst>
          </a:blip>
          <a:stretch>
            <a:fillRect/>
          </a:stretch>
        </p:blipFill>
        <p:spPr>
          <a:xfrm rot="20187845">
            <a:off x="3179954" y="2139975"/>
            <a:ext cx="6828770" cy="3276190"/>
          </a:xfrm>
          <a:prstGeom prst="rect">
            <a:avLst/>
          </a:prstGeom>
        </p:spPr>
      </p:pic>
      <p:sp>
        <p:nvSpPr>
          <p:cNvPr id="6" name="TextBox 5"/>
          <p:cNvSpPr txBox="1"/>
          <p:nvPr/>
        </p:nvSpPr>
        <p:spPr>
          <a:xfrm>
            <a:off x="2998782" y="1976879"/>
            <a:ext cx="6910694" cy="3108543"/>
          </a:xfrm>
          <a:prstGeom prst="rect">
            <a:avLst/>
          </a:prstGeom>
          <a:noFill/>
        </p:spPr>
        <p:txBody>
          <a:bodyPr wrap="square" rtlCol="0">
            <a:spAutoFit/>
          </a:bodyPr>
          <a:lstStyle/>
          <a:p>
            <a:r>
              <a:rPr lang="en-IN" sz="2800" dirty="0" smtClean="0"/>
              <a:t>The Dataset for our project was downloaded from Kaggle.</a:t>
            </a:r>
          </a:p>
          <a:p>
            <a:r>
              <a:rPr lang="en-IN" sz="2800" dirty="0" smtClean="0"/>
              <a:t>The Dataset consists of three tables:</a:t>
            </a:r>
          </a:p>
          <a:p>
            <a:r>
              <a:rPr lang="en-IN" sz="2800" dirty="0" smtClean="0"/>
              <a:t>1.Victims of Rape in India(.csv file)</a:t>
            </a:r>
          </a:p>
          <a:p>
            <a:r>
              <a:rPr lang="en-IN" sz="2800" dirty="0" smtClean="0"/>
              <a:t>2.Complaints against police in India(.csv file)</a:t>
            </a:r>
          </a:p>
          <a:p>
            <a:r>
              <a:rPr lang="en-IN" sz="2800" dirty="0" smtClean="0"/>
              <a:t>3.Arrests under crime against women in India(.csv file)</a:t>
            </a:r>
            <a:endParaRPr lang="en-IN" sz="2800" dirty="0"/>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250" fill="hold"/>
                                        <p:tgtEl>
                                          <p:spTgt spid="3"/>
                                        </p:tgtEl>
                                        <p:attrNameLst>
                                          <p:attrName>ppt_w</p:attrName>
                                        </p:attrNameLst>
                                      </p:cBhvr>
                                      <p:tavLst>
                                        <p:tav tm="0">
                                          <p:val>
                                            <p:fltVal val="0"/>
                                          </p:val>
                                        </p:tav>
                                        <p:tav tm="100000">
                                          <p:val>
                                            <p:strVal val="#ppt_w"/>
                                          </p:val>
                                        </p:tav>
                                      </p:tavLst>
                                    </p:anim>
                                    <p:anim calcmode="lin" valueType="num">
                                      <p:cBhvr>
                                        <p:cTn id="14" dur="250" fill="hold"/>
                                        <p:tgtEl>
                                          <p:spTgt spid="3"/>
                                        </p:tgtEl>
                                        <p:attrNameLst>
                                          <p:attrName>ppt_h</p:attrName>
                                        </p:attrNameLst>
                                      </p:cBhvr>
                                      <p:tavLst>
                                        <p:tav tm="0">
                                          <p:val>
                                            <p:fltVal val="0"/>
                                          </p:val>
                                        </p:tav>
                                        <p:tav tm="100000">
                                          <p:val>
                                            <p:strVal val="#ppt_h"/>
                                          </p:val>
                                        </p:tav>
                                      </p:tavLst>
                                    </p:anim>
                                    <p:animEffect transition="in" filter="fade">
                                      <p:cBhvr>
                                        <p:cTn id="15" dur="250"/>
                                        <p:tgtEl>
                                          <p:spTgt spid="3"/>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p:cTn id="19" dur="250" fill="hold"/>
                                        <p:tgtEl>
                                          <p:spTgt spid="81"/>
                                        </p:tgtEl>
                                        <p:attrNameLst>
                                          <p:attrName>ppt_w</p:attrName>
                                        </p:attrNameLst>
                                      </p:cBhvr>
                                      <p:tavLst>
                                        <p:tav tm="0">
                                          <p:val>
                                            <p:fltVal val="0"/>
                                          </p:val>
                                        </p:tav>
                                        <p:tav tm="100000">
                                          <p:val>
                                            <p:strVal val="#ppt_w"/>
                                          </p:val>
                                        </p:tav>
                                      </p:tavLst>
                                    </p:anim>
                                    <p:anim calcmode="lin" valueType="num">
                                      <p:cBhvr>
                                        <p:cTn id="20" dur="250" fill="hold"/>
                                        <p:tgtEl>
                                          <p:spTgt spid="81"/>
                                        </p:tgtEl>
                                        <p:attrNameLst>
                                          <p:attrName>ppt_h</p:attrName>
                                        </p:attrNameLst>
                                      </p:cBhvr>
                                      <p:tavLst>
                                        <p:tav tm="0">
                                          <p:val>
                                            <p:fltVal val="0"/>
                                          </p:val>
                                        </p:tav>
                                        <p:tav tm="100000">
                                          <p:val>
                                            <p:strVal val="#ppt_h"/>
                                          </p:val>
                                        </p:tav>
                                      </p:tavLst>
                                    </p:anim>
                                    <p:animEffect transition="in" filter="fade">
                                      <p:cBhvr>
                                        <p:cTn id="21" dur="250"/>
                                        <p:tgtEl>
                                          <p:spTgt spid="81"/>
                                        </p:tgtEl>
                                      </p:cBhvr>
                                    </p:animEffect>
                                  </p:childTnLst>
                                </p:cTn>
                              </p:par>
                            </p:childTnLst>
                          </p:cTn>
                        </p:par>
                        <p:par>
                          <p:cTn id="22" fill="hold">
                            <p:stCondLst>
                              <p:cond delay="750"/>
                            </p:stCondLst>
                            <p:childTnLst>
                              <p:par>
                                <p:cTn id="23" presetID="53" presetClass="entr" presetSubtype="16"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p:cTn id="25" dur="250" fill="hold"/>
                                        <p:tgtEl>
                                          <p:spTgt spid="89"/>
                                        </p:tgtEl>
                                        <p:attrNameLst>
                                          <p:attrName>ppt_w</p:attrName>
                                        </p:attrNameLst>
                                      </p:cBhvr>
                                      <p:tavLst>
                                        <p:tav tm="0">
                                          <p:val>
                                            <p:fltVal val="0"/>
                                          </p:val>
                                        </p:tav>
                                        <p:tav tm="100000">
                                          <p:val>
                                            <p:strVal val="#ppt_w"/>
                                          </p:val>
                                        </p:tav>
                                      </p:tavLst>
                                    </p:anim>
                                    <p:anim calcmode="lin" valueType="num">
                                      <p:cBhvr>
                                        <p:cTn id="26" dur="250" fill="hold"/>
                                        <p:tgtEl>
                                          <p:spTgt spid="89"/>
                                        </p:tgtEl>
                                        <p:attrNameLst>
                                          <p:attrName>ppt_h</p:attrName>
                                        </p:attrNameLst>
                                      </p:cBhvr>
                                      <p:tavLst>
                                        <p:tav tm="0">
                                          <p:val>
                                            <p:fltVal val="0"/>
                                          </p:val>
                                        </p:tav>
                                        <p:tav tm="100000">
                                          <p:val>
                                            <p:strVal val="#ppt_h"/>
                                          </p:val>
                                        </p:tav>
                                      </p:tavLst>
                                    </p:anim>
                                    <p:animEffect transition="in" filter="fade">
                                      <p:cBhvr>
                                        <p:cTn id="27" dur="2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985" y="127633"/>
            <a:ext cx="1689933" cy="1532969"/>
          </a:xfrm>
          <a:prstGeom prst="rect">
            <a:avLst/>
          </a:prstGeom>
        </p:spPr>
      </p:pic>
      <p:sp>
        <p:nvSpPr>
          <p:cNvPr id="4" name="TextBox 3"/>
          <p:cNvSpPr txBox="1"/>
          <p:nvPr/>
        </p:nvSpPr>
        <p:spPr>
          <a:xfrm>
            <a:off x="2874066" y="102209"/>
            <a:ext cx="6281719" cy="830997"/>
          </a:xfrm>
          <a:prstGeom prst="rect">
            <a:avLst/>
          </a:prstGeom>
          <a:noFill/>
        </p:spPr>
        <p:txBody>
          <a:bodyPr wrap="square" rtlCol="0">
            <a:spAutoFit/>
          </a:bodyPr>
          <a:lstStyle/>
          <a:p>
            <a:pPr algn="ctr"/>
            <a:r>
              <a:rPr lang="en-IN" sz="4800" b="1" dirty="0" smtClean="0">
                <a:solidFill>
                  <a:srgbClr val="FF0000"/>
                </a:solidFill>
              </a:rPr>
              <a:t>PROBLEM STATEMENT</a:t>
            </a:r>
            <a:endParaRPr lang="en-IN" sz="4800" b="1" dirty="0">
              <a:solidFill>
                <a:srgbClr val="FF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4996303"/>
            <a:ext cx="1551142" cy="1713778"/>
          </a:xfrm>
          <a:prstGeom prst="rect">
            <a:avLst/>
          </a:prstGeom>
        </p:spPr>
      </p:pic>
      <p:sp>
        <p:nvSpPr>
          <p:cNvPr id="6" name="TextBox 5"/>
          <p:cNvSpPr txBox="1"/>
          <p:nvPr/>
        </p:nvSpPr>
        <p:spPr>
          <a:xfrm>
            <a:off x="2898237" y="1095817"/>
            <a:ext cx="6411259" cy="4893647"/>
          </a:xfrm>
          <a:prstGeom prst="rect">
            <a:avLst/>
          </a:prstGeom>
          <a:noFill/>
        </p:spPr>
        <p:txBody>
          <a:bodyPr wrap="square" rtlCol="0">
            <a:spAutoFit/>
          </a:bodyPr>
          <a:lstStyle/>
          <a:p>
            <a:r>
              <a:rPr lang="en-IN" sz="2400" dirty="0" smtClean="0">
                <a:latin typeface="Calibri" panose="020F0502020204030204" pitchFamily="34" charset="0"/>
              </a:rPr>
              <a:t>Our main aim was to find those states in which the maximum number of crimes were committed against women so that using this data necessary actions could be taken by the respective governments, also using the dataset we could see trend in increase or decrease of such crimes across India.</a:t>
            </a:r>
          </a:p>
          <a:p>
            <a:r>
              <a:rPr lang="en-IN" sz="2400" dirty="0" smtClean="0">
                <a:latin typeface="Calibri" panose="020F0502020204030204" pitchFamily="34" charset="0"/>
              </a:rPr>
              <a:t>Also the data can be used to analysed whether the cases filed were valid or just vague.</a:t>
            </a:r>
          </a:p>
          <a:p>
            <a:r>
              <a:rPr lang="en-IN" sz="2400" dirty="0" smtClean="0">
                <a:latin typeface="Calibri" panose="020F0502020204030204" pitchFamily="34" charset="0"/>
              </a:rPr>
              <a:t>Such analysis helps the respective authorities to take necessary actions against such crimes and help in building a safe society for the women in India.</a:t>
            </a:r>
            <a:endParaRPr lang="en-IN" sz="2400" dirty="0">
              <a:latin typeface="Calibri" panose="020F0502020204030204" pitchFamily="34" charset="0"/>
            </a:endParaRP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985" y="33504"/>
            <a:ext cx="1689933" cy="1532969"/>
          </a:xfrm>
          <a:prstGeom prst="rect">
            <a:avLst/>
          </a:prstGeom>
        </p:spPr>
      </p:pic>
      <p:sp>
        <p:nvSpPr>
          <p:cNvPr id="4" name="TextBox 3"/>
          <p:cNvSpPr txBox="1"/>
          <p:nvPr/>
        </p:nvSpPr>
        <p:spPr>
          <a:xfrm>
            <a:off x="2874066" y="8080"/>
            <a:ext cx="6281719" cy="830997"/>
          </a:xfrm>
          <a:prstGeom prst="rect">
            <a:avLst/>
          </a:prstGeom>
          <a:noFill/>
        </p:spPr>
        <p:txBody>
          <a:bodyPr wrap="square" rtlCol="0">
            <a:spAutoFit/>
          </a:bodyPr>
          <a:lstStyle/>
          <a:p>
            <a:pPr algn="ctr"/>
            <a:r>
              <a:rPr lang="en-IN" sz="4800" b="1" dirty="0" smtClean="0">
                <a:solidFill>
                  <a:srgbClr val="FF0000"/>
                </a:solidFill>
              </a:rPr>
              <a:t>QUERY NO:1</a:t>
            </a:r>
            <a:endParaRPr lang="en-IN" sz="4800" b="1" dirty="0">
              <a:solidFill>
                <a:srgbClr val="FF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4902174"/>
            <a:ext cx="1551142" cy="1713778"/>
          </a:xfrm>
          <a:prstGeom prst="rect">
            <a:avLst/>
          </a:prstGeom>
        </p:spPr>
      </p:pic>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2082799" y="710670"/>
            <a:ext cx="7436224" cy="707886"/>
          </a:xfrm>
          <a:prstGeom prst="rect">
            <a:avLst/>
          </a:prstGeom>
          <a:noFill/>
        </p:spPr>
        <p:txBody>
          <a:bodyPr wrap="square" rtlCol="0">
            <a:spAutoFit/>
          </a:bodyPr>
          <a:lstStyle/>
          <a:p>
            <a:r>
              <a:rPr lang="en-IN" sz="4000" u="sng" dirty="0" smtClean="0"/>
              <a:t>Age Group mostly affected by rape</a:t>
            </a:r>
            <a:r>
              <a:rPr lang="en-IN" u="sng" dirty="0" smtClean="0"/>
              <a:t>.</a:t>
            </a:r>
            <a:endParaRPr lang="en-IN" u="sng"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6673" y="4877651"/>
            <a:ext cx="7920402" cy="172077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5664" y="1378953"/>
            <a:ext cx="5507925" cy="3350781"/>
          </a:xfrm>
          <a:prstGeom prst="rect">
            <a:avLst/>
          </a:prstGeom>
        </p:spPr>
      </p:pic>
    </p:spTree>
    <p:extLst>
      <p:ext uri="{BB962C8B-B14F-4D97-AF65-F5344CB8AC3E}">
        <p14:creationId xmlns:p14="http://schemas.microsoft.com/office/powerpoint/2010/main" val="36698814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94129"/>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94131"/>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tJ</a:t>
              </a: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94130"/>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94130"/>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9413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791" y="33504"/>
            <a:ext cx="1261127" cy="1143991"/>
          </a:xfrm>
          <a:prstGeom prst="rect">
            <a:avLst/>
          </a:prstGeom>
        </p:spPr>
      </p:pic>
      <p:sp>
        <p:nvSpPr>
          <p:cNvPr id="4" name="TextBox 3"/>
          <p:cNvSpPr txBox="1"/>
          <p:nvPr/>
        </p:nvSpPr>
        <p:spPr>
          <a:xfrm>
            <a:off x="2874066" y="8080"/>
            <a:ext cx="6281719" cy="769441"/>
          </a:xfrm>
          <a:prstGeom prst="rect">
            <a:avLst/>
          </a:prstGeom>
          <a:noFill/>
        </p:spPr>
        <p:txBody>
          <a:bodyPr wrap="square" rtlCol="0">
            <a:spAutoFit/>
          </a:bodyPr>
          <a:lstStyle/>
          <a:p>
            <a:pPr algn="ctr"/>
            <a:r>
              <a:rPr lang="en-IN" sz="4400" b="1" dirty="0" smtClean="0">
                <a:solidFill>
                  <a:srgbClr val="FF0000"/>
                </a:solidFill>
              </a:rPr>
              <a:t>QUERY NO:2</a:t>
            </a:r>
            <a:endParaRPr lang="en-IN" sz="4400" b="1" dirty="0">
              <a:solidFill>
                <a:srgbClr val="FF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30" y="5443122"/>
            <a:ext cx="1061529" cy="1172829"/>
          </a:xfrm>
          <a:prstGeom prst="rect">
            <a:avLst/>
          </a:prstGeom>
        </p:spPr>
      </p:pic>
      <p:sp>
        <p:nvSpPr>
          <p:cNvPr id="6" name="TextBox 5"/>
          <p:cNvSpPr txBox="1"/>
          <p:nvPr/>
        </p:nvSpPr>
        <p:spPr>
          <a:xfrm>
            <a:off x="2595282" y="1566473"/>
            <a:ext cx="6411259" cy="369332"/>
          </a:xfrm>
          <a:prstGeom prst="rect">
            <a:avLst/>
          </a:prstGeom>
          <a:noFill/>
        </p:spPr>
        <p:txBody>
          <a:bodyPr wrap="square" rtlCol="0">
            <a:spAutoFit/>
          </a:bodyPr>
          <a:lstStyle/>
          <a:p>
            <a:r>
              <a:rPr lang="en-IN" dirty="0" smtClean="0"/>
              <a:t>  </a:t>
            </a:r>
            <a:endParaRPr lang="en-IN" dirty="0"/>
          </a:p>
        </p:txBody>
      </p:sp>
      <p:sp>
        <p:nvSpPr>
          <p:cNvPr id="9" name="TextBox 8"/>
          <p:cNvSpPr txBox="1"/>
          <p:nvPr/>
        </p:nvSpPr>
        <p:spPr>
          <a:xfrm>
            <a:off x="1856154" y="654275"/>
            <a:ext cx="8221871" cy="523220"/>
          </a:xfrm>
          <a:prstGeom prst="rect">
            <a:avLst/>
          </a:prstGeom>
          <a:noFill/>
        </p:spPr>
        <p:txBody>
          <a:bodyPr wrap="square" rtlCol="0">
            <a:spAutoFit/>
          </a:bodyPr>
          <a:lstStyle/>
          <a:p>
            <a:r>
              <a:rPr lang="en-IN" sz="2800" u="sng" dirty="0" smtClean="0"/>
              <a:t>Most Crimes </a:t>
            </a:r>
            <a:r>
              <a:rPr lang="en-IN" sz="2800" u="sng" dirty="0"/>
              <a:t>committed against women category</a:t>
            </a:r>
            <a:r>
              <a:rPr lang="en-IN" sz="2800" u="sng" dirty="0" smtClean="0"/>
              <a:t>.</a:t>
            </a:r>
            <a:endParaRPr lang="en-IN" sz="2800" u="sng"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659" y="1335175"/>
            <a:ext cx="5392504" cy="406853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1239" y="1727258"/>
            <a:ext cx="3408979" cy="3451871"/>
          </a:xfrm>
          <a:prstGeom prst="rect">
            <a:avLst/>
          </a:prstGeom>
        </p:spPr>
      </p:pic>
    </p:spTree>
    <p:extLst>
      <p:ext uri="{BB962C8B-B14F-4D97-AF65-F5344CB8AC3E}">
        <p14:creationId xmlns:p14="http://schemas.microsoft.com/office/powerpoint/2010/main" val="5929376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724</Words>
  <Application>Microsoft Office PowerPoint</Application>
  <PresentationFormat>Widescreen</PresentationFormat>
  <Paragraphs>116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Akash .</cp:lastModifiedBy>
  <cp:revision>77</cp:revision>
  <dcterms:created xsi:type="dcterms:W3CDTF">2017-01-05T13:17:27Z</dcterms:created>
  <dcterms:modified xsi:type="dcterms:W3CDTF">2019-07-10T07:19:13Z</dcterms:modified>
</cp:coreProperties>
</file>