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45CB53-4D53-4447-AB84-4EF33FB747F7}">
  <a:tblStyle styleId="{1745CB53-4D53-4447-AB84-4EF33FB747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5D20219-CCA6-44CC-A966-C74066836E0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3bf8eb1a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3bf8eb1a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3bf8eb1a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bf8eb1a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3bf8eb1a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bf8eb1a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3bf8eb1a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bf8eb1a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3bf8eb1a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3bf8eb1a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bf8eb1a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bf8eb1a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3bf8eb1a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bf8eb1a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3bf8eb1a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bf8eb1a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3bf8eb1a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3bf8eb1a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Istanbul" TargetMode="External"/><Relationship Id="rId4" Type="http://schemas.openxmlformats.org/officeDocument/2006/relationships/hyperlink" Target="https://developer.foursquare.com/" TargetMode="External"/><Relationship Id="rId5" Type="http://schemas.openxmlformats.org/officeDocument/2006/relationships/hyperlink" Target="https://www.google.com/ma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bm.box.com/shared/static/05c3415cbfbtfnr2fx4atenb2sd361ze.csv" TargetMode="External"/><Relationship Id="rId4" Type="http://schemas.openxmlformats.org/officeDocument/2006/relationships/hyperlink" Target="https://ibm.box.com/shared/static/svflyugsr9zbqy5bmowgswqemfpm1x7f.csv" TargetMode="External"/><Relationship Id="rId5" Type="http://schemas.openxmlformats.org/officeDocument/2006/relationships/hyperlink" Target="https://ibm.box.com/shared/static/f9gjvj1gjmxxzycdhplzt01qtz0s7ew7.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519150"/>
            <a:ext cx="8520600" cy="2052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400"/>
              <a:t>CAPSTONE Project: Chicago QSR area selection</a:t>
            </a:r>
            <a:endParaRPr sz="2400"/>
          </a:p>
        </p:txBody>
      </p:sp>
      <p:sp>
        <p:nvSpPr>
          <p:cNvPr id="129" name="Google Shape;129;p13"/>
          <p:cNvSpPr txBox="1"/>
          <p:nvPr>
            <p:ph idx="1" type="subTitle"/>
          </p:nvPr>
        </p:nvSpPr>
        <p:spPr>
          <a:xfrm>
            <a:off x="311700" y="3310975"/>
            <a:ext cx="8520600" cy="15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Abhay Kukreja</a:t>
            </a:r>
            <a:endParaRPr/>
          </a:p>
          <a:p>
            <a:pPr indent="0" lvl="0" marL="0" rtl="0" algn="ctr">
              <a:spcBef>
                <a:spcPts val="0"/>
              </a:spcBef>
              <a:spcAft>
                <a:spcPts val="0"/>
              </a:spcAft>
              <a:buNone/>
            </a:pPr>
            <a:r>
              <a:rPr lang="en"/>
              <a:t>April 2020</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References</a:t>
            </a:r>
            <a:r>
              <a:rPr lang="en" sz="2400"/>
              <a:t> </a:t>
            </a:r>
            <a:endParaRPr sz="2400"/>
          </a:p>
        </p:txBody>
      </p:sp>
      <p:sp>
        <p:nvSpPr>
          <p:cNvPr id="207" name="Google Shape;207;p22"/>
          <p:cNvSpPr txBox="1"/>
          <p:nvPr>
            <p:ph idx="1" type="body"/>
          </p:nvPr>
        </p:nvSpPr>
        <p:spPr>
          <a:xfrm>
            <a:off x="819150" y="1612075"/>
            <a:ext cx="7505700" cy="2448000"/>
          </a:xfrm>
          <a:prstGeom prst="rect">
            <a:avLst/>
          </a:prstGeom>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rPr b="1" lang="en" sz="1400" u="sng">
                <a:solidFill>
                  <a:srgbClr val="1D2228"/>
                </a:solidFill>
                <a:highlight>
                  <a:srgbClr val="FFFFFF"/>
                </a:highlight>
                <a:latin typeface="Roboto"/>
                <a:ea typeface="Roboto"/>
                <a:cs typeface="Roboto"/>
                <a:sym typeface="Roboto"/>
              </a:rPr>
              <a:t>REFERENCES.</a:t>
            </a:r>
            <a:endParaRPr b="1" sz="1400" u="sng">
              <a:solidFill>
                <a:srgbClr val="1D2228"/>
              </a:solidFill>
              <a:highlight>
                <a:srgbClr val="FFFFFF"/>
              </a:highlight>
              <a:latin typeface="Roboto"/>
              <a:ea typeface="Roboto"/>
              <a:cs typeface="Roboto"/>
              <a:sym typeface="Roboto"/>
            </a:endParaRPr>
          </a:p>
          <a:p>
            <a:pPr indent="-323850" lvl="0" marL="457200" rtl="0" algn="l">
              <a:spcBef>
                <a:spcPts val="400"/>
              </a:spcBef>
              <a:spcAft>
                <a:spcPts val="0"/>
              </a:spcAft>
              <a:buClr>
                <a:srgbClr val="1D2228"/>
              </a:buClr>
              <a:buSzPts val="1500"/>
              <a:buFont typeface="Times New Roman"/>
              <a:buChar char="●"/>
            </a:pPr>
            <a:r>
              <a:rPr lang="en" sz="1500">
                <a:solidFill>
                  <a:srgbClr val="1D2228"/>
                </a:solidFill>
                <a:highlight>
                  <a:srgbClr val="FFFFFF"/>
                </a:highlight>
                <a:latin typeface="Times New Roman"/>
                <a:ea typeface="Times New Roman"/>
                <a:cs typeface="Times New Roman"/>
                <a:sym typeface="Times New Roman"/>
              </a:rPr>
              <a:t>[1] Chicago</a:t>
            </a:r>
            <a:r>
              <a:rPr lang="en" sz="1500">
                <a:solidFill>
                  <a:srgbClr val="665ED0"/>
                </a:solidFill>
                <a:highlight>
                  <a:srgbClr val="FFFFFF"/>
                </a:highlight>
                <a:uFill>
                  <a:noFill/>
                </a:uFill>
                <a:latin typeface="Times New Roman"/>
                <a:ea typeface="Times New Roman"/>
                <a:cs typeface="Times New Roman"/>
                <a:sym typeface="Times New Roman"/>
                <a:hlinkClick r:id="rId3"/>
              </a:rPr>
              <a:t> — Wikipedia</a:t>
            </a:r>
            <a:endParaRPr sz="1500">
              <a:solidFill>
                <a:srgbClr val="665ED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D2228"/>
              </a:buClr>
              <a:buSzPts val="1500"/>
              <a:buFont typeface="Times New Roman"/>
              <a:buChar char="●"/>
            </a:pPr>
            <a:r>
              <a:rPr lang="en" sz="1500">
                <a:solidFill>
                  <a:srgbClr val="1D2228"/>
                </a:solidFill>
                <a:highlight>
                  <a:srgbClr val="FFFFFF"/>
                </a:highlight>
                <a:latin typeface="Times New Roman"/>
                <a:ea typeface="Times New Roman"/>
                <a:cs typeface="Times New Roman"/>
                <a:sym typeface="Times New Roman"/>
              </a:rPr>
              <a:t>[2] IBM Data sources</a:t>
            </a:r>
            <a:endParaRPr sz="1500">
              <a:solidFill>
                <a:srgbClr val="665ED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D2228"/>
              </a:buClr>
              <a:buSzPts val="1500"/>
              <a:buFont typeface="Times New Roman"/>
              <a:buChar char="●"/>
            </a:pPr>
            <a:r>
              <a:rPr lang="en" sz="1500">
                <a:solidFill>
                  <a:srgbClr val="1D2228"/>
                </a:solidFill>
                <a:highlight>
                  <a:srgbClr val="FFFFFF"/>
                </a:highlight>
                <a:latin typeface="Times New Roman"/>
                <a:ea typeface="Times New Roman"/>
                <a:cs typeface="Times New Roman"/>
                <a:sym typeface="Times New Roman"/>
              </a:rPr>
              <a:t>[3] </a:t>
            </a:r>
            <a:r>
              <a:rPr lang="en" sz="1500">
                <a:solidFill>
                  <a:srgbClr val="665ED0"/>
                </a:solidFill>
                <a:highlight>
                  <a:srgbClr val="FFFFFF"/>
                </a:highlight>
                <a:uFill>
                  <a:noFill/>
                </a:uFill>
                <a:latin typeface="Times New Roman"/>
                <a:ea typeface="Times New Roman"/>
                <a:cs typeface="Times New Roman"/>
                <a:sym typeface="Times New Roman"/>
                <a:hlinkClick r:id="rId4"/>
              </a:rPr>
              <a:t>Foursquare AP</a:t>
            </a:r>
            <a:r>
              <a:rPr lang="en" sz="1500">
                <a:solidFill>
                  <a:srgbClr val="665ED0"/>
                </a:solidFill>
                <a:highlight>
                  <a:srgbClr val="FFFFFF"/>
                </a:highlight>
                <a:latin typeface="Times New Roman"/>
                <a:ea typeface="Times New Roman"/>
                <a:cs typeface="Times New Roman"/>
                <a:sym typeface="Times New Roman"/>
              </a:rPr>
              <a:t>I</a:t>
            </a:r>
            <a:endParaRPr sz="1500">
              <a:solidFill>
                <a:srgbClr val="665ED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1D2228"/>
              </a:buClr>
              <a:buSzPts val="1500"/>
              <a:buFont typeface="Times New Roman"/>
              <a:buChar char="●"/>
            </a:pPr>
            <a:r>
              <a:rPr lang="en" sz="1500">
                <a:solidFill>
                  <a:srgbClr val="1D2228"/>
                </a:solidFill>
                <a:highlight>
                  <a:srgbClr val="FFFFFF"/>
                </a:highlight>
                <a:latin typeface="Times New Roman"/>
                <a:ea typeface="Times New Roman"/>
                <a:cs typeface="Times New Roman"/>
                <a:sym typeface="Times New Roman"/>
              </a:rPr>
              <a:t>[4] </a:t>
            </a:r>
            <a:r>
              <a:rPr lang="en" sz="1500">
                <a:solidFill>
                  <a:srgbClr val="665ED0"/>
                </a:solidFill>
                <a:highlight>
                  <a:srgbClr val="FFFFFF"/>
                </a:highlight>
                <a:uFill>
                  <a:noFill/>
                </a:uFill>
                <a:latin typeface="Times New Roman"/>
                <a:ea typeface="Times New Roman"/>
                <a:cs typeface="Times New Roman"/>
                <a:sym typeface="Times New Roman"/>
                <a:hlinkClick r:id="rId5"/>
              </a:rPr>
              <a:t>Google Map</a:t>
            </a:r>
            <a:endParaRPr sz="1500">
              <a:solidFill>
                <a:srgbClr val="665ED0"/>
              </a:solidFill>
              <a:highlight>
                <a:srgbClr val="FFFFFF"/>
              </a:highlight>
              <a:latin typeface="Times New Roman"/>
              <a:ea typeface="Times New Roman"/>
              <a:cs typeface="Times New Roman"/>
              <a:sym typeface="Times New Roman"/>
            </a:endParaRPr>
          </a:p>
          <a:p>
            <a:pPr indent="0" lvl="0" marL="0" rtl="0" algn="l">
              <a:spcBef>
                <a:spcPts val="3800"/>
              </a:spcBef>
              <a:spcAft>
                <a:spcPts val="1600"/>
              </a:spcAft>
              <a:buNone/>
            </a:pPr>
            <a:r>
              <a:rPr lang="en" sz="1400"/>
              <a:t>	</a:t>
            </a:r>
            <a:endParaRPr sz="1400"/>
          </a:p>
        </p:txBody>
      </p:sp>
      <p:sp>
        <p:nvSpPr>
          <p:cNvPr id="208" name="Google Shape;208;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CONTENT</a:t>
            </a:r>
            <a:endParaRPr sz="2400"/>
          </a:p>
        </p:txBody>
      </p:sp>
      <p:sp>
        <p:nvSpPr>
          <p:cNvPr id="136" name="Google Shape;136;p14"/>
          <p:cNvSpPr txBox="1"/>
          <p:nvPr>
            <p:ph idx="1" type="body"/>
          </p:nvPr>
        </p:nvSpPr>
        <p:spPr>
          <a:xfrm>
            <a:off x="819150" y="1429750"/>
            <a:ext cx="7505700" cy="32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Background and Problem statement</a:t>
            </a:r>
            <a:endParaRPr sz="1400"/>
          </a:p>
          <a:p>
            <a:pPr indent="0" lvl="0" marL="0" rtl="0" algn="l">
              <a:spcBef>
                <a:spcPts val="1600"/>
              </a:spcBef>
              <a:spcAft>
                <a:spcPts val="0"/>
              </a:spcAft>
              <a:buNone/>
            </a:pPr>
            <a:r>
              <a:rPr lang="en" sz="1400"/>
              <a:t>-- Data and Solution</a:t>
            </a:r>
            <a:endParaRPr sz="1400"/>
          </a:p>
          <a:p>
            <a:pPr indent="0" lvl="0" marL="0" rtl="0" algn="l">
              <a:spcBef>
                <a:spcPts val="1600"/>
              </a:spcBef>
              <a:spcAft>
                <a:spcPts val="0"/>
              </a:spcAft>
              <a:buNone/>
            </a:pPr>
            <a:r>
              <a:rPr lang="en" sz="1400"/>
              <a:t>-- Methodology</a:t>
            </a:r>
            <a:endParaRPr sz="1400"/>
          </a:p>
          <a:p>
            <a:pPr indent="0" lvl="0" marL="0" rtl="0" algn="l">
              <a:spcBef>
                <a:spcPts val="1600"/>
              </a:spcBef>
              <a:spcAft>
                <a:spcPts val="0"/>
              </a:spcAft>
              <a:buNone/>
            </a:pPr>
            <a:r>
              <a:rPr lang="en" sz="1400"/>
              <a:t>-- Results</a:t>
            </a:r>
            <a:endParaRPr sz="1400"/>
          </a:p>
          <a:p>
            <a:pPr indent="0" lvl="0" marL="0" rtl="0" algn="l">
              <a:spcBef>
                <a:spcPts val="1600"/>
              </a:spcBef>
              <a:spcAft>
                <a:spcPts val="0"/>
              </a:spcAft>
              <a:buNone/>
            </a:pPr>
            <a:r>
              <a:rPr lang="en" sz="1400"/>
              <a:t>-- Observation</a:t>
            </a:r>
            <a:endParaRPr sz="1400"/>
          </a:p>
          <a:p>
            <a:pPr indent="0" lvl="0" marL="0" rtl="0" algn="l">
              <a:spcBef>
                <a:spcPts val="1600"/>
              </a:spcBef>
              <a:spcAft>
                <a:spcPts val="0"/>
              </a:spcAft>
              <a:buNone/>
            </a:pPr>
            <a:r>
              <a:rPr lang="en" sz="1400"/>
              <a:t>-- Conclusion</a:t>
            </a:r>
            <a:endParaRPr sz="1400"/>
          </a:p>
          <a:p>
            <a:pPr indent="0" lvl="0" marL="0" rtl="0" algn="l">
              <a:spcBef>
                <a:spcPts val="1600"/>
              </a:spcBef>
              <a:spcAft>
                <a:spcPts val="1600"/>
              </a:spcAft>
              <a:buNone/>
            </a:pPr>
            <a:r>
              <a:rPr lang="en" sz="1400"/>
              <a:t>-- References</a:t>
            </a:r>
            <a:endParaRPr sz="1400"/>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Background and Problem Statement</a:t>
            </a:r>
            <a:endParaRPr sz="2400"/>
          </a:p>
        </p:txBody>
      </p:sp>
      <p:sp>
        <p:nvSpPr>
          <p:cNvPr id="143" name="Google Shape;143;p15"/>
          <p:cNvSpPr txBox="1"/>
          <p:nvPr>
            <p:ph idx="1" type="body"/>
          </p:nvPr>
        </p:nvSpPr>
        <p:spPr>
          <a:xfrm>
            <a:off x="819150" y="1401700"/>
            <a:ext cx="7505700" cy="32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Chicago Demographics</a:t>
            </a:r>
            <a:endParaRPr sz="1400"/>
          </a:p>
          <a:p>
            <a:pPr indent="0" lvl="0" marL="0" rtl="0" algn="l">
              <a:spcBef>
                <a:spcPts val="1600"/>
              </a:spcBef>
              <a:spcAft>
                <a:spcPts val="0"/>
              </a:spcAft>
              <a:buNone/>
            </a:pPr>
            <a:r>
              <a:rPr lang="en" sz="1400"/>
              <a:t>	-- 2.7 Million people</a:t>
            </a:r>
            <a:endParaRPr sz="1400"/>
          </a:p>
          <a:p>
            <a:pPr indent="0" lvl="0" marL="0" rtl="0" algn="l">
              <a:spcBef>
                <a:spcPts val="1600"/>
              </a:spcBef>
              <a:spcAft>
                <a:spcPts val="0"/>
              </a:spcAft>
              <a:buNone/>
            </a:pPr>
            <a:r>
              <a:rPr lang="en" sz="1400"/>
              <a:t>	-- Food hub</a:t>
            </a:r>
            <a:endParaRPr sz="1400"/>
          </a:p>
          <a:p>
            <a:pPr indent="0" lvl="0" marL="0" rtl="0" algn="l">
              <a:spcBef>
                <a:spcPts val="1600"/>
              </a:spcBef>
              <a:spcAft>
                <a:spcPts val="0"/>
              </a:spcAft>
              <a:buNone/>
            </a:pPr>
            <a:r>
              <a:rPr lang="en" sz="1400"/>
              <a:t>	-- Ethnic City</a:t>
            </a:r>
            <a:endParaRPr sz="1400"/>
          </a:p>
          <a:p>
            <a:pPr indent="0" lvl="0" marL="0" rtl="0" algn="l">
              <a:spcBef>
                <a:spcPts val="1600"/>
              </a:spcBef>
              <a:spcAft>
                <a:spcPts val="0"/>
              </a:spcAft>
              <a:buNone/>
            </a:pPr>
            <a:r>
              <a:rPr lang="en" sz="1400"/>
              <a:t>	-- Crime Rate</a:t>
            </a:r>
            <a:endParaRPr sz="1400"/>
          </a:p>
          <a:p>
            <a:pPr indent="0" lvl="0" marL="0" rtl="0" algn="l">
              <a:spcBef>
                <a:spcPts val="1600"/>
              </a:spcBef>
              <a:spcAft>
                <a:spcPts val="0"/>
              </a:spcAft>
              <a:buNone/>
            </a:pPr>
            <a:r>
              <a:rPr lang="en" sz="1400"/>
              <a:t>-- Quick Service Restaurant (QSR) Location</a:t>
            </a:r>
            <a:endParaRPr sz="1400"/>
          </a:p>
          <a:p>
            <a:pPr indent="0" lvl="0" marL="0" rtl="0" algn="l">
              <a:spcBef>
                <a:spcPts val="1600"/>
              </a:spcBef>
              <a:spcAft>
                <a:spcPts val="0"/>
              </a:spcAft>
              <a:buNone/>
            </a:pPr>
            <a:r>
              <a:rPr lang="en" sz="1400"/>
              <a:t>	-- Choosing a safe location for QSR (Chipotle and Subway)</a:t>
            </a:r>
            <a:endParaRPr sz="1400"/>
          </a:p>
          <a:p>
            <a:pPr indent="0" lvl="0" marL="0" rtl="0" algn="l">
              <a:spcBef>
                <a:spcPts val="1600"/>
              </a:spcBef>
              <a:spcAft>
                <a:spcPts val="1600"/>
              </a:spcAft>
              <a:buNone/>
            </a:pPr>
            <a:r>
              <a:rPr lang="en" sz="1400"/>
              <a:t>	-- Selecting a high income area for QSR</a:t>
            </a:r>
            <a:endParaRPr sz="1400"/>
          </a:p>
        </p:txBody>
      </p:sp>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and Solutions </a:t>
            </a:r>
            <a:endParaRPr sz="2400"/>
          </a:p>
        </p:txBody>
      </p:sp>
      <p:sp>
        <p:nvSpPr>
          <p:cNvPr id="150" name="Google Shape;150;p16"/>
          <p:cNvSpPr txBox="1"/>
          <p:nvPr>
            <p:ph idx="1" type="body"/>
          </p:nvPr>
        </p:nvSpPr>
        <p:spPr>
          <a:xfrm>
            <a:off x="819150" y="16120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Data</a:t>
            </a:r>
            <a:endParaRPr sz="1400"/>
          </a:p>
          <a:p>
            <a:pPr indent="0" lvl="0" marL="0" rtl="0" algn="l">
              <a:spcBef>
                <a:spcPts val="1600"/>
              </a:spcBef>
              <a:spcAft>
                <a:spcPts val="0"/>
              </a:spcAft>
              <a:buNone/>
            </a:pPr>
            <a:r>
              <a:rPr lang="en" sz="1400"/>
              <a:t>	-- Chicago Demographic Data: </a:t>
            </a:r>
            <a:r>
              <a:rPr lang="en" sz="1050" u="sng">
                <a:solidFill>
                  <a:srgbClr val="296EAA"/>
                </a:solidFill>
                <a:highlight>
                  <a:srgbClr val="FFFFFF"/>
                </a:highlight>
                <a:latin typeface="Arial"/>
                <a:ea typeface="Arial"/>
                <a:cs typeface="Arial"/>
                <a:sym typeface="Arial"/>
                <a:hlinkClick r:id="rId3"/>
              </a:rPr>
              <a:t>https://ibm.box.com/shared/static/05c3415cbfbtfnr2fx4atenb2sd361ze.csv</a:t>
            </a:r>
            <a:endParaRPr sz="1400"/>
          </a:p>
          <a:p>
            <a:pPr indent="0" lvl="0" marL="0" rtl="0" algn="l">
              <a:spcBef>
                <a:spcPts val="1600"/>
              </a:spcBef>
              <a:spcAft>
                <a:spcPts val="0"/>
              </a:spcAft>
              <a:buNone/>
            </a:pPr>
            <a:r>
              <a:rPr lang="en" sz="1400"/>
              <a:t>	-- Chicago Crime Data: </a:t>
            </a:r>
            <a:r>
              <a:rPr lang="en" sz="1050" u="sng">
                <a:solidFill>
                  <a:srgbClr val="296EAA"/>
                </a:solidFill>
                <a:highlight>
                  <a:srgbClr val="FFFFFF"/>
                </a:highlight>
                <a:latin typeface="Arial"/>
                <a:ea typeface="Arial"/>
                <a:cs typeface="Arial"/>
                <a:sym typeface="Arial"/>
                <a:hlinkClick r:id="rId4"/>
              </a:rPr>
              <a:t>https://ibm.box.com/shared/static/svflyugsr9zbqy5bmowgswqemfpm1x7f.csv</a:t>
            </a:r>
            <a:endParaRPr sz="1400"/>
          </a:p>
          <a:p>
            <a:pPr indent="0" lvl="0" marL="0" rtl="0" algn="l">
              <a:spcBef>
                <a:spcPts val="1600"/>
              </a:spcBef>
              <a:spcAft>
                <a:spcPts val="0"/>
              </a:spcAft>
              <a:buNone/>
            </a:pPr>
            <a:r>
              <a:rPr lang="en" sz="1400"/>
              <a:t>	-- Chicago Public School Data: </a:t>
            </a:r>
            <a:r>
              <a:rPr lang="en" sz="1050" u="sng">
                <a:solidFill>
                  <a:srgbClr val="296EAA"/>
                </a:solidFill>
                <a:highlight>
                  <a:srgbClr val="FFFFFF"/>
                </a:highlight>
                <a:latin typeface="Arial"/>
                <a:ea typeface="Arial"/>
                <a:cs typeface="Arial"/>
                <a:sym typeface="Arial"/>
                <a:hlinkClick r:id="rId5"/>
              </a:rPr>
              <a:t>https://ibm.box.com/shared/static/f9gjvj1gjmxxzycdhplzt01qtz0s7ew7.csv</a:t>
            </a:r>
            <a:endParaRPr sz="1400"/>
          </a:p>
          <a:p>
            <a:pPr indent="0" lvl="0" marL="0" rtl="0" algn="l">
              <a:spcBef>
                <a:spcPts val="1600"/>
              </a:spcBef>
              <a:spcAft>
                <a:spcPts val="0"/>
              </a:spcAft>
              <a:buNone/>
            </a:pPr>
            <a:r>
              <a:rPr lang="en" sz="1400"/>
              <a:t>	-- FourSquare API Data: Venues and QSRs</a:t>
            </a:r>
            <a:endParaRPr sz="1400"/>
          </a:p>
          <a:p>
            <a:pPr indent="0" lvl="0" marL="0" rtl="0" algn="l">
              <a:spcBef>
                <a:spcPts val="1600"/>
              </a:spcBef>
              <a:spcAft>
                <a:spcPts val="1600"/>
              </a:spcAft>
              <a:buNone/>
            </a:pPr>
            <a:r>
              <a:rPr lang="en" sz="1400"/>
              <a:t>	</a:t>
            </a:r>
            <a:endParaRPr sz="1400"/>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Methodology</a:t>
            </a:r>
            <a:endParaRPr sz="2400"/>
          </a:p>
        </p:txBody>
      </p:sp>
      <p:sp>
        <p:nvSpPr>
          <p:cNvPr id="157" name="Google Shape;157;p17"/>
          <p:cNvSpPr txBox="1"/>
          <p:nvPr>
            <p:ph idx="1" type="body"/>
          </p:nvPr>
        </p:nvSpPr>
        <p:spPr>
          <a:xfrm>
            <a:off x="819150" y="1471825"/>
            <a:ext cx="7505700" cy="3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Solution</a:t>
            </a:r>
            <a:endParaRPr sz="1400"/>
          </a:p>
          <a:p>
            <a:pPr indent="0" lvl="0" marL="0" rtl="0" algn="l">
              <a:spcBef>
                <a:spcPts val="1600"/>
              </a:spcBef>
              <a:spcAft>
                <a:spcPts val="0"/>
              </a:spcAft>
              <a:buNone/>
            </a:pPr>
            <a:r>
              <a:rPr lang="en" sz="1400"/>
              <a:t>	</a:t>
            </a:r>
            <a:r>
              <a:rPr lang="en" sz="1400">
                <a:solidFill>
                  <a:srgbClr val="333333"/>
                </a:solidFill>
                <a:highlight>
                  <a:srgbClr val="FFFFFF"/>
                </a:highlight>
                <a:latin typeface="Arial"/>
                <a:ea typeface="Arial"/>
                <a:cs typeface="Arial"/>
                <a:sym typeface="Arial"/>
              </a:rPr>
              <a:t>-- Analyze crime data to identify neighborhoods with the least occurrences of crime.</a:t>
            </a:r>
            <a:endParaRPr sz="1400">
              <a:solidFill>
                <a:srgbClr val="333333"/>
              </a:solidFill>
              <a:highlight>
                <a:srgbClr val="FFFFFF"/>
              </a:highlight>
              <a:latin typeface="Arial"/>
              <a:ea typeface="Arial"/>
              <a:cs typeface="Arial"/>
              <a:sym typeface="Arial"/>
            </a:endParaRPr>
          </a:p>
          <a:p>
            <a:pPr indent="457200" lvl="0" marL="0" rtl="0" algn="l">
              <a:spcBef>
                <a:spcPts val="1600"/>
              </a:spcBef>
              <a:spcAft>
                <a:spcPts val="0"/>
              </a:spcAft>
              <a:buNone/>
            </a:pPr>
            <a:r>
              <a:rPr lang="en" sz="1400">
                <a:solidFill>
                  <a:srgbClr val="333333"/>
                </a:solidFill>
                <a:highlight>
                  <a:srgbClr val="FFFFFF"/>
                </a:highlight>
                <a:latin typeface="Arial"/>
                <a:ea typeface="Arial"/>
                <a:cs typeface="Arial"/>
                <a:sym typeface="Arial"/>
              </a:rPr>
              <a:t>-- For these neighborhoods identify the the top 3 with high income, and population</a:t>
            </a:r>
            <a:endParaRPr sz="1400">
              <a:solidFill>
                <a:srgbClr val="333333"/>
              </a:solidFill>
              <a:highlight>
                <a:srgbClr val="FFFFFF"/>
              </a:highlight>
              <a:latin typeface="Arial"/>
              <a:ea typeface="Arial"/>
              <a:cs typeface="Arial"/>
              <a:sym typeface="Arial"/>
            </a:endParaRPr>
          </a:p>
          <a:p>
            <a:pPr indent="457200" lvl="0" marL="0" rtl="0" algn="l">
              <a:spcBef>
                <a:spcPts val="1900"/>
              </a:spcBef>
              <a:spcAft>
                <a:spcPts val="0"/>
              </a:spcAft>
              <a:buNone/>
            </a:pPr>
            <a:r>
              <a:rPr lang="en" sz="1400">
                <a:solidFill>
                  <a:srgbClr val="333333"/>
                </a:solidFill>
                <a:highlight>
                  <a:srgbClr val="FFFFFF"/>
                </a:highlight>
                <a:latin typeface="Arial"/>
                <a:ea typeface="Arial"/>
                <a:cs typeface="Arial"/>
                <a:sym typeface="Arial"/>
              </a:rPr>
              <a:t>-- For these neighborhoods, run the Four Square APIs, to get the venues</a:t>
            </a:r>
            <a:endParaRPr sz="1400">
              <a:solidFill>
                <a:srgbClr val="333333"/>
              </a:solidFill>
              <a:highlight>
                <a:srgbClr val="FFFFFF"/>
              </a:highlight>
              <a:latin typeface="Arial"/>
              <a:ea typeface="Arial"/>
              <a:cs typeface="Arial"/>
              <a:sym typeface="Arial"/>
            </a:endParaRPr>
          </a:p>
          <a:p>
            <a:pPr indent="457200" lvl="0" marL="0" rtl="0" algn="l">
              <a:spcBef>
                <a:spcPts val="1900"/>
              </a:spcBef>
              <a:spcAft>
                <a:spcPts val="0"/>
              </a:spcAft>
              <a:buNone/>
            </a:pPr>
            <a:r>
              <a:rPr lang="en" sz="1400">
                <a:solidFill>
                  <a:srgbClr val="333333"/>
                </a:solidFill>
                <a:highlight>
                  <a:srgbClr val="FFFFFF"/>
                </a:highlight>
                <a:latin typeface="Arial"/>
                <a:ea typeface="Arial"/>
                <a:cs typeface="Arial"/>
                <a:sym typeface="Arial"/>
              </a:rPr>
              <a:t>-- From these venues identify restaurants</a:t>
            </a:r>
            <a:endParaRPr sz="1400">
              <a:solidFill>
                <a:srgbClr val="333333"/>
              </a:solidFill>
              <a:highlight>
                <a:srgbClr val="FFFFFF"/>
              </a:highlight>
              <a:latin typeface="Arial"/>
              <a:ea typeface="Arial"/>
              <a:cs typeface="Arial"/>
              <a:sym typeface="Arial"/>
            </a:endParaRPr>
          </a:p>
          <a:p>
            <a:pPr indent="457200" lvl="0" marL="0" rtl="0" algn="l">
              <a:spcBef>
                <a:spcPts val="1900"/>
              </a:spcBef>
              <a:spcAft>
                <a:spcPts val="0"/>
              </a:spcAft>
              <a:buNone/>
            </a:pPr>
            <a:r>
              <a:rPr lang="en" sz="1400">
                <a:solidFill>
                  <a:srgbClr val="333333"/>
                </a:solidFill>
                <a:highlight>
                  <a:srgbClr val="FFFFFF"/>
                </a:highlight>
                <a:latin typeface="Arial"/>
                <a:ea typeface="Arial"/>
                <a:cs typeface="Arial"/>
                <a:sym typeface="Arial"/>
              </a:rPr>
              <a:t>-- Verify the concentration of QSRs and do specifics on “Chipotle” and “Subway”</a:t>
            </a:r>
            <a:endParaRPr sz="1400">
              <a:solidFill>
                <a:srgbClr val="333333"/>
              </a:solidFill>
              <a:highlight>
                <a:srgbClr val="FFFFFF"/>
              </a:highlight>
              <a:latin typeface="Arial"/>
              <a:ea typeface="Arial"/>
              <a:cs typeface="Arial"/>
              <a:sym typeface="Arial"/>
            </a:endParaRPr>
          </a:p>
          <a:p>
            <a:pPr indent="457200" lvl="0" marL="0" rtl="0" algn="l">
              <a:spcBef>
                <a:spcPts val="1900"/>
              </a:spcBef>
              <a:spcAft>
                <a:spcPts val="0"/>
              </a:spcAft>
              <a:buNone/>
            </a:pPr>
            <a:r>
              <a:rPr lang="en" sz="1400">
                <a:solidFill>
                  <a:srgbClr val="333333"/>
                </a:solidFill>
                <a:highlight>
                  <a:srgbClr val="FFFFFF"/>
                </a:highlight>
                <a:latin typeface="Arial"/>
                <a:ea typeface="Arial"/>
                <a:cs typeface="Arial"/>
                <a:sym typeface="Arial"/>
              </a:rPr>
              <a:t>-- Map these to identify the potential locations for the restaurant.</a:t>
            </a:r>
            <a:endParaRPr sz="1400">
              <a:solidFill>
                <a:srgbClr val="333333"/>
              </a:solidFill>
              <a:highlight>
                <a:srgbClr val="FFFFFF"/>
              </a:highlight>
              <a:latin typeface="Arial"/>
              <a:ea typeface="Arial"/>
              <a:cs typeface="Arial"/>
              <a:sym typeface="Arial"/>
            </a:endParaRPr>
          </a:p>
          <a:p>
            <a:pPr indent="0" lvl="0" marL="0" rtl="0" algn="l">
              <a:spcBef>
                <a:spcPts val="1900"/>
              </a:spcBef>
              <a:spcAft>
                <a:spcPts val="0"/>
              </a:spcAft>
              <a:buNone/>
            </a:pPr>
            <a:r>
              <a:t/>
            </a:r>
            <a:endParaRPr sz="1400"/>
          </a:p>
          <a:p>
            <a:pPr indent="0" lvl="0" marL="0" rtl="0" algn="l">
              <a:spcBef>
                <a:spcPts val="1600"/>
              </a:spcBef>
              <a:spcAft>
                <a:spcPts val="1600"/>
              </a:spcAft>
              <a:buNone/>
            </a:pPr>
            <a:r>
              <a:rPr lang="en" sz="1400"/>
              <a:t>	</a:t>
            </a:r>
            <a:endParaRPr sz="1400"/>
          </a:p>
        </p:txBody>
      </p:sp>
      <p:sp>
        <p:nvSpPr>
          <p:cNvPr id="158" name="Google Shape;15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a:t>
            </a:r>
            <a:endParaRPr sz="2400"/>
          </a:p>
        </p:txBody>
      </p:sp>
      <p:sp>
        <p:nvSpPr>
          <p:cNvPr id="164" name="Google Shape;164;p18"/>
          <p:cNvSpPr txBox="1"/>
          <p:nvPr>
            <p:ph idx="1" type="body"/>
          </p:nvPr>
        </p:nvSpPr>
        <p:spPr>
          <a:xfrm>
            <a:off x="749025" y="1485850"/>
            <a:ext cx="2546700" cy="27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l">
              <a:spcBef>
                <a:spcPts val="1900"/>
              </a:spcBef>
              <a:spcAft>
                <a:spcPts val="0"/>
              </a:spcAft>
              <a:buNone/>
            </a:pPr>
            <a:r>
              <a:t/>
            </a:r>
            <a:endParaRPr sz="1400"/>
          </a:p>
          <a:p>
            <a:pPr indent="0" lvl="0" marL="0" rtl="0" algn="l">
              <a:spcBef>
                <a:spcPts val="1600"/>
              </a:spcBef>
              <a:spcAft>
                <a:spcPts val="1600"/>
              </a:spcAft>
              <a:buNone/>
            </a:pPr>
            <a:r>
              <a:rPr lang="en" sz="1400"/>
              <a:t>	</a:t>
            </a:r>
            <a:endParaRPr sz="1400"/>
          </a:p>
        </p:txBody>
      </p:sp>
      <p:sp>
        <p:nvSpPr>
          <p:cNvPr id="165" name="Google Shape;165;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6" name="Google Shape;166;p18"/>
          <p:cNvGraphicFramePr/>
          <p:nvPr/>
        </p:nvGraphicFramePr>
        <p:xfrm>
          <a:off x="952500" y="1559550"/>
          <a:ext cx="3000000" cy="3000000"/>
        </p:xfrm>
        <a:graphic>
          <a:graphicData uri="http://schemas.openxmlformats.org/drawingml/2006/table">
            <a:tbl>
              <a:tblPr>
                <a:noFill/>
                <a:tableStyleId>{1745CB53-4D53-4447-AB84-4EF33FB747F7}</a:tableStyleId>
              </a:tblPr>
              <a:tblGrid>
                <a:gridCol w="1021450"/>
                <a:gridCol w="1021450"/>
              </a:tblGrid>
              <a:tr h="317025">
                <a:tc>
                  <a:txBody>
                    <a:bodyPr/>
                    <a:lstStyle/>
                    <a:p>
                      <a:pPr indent="0" lvl="0" marL="0" rtl="0" algn="l">
                        <a:lnSpc>
                          <a:spcPct val="115000"/>
                        </a:lnSpc>
                        <a:spcBef>
                          <a:spcPts val="0"/>
                        </a:spcBef>
                        <a:spcAft>
                          <a:spcPts val="0"/>
                        </a:spcAft>
                        <a:buNone/>
                      </a:pPr>
                      <a:r>
                        <a:rPr lang="en" sz="1100">
                          <a:solidFill>
                            <a:srgbClr val="333333"/>
                          </a:solidFill>
                        </a:rPr>
                        <a:t>COMMUNITY</a:t>
                      </a:r>
                      <a:endParaRPr sz="11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CRIME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025">
                <a:tc>
                  <a:txBody>
                    <a:bodyPr/>
                    <a:lstStyle/>
                    <a:p>
                      <a:pPr indent="0" lvl="0" marL="0" rtl="0" algn="l">
                        <a:lnSpc>
                          <a:spcPct val="115000"/>
                        </a:lnSpc>
                        <a:spcBef>
                          <a:spcPts val="0"/>
                        </a:spcBef>
                        <a:spcAft>
                          <a:spcPts val="0"/>
                        </a:spcAft>
                        <a:buNone/>
                      </a:pPr>
                      <a:r>
                        <a:rPr lang="en" sz="1100">
                          <a:solidFill>
                            <a:srgbClr val="333333"/>
                          </a:solidFill>
                        </a:rPr>
                        <a:t>AREA Number</a:t>
                      </a:r>
                      <a:endParaRPr sz="11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t>COUNT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025">
                <a:tc>
                  <a:txBody>
                    <a:bodyPr/>
                    <a:lstStyle/>
                    <a:p>
                      <a:pPr indent="0" lvl="0" marL="0" rtl="0" algn="r">
                        <a:lnSpc>
                          <a:spcPct val="115000"/>
                        </a:lnSpc>
                        <a:spcBef>
                          <a:spcPts val="0"/>
                        </a:spcBef>
                        <a:spcAft>
                          <a:spcPts val="0"/>
                        </a:spcAft>
                        <a:buNone/>
                      </a:pPr>
                      <a:r>
                        <a:rPr lang="en" sz="1100">
                          <a:solidFill>
                            <a:srgbClr val="333333"/>
                          </a:solidFill>
                        </a:rPr>
                        <a:t>33</a:t>
                      </a:r>
                      <a:endParaRPr sz="11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025">
                <a:tc>
                  <a:txBody>
                    <a:bodyPr/>
                    <a:lstStyle/>
                    <a:p>
                      <a:pPr indent="0" lvl="0" marL="0" rtl="0" algn="r">
                        <a:lnSpc>
                          <a:spcPct val="115000"/>
                        </a:lnSpc>
                        <a:spcBef>
                          <a:spcPts val="0"/>
                        </a:spcBef>
                        <a:spcAft>
                          <a:spcPts val="0"/>
                        </a:spcAft>
                        <a:buNone/>
                      </a:pPr>
                      <a:r>
                        <a:rPr lang="en" sz="1100">
                          <a:solidFill>
                            <a:srgbClr val="333333"/>
                          </a:solidFill>
                        </a:rPr>
                        <a:t>75</a:t>
                      </a:r>
                      <a:endParaRPr sz="11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025">
                <a:tc>
                  <a:txBody>
                    <a:bodyPr/>
                    <a:lstStyle/>
                    <a:p>
                      <a:pPr indent="0" lvl="0" marL="0" rtl="0" algn="r">
                        <a:lnSpc>
                          <a:spcPct val="115000"/>
                        </a:lnSpc>
                        <a:spcBef>
                          <a:spcPts val="0"/>
                        </a:spcBef>
                        <a:spcAft>
                          <a:spcPts val="0"/>
                        </a:spcAft>
                        <a:buNone/>
                      </a:pPr>
                      <a:r>
                        <a:rPr lang="en" sz="1100">
                          <a:solidFill>
                            <a:srgbClr val="333333"/>
                          </a:solidFill>
                        </a:rPr>
                        <a:t>47</a:t>
                      </a:r>
                      <a:endParaRPr sz="11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025">
                <a:tc>
                  <a:txBody>
                    <a:bodyPr/>
                    <a:lstStyle/>
                    <a:p>
                      <a:pPr indent="0" lvl="0" marL="0" rtl="0" algn="r">
                        <a:lnSpc>
                          <a:spcPct val="115000"/>
                        </a:lnSpc>
                        <a:spcBef>
                          <a:spcPts val="0"/>
                        </a:spcBef>
                        <a:spcAft>
                          <a:spcPts val="0"/>
                        </a:spcAft>
                        <a:buNone/>
                      </a:pPr>
                      <a:r>
                        <a:rPr lang="en" sz="1100">
                          <a:solidFill>
                            <a:srgbClr val="333333"/>
                          </a:solidFill>
                        </a:rPr>
                        <a:t>55</a:t>
                      </a:r>
                      <a:endParaRPr sz="11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025">
                <a:tc>
                  <a:txBody>
                    <a:bodyPr/>
                    <a:lstStyle/>
                    <a:p>
                      <a:pPr indent="0" lvl="0" marL="0" rtl="0" algn="r">
                        <a:lnSpc>
                          <a:spcPct val="115000"/>
                        </a:lnSpc>
                        <a:spcBef>
                          <a:spcPts val="0"/>
                        </a:spcBef>
                        <a:spcAft>
                          <a:spcPts val="0"/>
                        </a:spcAft>
                        <a:buNone/>
                      </a:pPr>
                      <a:r>
                        <a:rPr lang="en" sz="1100">
                          <a:solidFill>
                            <a:srgbClr val="333333"/>
                          </a:solidFill>
                        </a:rPr>
                        <a:t>12</a:t>
                      </a:r>
                      <a:endParaRPr sz="11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025">
                <a:tc>
                  <a:txBody>
                    <a:bodyPr/>
                    <a:lstStyle/>
                    <a:p>
                      <a:pPr indent="0" lvl="0" marL="0" rtl="0" algn="r">
                        <a:lnSpc>
                          <a:spcPct val="115000"/>
                        </a:lnSpc>
                        <a:spcBef>
                          <a:spcPts val="0"/>
                        </a:spcBef>
                        <a:spcAft>
                          <a:spcPts val="0"/>
                        </a:spcAft>
                        <a:buNone/>
                      </a:pPr>
                      <a:r>
                        <a:rPr lang="en"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67" name="Google Shape;167;p18"/>
          <p:cNvGraphicFramePr/>
          <p:nvPr/>
        </p:nvGraphicFramePr>
        <p:xfrm>
          <a:off x="2995400" y="497900"/>
          <a:ext cx="3000000" cy="3000000"/>
        </p:xfrm>
        <a:graphic>
          <a:graphicData uri="http://schemas.openxmlformats.org/drawingml/2006/table">
            <a:tbl>
              <a:tblPr>
                <a:noFill/>
                <a:tableStyleId>{1745CB53-4D53-4447-AB84-4EF33FB747F7}</a:tableStyleId>
              </a:tblPr>
              <a:tblGrid>
                <a:gridCol w="523100"/>
                <a:gridCol w="880100"/>
                <a:gridCol w="382850"/>
                <a:gridCol w="548600"/>
                <a:gridCol w="548600"/>
                <a:gridCol w="548600"/>
                <a:gridCol w="548600"/>
                <a:gridCol w="548600"/>
                <a:gridCol w="548600"/>
              </a:tblGrid>
              <a:tr h="511950">
                <a:tc>
                  <a:txBody>
                    <a:bodyPr/>
                    <a:lstStyle/>
                    <a:p>
                      <a:pPr indent="0" lvl="0" marL="0" rtl="0" algn="l">
                        <a:lnSpc>
                          <a:spcPct val="115000"/>
                        </a:lnSpc>
                        <a:spcBef>
                          <a:spcPts val="1100"/>
                        </a:spcBef>
                        <a:spcAft>
                          <a:spcPts val="1900"/>
                        </a:spcAft>
                        <a:buNone/>
                      </a:pPr>
                      <a:r>
                        <a:rPr lang="en" sz="1050">
                          <a:highlight>
                            <a:srgbClr val="6AA84F"/>
                          </a:highlight>
                        </a:rPr>
                        <a:t>7.0</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Lincoln Park</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0.8</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12.3</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5.1</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3.6</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21.5</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71551</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2.0</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875">
                <a:tc>
                  <a:txBody>
                    <a:bodyPr/>
                    <a:lstStyle/>
                    <a:p>
                      <a:pPr indent="0" lvl="0" marL="0" rtl="0" algn="l">
                        <a:lnSpc>
                          <a:spcPct val="115000"/>
                        </a:lnSpc>
                        <a:spcBef>
                          <a:spcPts val="1100"/>
                        </a:spcBef>
                        <a:spcAft>
                          <a:spcPts val="1900"/>
                        </a:spcAft>
                        <a:buNone/>
                      </a:pPr>
                      <a:r>
                        <a:rPr lang="en" sz="1050">
                          <a:highlight>
                            <a:srgbClr val="FFFFFF"/>
                          </a:highlight>
                        </a:rPr>
                        <a:t>12.0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Forest Glen</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1.1</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7.5</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6.8</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4.9</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40.5</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44164</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11.0</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18300">
                <a:tc>
                  <a:txBody>
                    <a:bodyPr/>
                    <a:lstStyle/>
                    <a:p>
                      <a:pPr indent="0" lvl="0" marL="0" rtl="0" algn="l">
                        <a:lnSpc>
                          <a:spcPct val="115000"/>
                        </a:lnSpc>
                        <a:spcBef>
                          <a:spcPts val="1100"/>
                        </a:spcBef>
                        <a:spcAft>
                          <a:spcPts val="1900"/>
                        </a:spcAft>
                        <a:buNone/>
                      </a:pPr>
                      <a:r>
                        <a:rPr lang="en" sz="1050">
                          <a:highlight>
                            <a:srgbClr val="6AA84F"/>
                          </a:highlight>
                        </a:rPr>
                        <a:t>33.0</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Near South Side</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1.3</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13.8</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4.9</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7.4</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21.8</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59077</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6AA84F"/>
                          </a:highlight>
                        </a:rPr>
                        <a:t>7.0</a:t>
                      </a:r>
                      <a:endParaRPr sz="1050">
                        <a:highlight>
                          <a:srgbClr val="6AA84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8775">
                <a:tc>
                  <a:txBody>
                    <a:bodyPr/>
                    <a:lstStyle/>
                    <a:p>
                      <a:pPr indent="0" lvl="0" marL="0" rtl="0" algn="l">
                        <a:lnSpc>
                          <a:spcPct val="115000"/>
                        </a:lnSpc>
                        <a:spcBef>
                          <a:spcPts val="1100"/>
                        </a:spcBef>
                        <a:spcAft>
                          <a:spcPts val="1900"/>
                        </a:spcAft>
                        <a:buNone/>
                      </a:pPr>
                      <a:r>
                        <a:rPr lang="en" sz="1050">
                          <a:highlight>
                            <a:srgbClr val="FFFFFF"/>
                          </a:highlight>
                        </a:rPr>
                        <a:t>47.0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Burnside</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6.8</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33.0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18.6</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19.3</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42.7</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12515</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79.0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8775">
                <a:tc>
                  <a:txBody>
                    <a:bodyPr/>
                    <a:lstStyle/>
                    <a:p>
                      <a:pPr indent="0" lvl="0" marL="0" rtl="0" algn="l">
                        <a:lnSpc>
                          <a:spcPct val="115000"/>
                        </a:lnSpc>
                        <a:spcBef>
                          <a:spcPts val="1100"/>
                        </a:spcBef>
                        <a:spcAft>
                          <a:spcPts val="1900"/>
                        </a:spcAft>
                        <a:buNone/>
                      </a:pPr>
                      <a:r>
                        <a:rPr lang="en" sz="1050">
                          <a:highlight>
                            <a:srgbClr val="FFFFFF"/>
                          </a:highlight>
                        </a:rPr>
                        <a:t>55.0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Hegewisch</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3.3</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17.1</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9.6</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19.2</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42.9</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22677</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44.0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13600">
                <a:tc>
                  <a:txBody>
                    <a:bodyPr/>
                    <a:lstStyle/>
                    <a:p>
                      <a:pPr indent="0" lvl="0" marL="0" rtl="0" algn="l">
                        <a:lnSpc>
                          <a:spcPct val="115000"/>
                        </a:lnSpc>
                        <a:spcBef>
                          <a:spcPts val="1100"/>
                        </a:spcBef>
                        <a:spcAft>
                          <a:spcPts val="1900"/>
                        </a:spcAft>
                        <a:buNone/>
                      </a:pPr>
                      <a:r>
                        <a:rPr lang="en" sz="1050">
                          <a:highlight>
                            <a:srgbClr val="FFFFFF"/>
                          </a:highlight>
                        </a:rPr>
                        <a:t>75.0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Morgan Park</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0.8</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13.2</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15.0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10.8</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40.3</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27149</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100"/>
                        </a:spcBef>
                        <a:spcAft>
                          <a:spcPts val="1900"/>
                        </a:spcAft>
                        <a:buNone/>
                      </a:pPr>
                      <a:r>
                        <a:rPr lang="en" sz="1050">
                          <a:highlight>
                            <a:srgbClr val="FFFFFF"/>
                          </a:highlight>
                        </a:rPr>
                        <a:t>30.0</a:t>
                      </a:r>
                      <a:endParaRPr sz="1050">
                        <a:highlight>
                          <a:srgbClr val="FFFFFF"/>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575">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sp>
        <p:nvSpPr>
          <p:cNvPr id="168" name="Google Shape;168;p18"/>
          <p:cNvSpPr txBox="1"/>
          <p:nvPr/>
        </p:nvSpPr>
        <p:spPr>
          <a:xfrm>
            <a:off x="7524450" y="1406600"/>
            <a:ext cx="1304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HIGH INCOME</a:t>
            </a:r>
            <a:endParaRPr>
              <a:latin typeface="Calibri"/>
              <a:ea typeface="Calibri"/>
              <a:cs typeface="Calibri"/>
              <a:sym typeface="Calibri"/>
            </a:endParaRPr>
          </a:p>
        </p:txBody>
      </p:sp>
      <p:cxnSp>
        <p:nvCxnSpPr>
          <p:cNvPr id="169" name="Google Shape;169;p18"/>
          <p:cNvCxnSpPr>
            <a:endCxn id="168" idx="0"/>
          </p:cNvCxnSpPr>
          <p:nvPr/>
        </p:nvCxnSpPr>
        <p:spPr>
          <a:xfrm>
            <a:off x="7310400" y="995900"/>
            <a:ext cx="866100" cy="4107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18"/>
          <p:cNvCxnSpPr>
            <a:endCxn id="168" idx="2"/>
          </p:cNvCxnSpPr>
          <p:nvPr/>
        </p:nvCxnSpPr>
        <p:spPr>
          <a:xfrm flipH="1" rot="10800000">
            <a:off x="7198200" y="1800200"/>
            <a:ext cx="978300" cy="4857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18"/>
          <p:cNvSpPr txBox="1"/>
          <p:nvPr/>
        </p:nvSpPr>
        <p:spPr>
          <a:xfrm>
            <a:off x="952500" y="269075"/>
            <a:ext cx="17121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LOW CRIME AREA</a:t>
            </a:r>
            <a:endParaRPr>
              <a:latin typeface="Calibri"/>
              <a:ea typeface="Calibri"/>
              <a:cs typeface="Calibri"/>
              <a:sym typeface="Calibri"/>
            </a:endParaRPr>
          </a:p>
        </p:txBody>
      </p:sp>
      <p:cxnSp>
        <p:nvCxnSpPr>
          <p:cNvPr id="172" name="Google Shape;172;p18"/>
          <p:cNvCxnSpPr/>
          <p:nvPr/>
        </p:nvCxnSpPr>
        <p:spPr>
          <a:xfrm>
            <a:off x="2019525" y="575000"/>
            <a:ext cx="1837200" cy="4068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8"/>
          <p:cNvCxnSpPr>
            <a:stCxn id="171" idx="2"/>
          </p:cNvCxnSpPr>
          <p:nvPr/>
        </p:nvCxnSpPr>
        <p:spPr>
          <a:xfrm>
            <a:off x="1808550" y="754775"/>
            <a:ext cx="1872300" cy="144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819150" y="359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 Near South Side Area</a:t>
            </a:r>
            <a:endParaRPr sz="2400"/>
          </a:p>
        </p:txBody>
      </p:sp>
      <p:sp>
        <p:nvSpPr>
          <p:cNvPr id="179" name="Google Shape;179;p19"/>
          <p:cNvSpPr txBox="1"/>
          <p:nvPr>
            <p:ph idx="1" type="body"/>
          </p:nvPr>
        </p:nvSpPr>
        <p:spPr>
          <a:xfrm>
            <a:off x="749025" y="967700"/>
            <a:ext cx="2322300" cy="38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333333"/>
              </a:solidFill>
              <a:highlight>
                <a:srgbClr val="FFFFFF"/>
              </a:highlight>
              <a:latin typeface="Arial"/>
              <a:ea typeface="Arial"/>
              <a:cs typeface="Arial"/>
              <a:sym typeface="Arial"/>
            </a:endParaRPr>
          </a:p>
          <a:p>
            <a:pPr indent="0" lvl="0" marL="0" rtl="0" algn="l">
              <a:spcBef>
                <a:spcPts val="1900"/>
              </a:spcBef>
              <a:spcAft>
                <a:spcPts val="0"/>
              </a:spcAft>
              <a:buNone/>
            </a:pPr>
            <a:r>
              <a:t/>
            </a:r>
            <a:endParaRPr sz="1400"/>
          </a:p>
          <a:p>
            <a:pPr indent="0" lvl="0" marL="0" rtl="0" algn="l">
              <a:spcBef>
                <a:spcPts val="1600"/>
              </a:spcBef>
              <a:spcAft>
                <a:spcPts val="1600"/>
              </a:spcAft>
              <a:buNone/>
            </a:pPr>
            <a:r>
              <a:rPr lang="en" sz="1400"/>
              <a:t>	</a:t>
            </a:r>
            <a:endParaRPr sz="1400"/>
          </a:p>
        </p:txBody>
      </p:sp>
      <p:sp>
        <p:nvSpPr>
          <p:cNvPr id="180" name="Google Shape;180;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19"/>
          <p:cNvSpPr txBox="1"/>
          <p:nvPr/>
        </p:nvSpPr>
        <p:spPr>
          <a:xfrm>
            <a:off x="7524450" y="1406600"/>
            <a:ext cx="1304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2" name="Google Shape;182;p19"/>
          <p:cNvSpPr txBox="1"/>
          <p:nvPr/>
        </p:nvSpPr>
        <p:spPr>
          <a:xfrm>
            <a:off x="966525" y="359900"/>
            <a:ext cx="17121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83" name="Google Shape;183;p19"/>
          <p:cNvPicPr preferRelativeResize="0"/>
          <p:nvPr/>
        </p:nvPicPr>
        <p:blipFill>
          <a:blip r:embed="rId3">
            <a:alphaModFix/>
          </a:blip>
          <a:stretch>
            <a:fillRect/>
          </a:stretch>
        </p:blipFill>
        <p:spPr>
          <a:xfrm>
            <a:off x="3155525" y="1314500"/>
            <a:ext cx="5673024" cy="3509950"/>
          </a:xfrm>
          <a:prstGeom prst="rect">
            <a:avLst/>
          </a:prstGeom>
          <a:noFill/>
          <a:ln>
            <a:noFill/>
          </a:ln>
        </p:spPr>
      </p:pic>
      <p:sp>
        <p:nvSpPr>
          <p:cNvPr id="184" name="Google Shape;184;p19"/>
          <p:cNvSpPr txBox="1"/>
          <p:nvPr/>
        </p:nvSpPr>
        <p:spPr>
          <a:xfrm>
            <a:off x="3241788" y="757325"/>
            <a:ext cx="5500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Location of venues in the Near South Side. 2 areas of concentration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arenR"/>
            </a:pPr>
            <a:r>
              <a:rPr lang="en">
                <a:latin typeface="Calibri"/>
                <a:ea typeface="Calibri"/>
                <a:cs typeface="Calibri"/>
                <a:sym typeface="Calibri"/>
              </a:rPr>
              <a:t>Cermark and McCormick, 2) Cullerton and State</a:t>
            </a:r>
            <a:endParaRPr>
              <a:latin typeface="Calibri"/>
              <a:ea typeface="Calibri"/>
              <a:cs typeface="Calibri"/>
              <a:sym typeface="Calibri"/>
            </a:endParaRPr>
          </a:p>
        </p:txBody>
      </p:sp>
      <p:graphicFrame>
        <p:nvGraphicFramePr>
          <p:cNvPr id="185" name="Google Shape;185;p19"/>
          <p:cNvGraphicFramePr/>
          <p:nvPr/>
        </p:nvGraphicFramePr>
        <p:xfrm>
          <a:off x="152400" y="1400950"/>
          <a:ext cx="3000000" cy="3000000"/>
        </p:xfrm>
        <a:graphic>
          <a:graphicData uri="http://schemas.openxmlformats.org/drawingml/2006/table">
            <a:tbl>
              <a:tblPr>
                <a:noFill/>
                <a:tableStyleId>{D5D20219-CCA6-44CC-A966-C74066836E08}</a:tableStyleId>
              </a:tblPr>
              <a:tblGrid>
                <a:gridCol w="1630525"/>
                <a:gridCol w="515875"/>
                <a:gridCol w="405325"/>
                <a:gridCol w="451400"/>
              </a:tblGrid>
              <a:tr h="204200">
                <a:tc>
                  <a:txBody>
                    <a:bodyPr/>
                    <a:lstStyle/>
                    <a:p>
                      <a:pPr indent="0" lvl="0" marL="0" rtl="0" algn="r">
                        <a:lnSpc>
                          <a:spcPct val="115000"/>
                        </a:lnSpc>
                        <a:spcBef>
                          <a:spcPts val="0"/>
                        </a:spcBef>
                        <a:spcAft>
                          <a:spcPts val="0"/>
                        </a:spcAft>
                        <a:buNone/>
                      </a:pPr>
                      <a:r>
                        <a:rPr b="1" lang="en" sz="800"/>
                        <a:t>categories</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t>name</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t>lat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t>lng</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American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Bistro</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Burger Joint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Café</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Caribbean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Fast Food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Food Court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Fried Chicken Joint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Italian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Mexican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925">
                <a:tc>
                  <a:txBody>
                    <a:bodyPr/>
                    <a:lstStyle/>
                    <a:p>
                      <a:pPr indent="0" lvl="0" marL="0" rtl="0" algn="ctr">
                        <a:lnSpc>
                          <a:spcPct val="115000"/>
                        </a:lnSpc>
                        <a:spcBef>
                          <a:spcPts val="0"/>
                        </a:spcBef>
                        <a:spcAft>
                          <a:spcPts val="0"/>
                        </a:spcAft>
                        <a:buNone/>
                      </a:pPr>
                      <a:r>
                        <a:rPr b="1" lang="en" sz="800"/>
                        <a:t>New American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Pizza Place</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2</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Seafood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Sushi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4200">
                <a:tc>
                  <a:txBody>
                    <a:bodyPr/>
                    <a:lstStyle/>
                    <a:p>
                      <a:pPr indent="0" lvl="0" marL="0" rtl="0" algn="ctr">
                        <a:lnSpc>
                          <a:spcPct val="115000"/>
                        </a:lnSpc>
                        <a:spcBef>
                          <a:spcPts val="0"/>
                        </a:spcBef>
                        <a:spcAft>
                          <a:spcPts val="0"/>
                        </a:spcAft>
                        <a:buNone/>
                      </a:pPr>
                      <a:r>
                        <a:rPr b="1" lang="en" sz="800"/>
                        <a:t>Thai Restaurant</a:t>
                      </a:r>
                      <a:endParaRPr b="1"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t>1</a:t>
                      </a:r>
                      <a:endParaRPr sz="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6" name="Google Shape;186;p19"/>
          <p:cNvSpPr txBox="1"/>
          <p:nvPr/>
        </p:nvSpPr>
        <p:spPr>
          <a:xfrm>
            <a:off x="194463" y="657550"/>
            <a:ext cx="2919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Types of restaurants.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No Quick Service Restaurants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No Chipotle No Subway</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Observations</a:t>
            </a:r>
            <a:endParaRPr sz="2400"/>
          </a:p>
        </p:txBody>
      </p:sp>
      <p:sp>
        <p:nvSpPr>
          <p:cNvPr id="192" name="Google Shape;192;p20"/>
          <p:cNvSpPr txBox="1"/>
          <p:nvPr>
            <p:ph idx="1" type="body"/>
          </p:nvPr>
        </p:nvSpPr>
        <p:spPr>
          <a:xfrm>
            <a:off x="819150" y="1471825"/>
            <a:ext cx="3528300" cy="34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t>
            </a:r>
            <a:r>
              <a:rPr lang="en" sz="1200">
                <a:solidFill>
                  <a:srgbClr val="000000"/>
                </a:solidFill>
                <a:latin typeface="Arial"/>
                <a:ea typeface="Arial"/>
                <a:cs typeface="Arial"/>
                <a:sym typeface="Arial"/>
              </a:rPr>
              <a:t>Some observations of the Near South Side community area:</a:t>
            </a:r>
            <a:endParaRPr sz="1200">
              <a:solidFill>
                <a:srgbClr val="000000"/>
              </a:solidFill>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lang="en" sz="1200">
                <a:solidFill>
                  <a:srgbClr val="000000"/>
                </a:solidFill>
                <a:latin typeface="Arial"/>
                <a:ea typeface="Arial"/>
                <a:cs typeface="Arial"/>
                <a:sym typeface="Arial"/>
              </a:rPr>
              <a:t>-- Multi cuisine restaurants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No QSR restaurants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No Sandwich shops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-- 1 Mexican restaurant but not fast food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-- 2 potentially good locations 1 near McCormick place (Convention center) and 1 near Cullerton Park</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t>	</a:t>
            </a:r>
            <a:endParaRPr sz="1400"/>
          </a:p>
        </p:txBody>
      </p:sp>
      <p:sp>
        <p:nvSpPr>
          <p:cNvPr id="193" name="Google Shape;193;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0"/>
          <p:cNvSpPr txBox="1"/>
          <p:nvPr/>
        </p:nvSpPr>
        <p:spPr>
          <a:xfrm>
            <a:off x="4473825" y="14718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Analysis of Lincoln park community area provides the following statistics:</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 There were 18 venues</a:t>
            </a:r>
            <a:endParaRPr sz="1200"/>
          </a:p>
          <a:p>
            <a:pPr indent="-304800" lvl="0" marL="457200" rtl="0" algn="l">
              <a:lnSpc>
                <a:spcPct val="115000"/>
              </a:lnSpc>
              <a:spcBef>
                <a:spcPts val="0"/>
              </a:spcBef>
              <a:spcAft>
                <a:spcPts val="0"/>
              </a:spcAft>
              <a:buSzPts val="1200"/>
              <a:buChar char="●"/>
            </a:pPr>
            <a:r>
              <a:rPr lang="en" sz="1200"/>
              <a:t>-- No Chipotle nor Subway restaurants</a:t>
            </a:r>
            <a:endParaRPr sz="1200"/>
          </a:p>
          <a:p>
            <a:pPr indent="-304800" lvl="0" marL="457200" rtl="0" algn="l">
              <a:lnSpc>
                <a:spcPct val="115000"/>
              </a:lnSpc>
              <a:spcBef>
                <a:spcPts val="0"/>
              </a:spcBef>
              <a:spcAft>
                <a:spcPts val="0"/>
              </a:spcAft>
              <a:buSzPts val="1200"/>
              <a:buChar char="●"/>
            </a:pPr>
            <a:r>
              <a:rPr lang="en" sz="1200"/>
              <a:t>-- Near the Depaul University</a:t>
            </a:r>
            <a:endParaRPr sz="1200"/>
          </a:p>
          <a:p>
            <a:pPr indent="-304800" lvl="0" marL="457200" rtl="0" algn="l">
              <a:lnSpc>
                <a:spcPct val="115000"/>
              </a:lnSpc>
              <a:spcBef>
                <a:spcPts val="0"/>
              </a:spcBef>
              <a:spcAft>
                <a:spcPts val="0"/>
              </a:spcAft>
              <a:buSzPts val="1200"/>
              <a:buChar char="●"/>
            </a:pPr>
            <a:r>
              <a:rPr lang="en" sz="1200"/>
              <a:t>-- 2 QSRs Pizza Hut and White Castle</a:t>
            </a:r>
            <a:endParaRPr sz="1200"/>
          </a:p>
          <a:p>
            <a:pPr indent="-304800" lvl="0" marL="457200" rtl="0" algn="l">
              <a:lnSpc>
                <a:spcPct val="115000"/>
              </a:lnSpc>
              <a:spcBef>
                <a:spcPts val="0"/>
              </a:spcBef>
              <a:spcAft>
                <a:spcPts val="0"/>
              </a:spcAft>
              <a:buSzPts val="1200"/>
              <a:buChar char="●"/>
            </a:pPr>
            <a:r>
              <a:rPr lang="en" sz="1200"/>
              <a:t>-- 1 Mexican Bar and restaurant</a:t>
            </a:r>
            <a:endParaRPr sz="1200"/>
          </a:p>
          <a:p>
            <a:pPr indent="-304800" lvl="0" marL="457200" rtl="0" algn="l">
              <a:lnSpc>
                <a:spcPct val="115000"/>
              </a:lnSpc>
              <a:spcBef>
                <a:spcPts val="0"/>
              </a:spcBef>
              <a:spcAft>
                <a:spcPts val="0"/>
              </a:spcAft>
              <a:buSzPts val="1200"/>
              <a:buChar char="●"/>
            </a:pPr>
            <a:r>
              <a:rPr lang="en" sz="1200"/>
              <a:t>-- No Sandwich shops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Conclusion</a:t>
            </a:r>
            <a:endParaRPr sz="2400"/>
          </a:p>
        </p:txBody>
      </p:sp>
      <p:sp>
        <p:nvSpPr>
          <p:cNvPr id="200" name="Google Shape;200;p21"/>
          <p:cNvSpPr txBox="1"/>
          <p:nvPr>
            <p:ph idx="1" type="body"/>
          </p:nvPr>
        </p:nvSpPr>
        <p:spPr>
          <a:xfrm>
            <a:off x="819150" y="1429750"/>
            <a:ext cx="7505700" cy="32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D2228"/>
                </a:solidFill>
                <a:highlight>
                  <a:srgbClr val="FFFFFF"/>
                </a:highlight>
                <a:latin typeface="Arial"/>
                <a:ea typeface="Arial"/>
                <a:cs typeface="Arial"/>
                <a:sym typeface="Arial"/>
              </a:rPr>
              <a:t>We have got a small glimpse of how real life data-science projects look like. Some standard  and frequently used python libraries have been used to scrape web-data, perform data manipulation, use Foursquare API to explore the community areas of Chicago and saw the results of recommendation of areas using the Folium leaflet map. Potential for this type of analysis in a real life business problem is discussed in great detail. Finally, since the analysis was mostly concentrated on the possibilities of opening a QSR restaurant targeting the safe, high income community areas of Chicago, I am sure more analysis can be done for other areas with different criteria. The data points to favorable observations regarding opening QSRs in the two community areas (Lincoln Park and Near South Side). Also, this is just a starting point, further analysis needs to be done on exact location, price analysis of locations, profitability and feasibility assessment of foot traffic, etc. Hopefully, this kind of analysis will provide some initial guidance to solve for more real-life challenges using data-science.</a:t>
            </a:r>
            <a:endParaRPr sz="1400"/>
          </a:p>
        </p:txBody>
      </p:sp>
      <p:sp>
        <p:nvSpPr>
          <p:cNvPr id="201" name="Google Shape;201;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