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14440" y="133200"/>
            <a:ext cx="8141760" cy="324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14440" y="133200"/>
            <a:ext cx="8141760" cy="324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70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</p:sp>
      <p:pic>
        <p:nvPicPr>
          <p:cNvPr id="1" name="图片 6" descr=""/>
          <p:cNvPicPr/>
          <p:nvPr/>
        </p:nvPicPr>
        <p:blipFill>
          <a:blip r:embed="rId2"/>
          <a:srcRect l="1108" t="76464" r="420" b="7595"/>
          <a:stretch>
            <a:fillRect/>
          </a:stretch>
        </p:blipFill>
        <p:spPr>
          <a:xfrm>
            <a:off x="0" y="5732640"/>
            <a:ext cx="9143640" cy="1125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277920"/>
            <a:ext cx="252000" cy="502920"/>
          </a:xfrm>
          <a:prstGeom prst="rect">
            <a:avLst/>
          </a:prstGeom>
          <a:noFill/>
          <a:ln w="25560">
            <a:solidFill>
              <a:srgbClr val="c00000"/>
            </a:solidFill>
            <a:bevel/>
          </a:ln>
        </p:spPr>
      </p:sp>
      <p:sp>
        <p:nvSpPr>
          <p:cNvPr id="3" name="CustomShape 3"/>
          <p:cNvSpPr/>
          <p:nvPr/>
        </p:nvSpPr>
        <p:spPr>
          <a:xfrm>
            <a:off x="0" y="306360"/>
            <a:ext cx="201240" cy="474480"/>
          </a:xfrm>
          <a:prstGeom prst="rect">
            <a:avLst/>
          </a:prstGeom>
          <a:noFill/>
          <a:ln w="25560">
            <a:solidFill>
              <a:srgbClr val="7f7f7f"/>
            </a:solidFill>
            <a:bevel/>
          </a:ln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3200">
                <a:solidFill>
                  <a:srgbClr val="ac411d"/>
                </a:solidFill>
                <a:latin typeface="Arial Black"/>
                <a:ea typeface="Microsoft YaHe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12/08/16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326D307-3151-4FD2-9E3A-9A77D51BA633}" type="slidenum"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&lt;número&gt;</a:t>
            </a:fld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</p:sp>
      <p:pic>
        <p:nvPicPr>
          <p:cNvPr id="44" name="图片 6" descr=""/>
          <p:cNvPicPr/>
          <p:nvPr/>
        </p:nvPicPr>
        <p:blipFill>
          <a:blip r:embed="rId2"/>
          <a:srcRect l="1108" t="76464" r="420" b="7595"/>
          <a:stretch>
            <a:fillRect/>
          </a:stretch>
        </p:blipFill>
        <p:spPr>
          <a:xfrm>
            <a:off x="0" y="5732640"/>
            <a:ext cx="9143640" cy="11250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0" y="277920"/>
            <a:ext cx="252000" cy="502920"/>
          </a:xfrm>
          <a:prstGeom prst="rect">
            <a:avLst/>
          </a:prstGeom>
          <a:noFill/>
          <a:ln w="25560">
            <a:solidFill>
              <a:srgbClr val="c00000"/>
            </a:solidFill>
            <a:bevel/>
          </a:ln>
        </p:spPr>
      </p:sp>
      <p:sp>
        <p:nvSpPr>
          <p:cNvPr id="46" name="CustomShape 3"/>
          <p:cNvSpPr/>
          <p:nvPr/>
        </p:nvSpPr>
        <p:spPr>
          <a:xfrm>
            <a:off x="0" y="306360"/>
            <a:ext cx="201240" cy="474480"/>
          </a:xfrm>
          <a:prstGeom prst="rect">
            <a:avLst/>
          </a:prstGeom>
          <a:noFill/>
          <a:ln w="25560">
            <a:solidFill>
              <a:srgbClr val="7f7f7f"/>
            </a:solidFill>
            <a:bevel/>
          </a:ln>
        </p:spPr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zh-CN" sz="6000">
                <a:solidFill>
                  <a:srgbClr val="ac411d"/>
                </a:solidFill>
                <a:latin typeface="Arial Black"/>
                <a:ea typeface="Microsoft YaHe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12/08/16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A82594-A99A-4A8F-A6B4-CE43B0152369}" type="slidenum"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&lt;número&gt;</a:t>
            </a:fld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</p:sp>
      <p:pic>
        <p:nvPicPr>
          <p:cNvPr id="87" name="图片 12" descr=""/>
          <p:cNvPicPr/>
          <p:nvPr/>
        </p:nvPicPr>
        <p:blipFill>
          <a:blip r:embed="rId1"/>
          <a:srcRect l="0" t="0" r="2905" b="4316"/>
          <a:stretch>
            <a:fillRect/>
          </a:stretch>
        </p:blipFill>
        <p:spPr>
          <a:xfrm>
            <a:off x="0" y="117360"/>
            <a:ext cx="9143640" cy="674028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1434960" y="557280"/>
            <a:ext cx="631152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4800">
                <a:latin typeface="Calibri"/>
              </a:rPr>
              <a:t>RF Switch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1427040" y="2043000"/>
            <a:ext cx="6092280" cy="2801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Carducci, Nahuel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Cinetto, Cristian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Demski, Andres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Kukulanski, Ariel</a:t>
            </a:r>
            <a:endParaRPr/>
          </a:p>
          <a:p>
            <a:pPr>
              <a:lnSpc>
                <a:spcPct val="100000"/>
              </a:lnSpc>
            </a:pP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	</a:t>
            </a:r>
            <a:r>
              <a:rPr lang="es-AR" sz="3200">
                <a:solidFill>
                  <a:srgbClr val="4b4d4f"/>
                </a:solidFill>
                <a:latin typeface="Arial Black"/>
              </a:rPr>
              <a:t>Paunovic, Iván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827640" y="1833480"/>
            <a:ext cx="6092640" cy="1068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S31 con puerto 1 desconectado.</a:t>
            </a:r>
            <a:endParaRPr/>
          </a:p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Transferencia del puerto que esta desconectado.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3040200"/>
            <a:ext cx="8989560" cy="3246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755640" y="1846440"/>
            <a:ext cx="5653800" cy="1068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S23 con puerto 2 conectado.</a:t>
            </a:r>
            <a:endParaRPr/>
          </a:p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Transferencia del puerto que esta conectado.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pic>
        <p:nvPicPr>
          <p:cNvPr id="13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2989440"/>
            <a:ext cx="8989560" cy="3347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734400" y="1846440"/>
            <a:ext cx="5580720" cy="672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Coeficiente de reflexion del puerto de salida.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  <p:pic>
        <p:nvPicPr>
          <p:cNvPr id="13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360" y="3121200"/>
            <a:ext cx="8856360" cy="3301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60080" y="1871640"/>
            <a:ext cx="20052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S21. Crosstalk.</a:t>
            </a:r>
            <a:endParaRPr/>
          </a:p>
        </p:txBody>
      </p:sp>
      <p:pic>
        <p:nvPicPr>
          <p:cNvPr id="1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760" y="3124080"/>
            <a:ext cx="8562600" cy="3057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Desarrollo PCB-Altium Designer</a:t>
            </a:r>
            <a:endParaRPr/>
          </a:p>
        </p:txBody>
      </p:sp>
      <p:pic>
        <p:nvPicPr>
          <p:cNvPr id="144" name="Imagen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280" y="946080"/>
            <a:ext cx="8648280" cy="4895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Desarrollo PCB-Altium Designer</a:t>
            </a:r>
            <a:endParaRPr/>
          </a:p>
        </p:txBody>
      </p:sp>
      <p:pic>
        <p:nvPicPr>
          <p:cNvPr id="146" name="Imagen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240" y="1373040"/>
            <a:ext cx="8410320" cy="4476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8774186-3A2E-4B6C-AA1E-F9A701B72AE3}" type="slidenum"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&lt;número&gt;</a:t>
            </a:fld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Índice: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 algn="just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F8CC85-E0F2-4372-BE46-20F3E2228212}" type="slidenum">
              <a:rPr lang="es-AR" sz="1200">
                <a:solidFill>
                  <a:srgbClr val="949596"/>
                </a:solidFill>
                <a:latin typeface="Calibri"/>
                <a:ea typeface="幼圆"/>
              </a:rPr>
              <a:t>&lt;número&gt;</a:t>
            </a:fld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Descripción del proyecto</a:t>
            </a:r>
            <a:endParaRPr/>
          </a:p>
        </p:txBody>
      </p:sp>
      <p:pic>
        <p:nvPicPr>
          <p:cNvPr id="95" name="Marcador de contenido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1360" y="1378440"/>
            <a:ext cx="7623720" cy="45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Diodo PIN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Diodos pin: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1760" y="2128680"/>
            <a:ext cx="3187440" cy="445104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33800" y="1892160"/>
            <a:ext cx="3341160" cy="273240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5710320" y="4521600"/>
            <a:ext cx="19764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i="1" lang="es-AR" sz="2400">
                <a:solidFill>
                  <a:srgbClr val="4b4d4f"/>
                </a:solidFill>
                <a:latin typeface="Arial"/>
                <a:ea typeface="Microsoft YaHei"/>
              </a:rPr>
              <a:t>Polarización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Esquemático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 algn="just"/>
            <a:endParaRPr/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39920"/>
            <a:ext cx="8773920" cy="39096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3534480" y="3057480"/>
            <a:ext cx="949680" cy="474840"/>
          </a:xfrm>
          <a:prstGeom prst="rect">
            <a:avLst/>
          </a:prstGeom>
          <a:solidFill>
            <a:srgbClr val="c4bd97"/>
          </a:solidFill>
          <a:ln>
            <a:noFill/>
          </a:ln>
        </p:spPr>
      </p:sp>
      <p:sp>
        <p:nvSpPr>
          <p:cNvPr id="105" name="CustomShape 4"/>
          <p:cNvSpPr/>
          <p:nvPr/>
        </p:nvSpPr>
        <p:spPr>
          <a:xfrm>
            <a:off x="628920" y="3437280"/>
            <a:ext cx="398520" cy="227520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c4bd97"/>
          </a:solidFill>
          <a:ln>
            <a:noFill/>
          </a:ln>
        </p:spPr>
      </p:sp>
      <p:sp>
        <p:nvSpPr>
          <p:cNvPr id="106" name="CustomShape 5"/>
          <p:cNvSpPr/>
          <p:nvPr/>
        </p:nvSpPr>
        <p:spPr>
          <a:xfrm flipH="1">
            <a:off x="7867440" y="3336840"/>
            <a:ext cx="487800" cy="28152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c4bd97"/>
          </a:solidFill>
          <a:ln>
            <a:noFill/>
          </a:ln>
        </p:spPr>
      </p:sp>
      <p:sp>
        <p:nvSpPr>
          <p:cNvPr id="107" name="CustomShape 6"/>
          <p:cNvSpPr/>
          <p:nvPr/>
        </p:nvSpPr>
        <p:spPr>
          <a:xfrm rot="10800000">
            <a:off x="5490360" y="3474000"/>
            <a:ext cx="949680" cy="474840"/>
          </a:xfrm>
          <a:prstGeom prst="rect">
            <a:avLst/>
          </a:prstGeom>
          <a:solidFill>
            <a:srgbClr val="c4bd97"/>
          </a:solidFill>
          <a:ln>
            <a:noFill/>
          </a:ln>
        </p:spPr>
      </p:sp>
      <p:sp>
        <p:nvSpPr>
          <p:cNvPr id="108" name="CustomShape 7"/>
          <p:cNvSpPr/>
          <p:nvPr/>
        </p:nvSpPr>
        <p:spPr>
          <a:xfrm>
            <a:off x="5628600" y="4116600"/>
            <a:ext cx="12477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400">
                <a:solidFill>
                  <a:srgbClr val="938953"/>
                </a:solidFill>
                <a:latin typeface="Arial"/>
                <a:ea typeface="Microsoft YaHei"/>
              </a:rPr>
              <a:t>50 ohm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427680" y="2688480"/>
            <a:ext cx="9766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400">
                <a:solidFill>
                  <a:srgbClr val="938953"/>
                </a:solidFill>
                <a:latin typeface="Arial"/>
                <a:ea typeface="Microsoft YaHei"/>
              </a:rPr>
              <a:t>RF IN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4514400" y="1986120"/>
            <a:ext cx="13150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400">
                <a:solidFill>
                  <a:srgbClr val="938953"/>
                </a:solidFill>
                <a:latin typeface="Arial"/>
                <a:ea typeface="Microsoft YaHei"/>
              </a:rPr>
              <a:t>RF OUT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nodeType="clickEffect" fill="hold">
                      <p:stCondLst>
                        <p:cond delay="indefinite"/>
                      </p:stCondLst>
                      <p:childTnLst>
                        <p:par>
                          <p:cTn id="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Modelo del diodo pin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8200" y="2365200"/>
            <a:ext cx="1766520" cy="3281040"/>
          </a:xfrm>
          <a:prstGeom prst="rect">
            <a:avLst/>
          </a:prstGeom>
          <a:ln>
            <a:noFill/>
          </a:ln>
        </p:spPr>
      </p:pic>
      <p:pic>
        <p:nvPicPr>
          <p:cNvPr id="11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45080" y="2119320"/>
            <a:ext cx="1895040" cy="39081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20560" y="130824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Microstrip de Qucs: (No es realmente necesaria esta slide)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7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360520"/>
            <a:ext cx="2374560" cy="3553920"/>
          </a:xfrm>
          <a:prstGeom prst="rect">
            <a:avLst/>
          </a:prstGeom>
          <a:ln>
            <a:noFill/>
          </a:ln>
        </p:spPr>
      </p:pic>
      <p:pic>
        <p:nvPicPr>
          <p:cNvPr id="118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520" y="2422440"/>
            <a:ext cx="2636640" cy="3543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40" y="2982960"/>
            <a:ext cx="8799120" cy="331596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920520" y="1859040"/>
            <a:ext cx="7308720" cy="1068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S11 con puerto 1 desconectado.</a:t>
            </a:r>
            <a:endParaRPr/>
          </a:p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Coeficiente de reflexion del puerto que esta desconectado.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14440" y="133200"/>
            <a:ext cx="8141760" cy="699840"/>
          </a:xfrm>
          <a:prstGeom prst="rect">
            <a:avLst/>
          </a:prstGeom>
        </p:spPr>
        <p:txBody>
          <a:bodyPr anchor="b"/>
          <a:p>
            <a:r>
              <a:rPr lang="zh-CN" sz="3200">
                <a:latin typeface="Calibri"/>
              </a:rPr>
              <a:t>Simulación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28560" y="1328760"/>
            <a:ext cx="7886520" cy="474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2800">
                <a:latin typeface="幼圆"/>
                <a:ea typeface="幼圆"/>
              </a:rPr>
              <a:t>Resultados [Qucs]: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800" y="2982960"/>
            <a:ext cx="8724600" cy="33159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947160" y="1832040"/>
            <a:ext cx="6940080" cy="1068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S22 con puerto 2 conectado.</a:t>
            </a:r>
            <a:endParaRPr/>
          </a:p>
          <a:p>
            <a:pPr>
              <a:lnSpc>
                <a:spcPct val="130000"/>
              </a:lnSpc>
            </a:pPr>
            <a:r>
              <a:rPr b="1" lang="es-AR" sz="2000">
                <a:solidFill>
                  <a:srgbClr val="4b4d4f"/>
                </a:solidFill>
                <a:latin typeface="Arial"/>
                <a:ea typeface="Microsoft YaHei"/>
              </a:rPr>
              <a:t>Coeficiente de reflexion  del puerto que esta conectado.</a:t>
            </a:r>
            <a:endParaRPr/>
          </a:p>
          <a:p>
            <a:pPr>
              <a:lnSpc>
                <a:spcPct val="13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