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7" r:id="rId10"/>
    <p:sldId id="262" r:id="rId11"/>
    <p:sldId id="264" r:id="rId12"/>
    <p:sldId id="265" r:id="rId13"/>
    <p:sldId id="266" r:id="rId14"/>
    <p:sldId id="273" r:id="rId15"/>
    <p:sldId id="274" r:id="rId16"/>
    <p:sldId id="263" r:id="rId17"/>
    <p:sldId id="275" r:id="rId18"/>
    <p:sldId id="287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  <a:ea typeface="幼圆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12"/>
    <p:restoredTop sz="91244"/>
  </p:normalViewPr>
  <p:slideViewPr>
    <p:cSldViewPr snapToGrid="0" showGuides="1">
      <p:cViewPr varScale="1">
        <p:scale>
          <a:sx n="75" d="100"/>
          <a:sy n="75" d="100"/>
        </p:scale>
        <p:origin x="1242" y="60"/>
      </p:cViewPr>
      <p:guideLst>
        <p:guide orient="horz" pos="2152"/>
        <p:guide pos="27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7E03EB-023B-4615-AE85-D8DC5D94788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模板来自于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http://docer.mysoeasy.com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F9DAD61-CD67-487D-9767-5494F53D40D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buFont typeface="Arial" panose="02080604020202020204" charset="0"/>
      <a:defRPr sz="1400" kern="1200">
        <a:solidFill>
          <a:srgbClr val="FF0000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 w="9525">
            <a:miter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hangingPunct="1">
              <a:spcBef>
                <a:spcPct val="0"/>
              </a:spcBef>
              <a:buChar char="•"/>
            </a:pPr>
            <a:fld id="{9A0DB2DC-4C9A-4742-B13C-FB6460FD3503}" type="slidenum">
              <a:rPr lang="zh-CN" altLang="en-US" sz="1200" dirty="0">
                <a:solidFill>
                  <a:schemeClr val="tx1"/>
                </a:solidFill>
              </a:rPr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图片 12"/>
          <p:cNvPicPr>
            <a:picLocks noChangeAspect="1"/>
          </p:cNvPicPr>
          <p:nvPr userDrawn="1"/>
        </p:nvPicPr>
        <p:blipFill>
          <a:blip r:embed="rId2"/>
          <a:srcRect r="2907" b="4317"/>
          <a:stretch>
            <a:fillRect/>
          </a:stretch>
        </p:blipFill>
        <p:spPr>
          <a:xfrm>
            <a:off x="0" y="117475"/>
            <a:ext cx="9144000" cy="67405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436" name="KSO_BT1"/>
          <p:cNvSpPr>
            <a:spLocks noGrp="1"/>
          </p:cNvSpPr>
          <p:nvPr>
            <p:ph type="ctrTitle" hasCustomPrompt="1"/>
          </p:nvPr>
        </p:nvSpPr>
        <p:spPr>
          <a:xfrm>
            <a:off x="1416050" y="1260475"/>
            <a:ext cx="6311900" cy="1470025"/>
          </a:xfrm>
        </p:spPr>
        <p:txBody>
          <a:bodyPr/>
          <a:lstStyle>
            <a:lvl1pPr algn="ctr">
              <a:defRPr sz="4800" smtClean="0"/>
            </a:lvl1pPr>
          </a:lstStyle>
          <a:p>
            <a:pPr lvl="0"/>
            <a:r>
              <a:rPr lang="zh-CN" altLang="en-US" noProof="0" smtClean="0"/>
              <a:t>单击此处</a:t>
            </a:r>
            <a:br>
              <a:rPr lang="zh-CN" altLang="en-US" noProof="0" smtClean="0"/>
            </a:br>
            <a:r>
              <a:rPr lang="zh-CN" altLang="en-US" noProof="0" smtClean="0"/>
              <a:t>编辑母版标题样式</a:t>
            </a:r>
          </a:p>
        </p:txBody>
      </p:sp>
      <p:sp>
        <p:nvSpPr>
          <p:cNvPr id="18437" name="KSO_BC1"/>
          <p:cNvSpPr>
            <a:spLocks noGrp="1"/>
          </p:cNvSpPr>
          <p:nvPr>
            <p:ph type="subTitle" idx="1"/>
          </p:nvPr>
        </p:nvSpPr>
        <p:spPr>
          <a:xfrm>
            <a:off x="1427163" y="2822575"/>
            <a:ext cx="6289675" cy="504825"/>
          </a:xfrm>
        </p:spPr>
        <p:txBody>
          <a:bodyPr/>
          <a:lstStyle>
            <a:lvl1pPr marL="0" indent="0" algn="ctr">
              <a:buFontTx/>
              <a:buNone/>
              <a:defRPr smtClean="0">
                <a:solidFill>
                  <a:schemeClr val="folHlink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zh-CN" altLang="en-US" noProof="0" smtClean="0"/>
          </a:p>
        </p:txBody>
      </p:sp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A6D07312-4F51-43FD-A2A2-FDFDB78C298F}" type="datetimeFigureOut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indent="0" defTabSz="914400" rtl="0" latinLnBrk="0">
              <a:lnSpc>
                <a:spcPct val="100000"/>
              </a:lnSpc>
              <a:buClrTx/>
              <a:buSzTx/>
              <a:buFontTx/>
              <a:buNone/>
              <a:defRPr/>
            </a:pPr>
            <a:fld id="{F0AB6F80-E3FF-48E9-AADD-BD07A9BA2464}" type="slidenum">
              <a:rPr kumimoji="0" lang="zh-CN" altLang="en-US" b="0" i="0" kern="1200" cap="none" spc="0" normalizeH="0" baseline="0" noProof="0">
                <a:latin typeface="+mn-lt"/>
                <a:ea typeface="+mn-ea"/>
                <a:cs typeface="+mn-cs"/>
              </a:rPr>
            </a:fld>
            <a:endParaRPr kumimoji="0" lang="zh-CN" altLang="en-US" b="0" i="0" kern="1200" cap="none" spc="0" normalizeH="0" baseline="0" noProof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0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9145" y="6479540"/>
            <a:ext cx="2033270" cy="3651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 userDrawn="1"/>
        </p:nvSpPr>
        <p:spPr>
          <a:xfrm>
            <a:off x="7129145" y="6479540"/>
            <a:ext cx="2033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 userDrawn="1"/>
        </p:nvSpPr>
        <p:spPr>
          <a:xfrm>
            <a:off x="7129145" y="6479540"/>
            <a:ext cx="2033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129145" y="6479540"/>
            <a:ext cx="2033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 userDrawn="1"/>
        </p:nvSpPr>
        <p:spPr>
          <a:xfrm>
            <a:off x="7129145" y="6479540"/>
            <a:ext cx="2033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SO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9" name="目录条目"/>
          <p:cNvSpPr>
            <a:spLocks noGrp="1"/>
          </p:cNvSpPr>
          <p:nvPr>
            <p:ph type="body" sz="quarter" idx="13"/>
          </p:nvPr>
        </p:nvSpPr>
        <p:spPr>
          <a:xfrm>
            <a:off x="628650" y="1328738"/>
            <a:ext cx="7886700" cy="4749800"/>
          </a:xfrm>
          <a:effectLst/>
        </p:spPr>
        <p:txBody>
          <a:bodyPr>
            <a:normAutofit/>
          </a:bodyPr>
          <a:lstStyle>
            <a:lvl1pPr marL="514350" indent="-51435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28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n-ea"/>
                <a:ea typeface="+mn-ea"/>
              </a:defRPr>
            </a:lvl1pPr>
          </a:lstStyle>
          <a:p>
            <a:pPr lvl="0"/>
            <a:r>
              <a:rPr lang="en-US" altLang="zh-CN" smtClean="0"/>
              <a:t>Click to edit Master text style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 userDrawn="1"/>
        </p:nvSpPr>
        <p:spPr>
          <a:xfrm>
            <a:off x="7129145" y="6479540"/>
            <a:ext cx="2033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图片 6"/>
          <p:cNvPicPr>
            <a:picLocks noChangeAspect="1"/>
          </p:cNvPicPr>
          <p:nvPr/>
        </p:nvPicPr>
        <p:blipFill>
          <a:blip r:embed="rId8"/>
          <a:srcRect l="1112" t="76466" r="424" b="7600"/>
          <a:stretch>
            <a:fillRect/>
          </a:stretch>
        </p:blipFill>
        <p:spPr>
          <a:xfrm>
            <a:off x="0" y="5732463"/>
            <a:ext cx="9144000" cy="1125537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8" name="KSO_BT1"/>
          <p:cNvSpPr>
            <a:spLocks noGrp="1"/>
          </p:cNvSpPr>
          <p:nvPr>
            <p:ph type="title"/>
          </p:nvPr>
        </p:nvSpPr>
        <p:spPr>
          <a:xfrm>
            <a:off x="514350" y="133350"/>
            <a:ext cx="8142288" cy="7000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KSO_BC1"/>
          <p:cNvSpPr>
            <a:spLocks noGrp="1"/>
          </p:cNvSpPr>
          <p:nvPr>
            <p:ph type="body" idx="1"/>
          </p:nvPr>
        </p:nvSpPr>
        <p:spPr>
          <a:xfrm>
            <a:off x="514350" y="992188"/>
            <a:ext cx="8132763" cy="51927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AA1283-E29C-4520-A9DE-6887DCF78EB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3" name="椭圆 12"/>
          <p:cNvSpPr/>
          <p:nvPr/>
        </p:nvSpPr>
        <p:spPr>
          <a:xfrm>
            <a:off x="0" y="277813"/>
            <a:ext cx="252413" cy="5032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6332" y="195715"/>
              </a:cxn>
              <a:cxn ang="0">
                <a:pos x="0" y="391429"/>
              </a:cxn>
            </a:cxnLst>
            <a:pathLst>
              <a:path w="323528" h="647970">
                <a:moveTo>
                  <a:pt x="0" y="0"/>
                </a:moveTo>
                <a:cubicBezTo>
                  <a:pt x="178727" y="224"/>
                  <a:pt x="323528" y="145194"/>
                  <a:pt x="323528" y="323985"/>
                </a:cubicBezTo>
                <a:cubicBezTo>
                  <a:pt x="323528" y="502776"/>
                  <a:pt x="178727" y="647746"/>
                  <a:pt x="0" y="647970"/>
                </a:cubicBezTo>
              </a:path>
            </a:pathLst>
          </a:custGeom>
          <a:noFill/>
          <a:ln w="25400" cap="flat" cmpd="sng">
            <a:solidFill>
              <a:srgbClr val="C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  <p:sp>
        <p:nvSpPr>
          <p:cNvPr id="1034" name="椭圆 13"/>
          <p:cNvSpPr/>
          <p:nvPr/>
        </p:nvSpPr>
        <p:spPr>
          <a:xfrm>
            <a:off x="0" y="306388"/>
            <a:ext cx="201613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819" y="184601"/>
              </a:cxn>
              <a:cxn ang="0">
                <a:pos x="0" y="369202"/>
              </a:cxn>
            </a:cxnLst>
            <a:pathLst>
              <a:path w="259859" h="610598">
                <a:moveTo>
                  <a:pt x="0" y="0"/>
                </a:moveTo>
                <a:cubicBezTo>
                  <a:pt x="147471" y="23225"/>
                  <a:pt x="259859" y="151137"/>
                  <a:pt x="259859" y="305299"/>
                </a:cubicBezTo>
                <a:cubicBezTo>
                  <a:pt x="259859" y="459461"/>
                  <a:pt x="147471" y="587373"/>
                  <a:pt x="0" y="610598"/>
                </a:cubicBezTo>
              </a:path>
            </a:pathLst>
          </a:custGeom>
          <a:noFill/>
          <a:ln w="25400" cap="flat" cmpd="sng">
            <a:solidFill>
              <a:srgbClr val="7F7F7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Arial Black" pitchFamily="34" charset="0"/>
          <a:ea typeface="微软雅黑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 Black" pitchFamily="34" charset="0"/>
          <a:ea typeface="微软雅黑" pitchFamily="34" charset="-122"/>
        </a:defRPr>
      </a:lvl9pPr>
    </p:titleStyle>
    <p:bodyStyle>
      <a:lvl1pPr marL="357505" indent="-357505" algn="just" rtl="0" fontAlgn="base">
        <a:lnSpc>
          <a:spcPct val="110000"/>
        </a:lnSpc>
        <a:spcBef>
          <a:spcPts val="1800"/>
        </a:spcBef>
        <a:spcAft>
          <a:spcPct val="0"/>
        </a:spcAft>
        <a:buClr>
          <a:srgbClr val="963B22"/>
        </a:buClr>
        <a:buSzPct val="80000"/>
        <a:buBlip>
          <a:blip r:embed="rId9"/>
        </a:buBlip>
        <a:defRPr sz="2000" kern="1200">
          <a:solidFill>
            <a:srgbClr val="AC411D"/>
          </a:solidFill>
          <a:latin typeface="Arial" panose="02080604020202020204" charset="0"/>
          <a:ea typeface="微软雅黑" pitchFamily="34" charset="-122"/>
          <a:cs typeface="+mn-cs"/>
        </a:defRPr>
      </a:lvl1pPr>
      <a:lvl2pPr marL="357505" indent="-357505" algn="just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F2C37D"/>
        </a:buClr>
        <a:buFont typeface="幼圆" pitchFamily="49" charset="-122"/>
        <a:buChar char=" "/>
        <a:defRPr sz="1600" kern="1200">
          <a:solidFill>
            <a:srgbClr val="7D7D7D"/>
          </a:solidFill>
          <a:latin typeface="幼圆" pitchFamily="49" charset="-122"/>
          <a:ea typeface="幼圆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5"/>
          <p:cNvSpPr>
            <a:spLocks noGrp="1"/>
          </p:cNvSpPr>
          <p:nvPr>
            <p:ph type="ctrTitle" hasCustomPrompt="1"/>
          </p:nvPr>
        </p:nvSpPr>
        <p:spPr>
          <a:xfrm>
            <a:off x="1325563" y="26035"/>
            <a:ext cx="6492875" cy="1677670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x-none" altLang="zh-CN" kern="1200" dirty="0">
                <a:latin typeface="Arial Black" pitchFamily="34" charset="0"/>
                <a:ea typeface="微软雅黑" pitchFamily="34" charset="-122"/>
                <a:cs typeface="+mj-cs"/>
              </a:rPr>
              <a:t>RF Switch</a:t>
            </a:r>
            <a:endParaRPr lang="x-none" altLang="zh-CN" kern="1200" dirty="0">
              <a:latin typeface="Arial Black" pitchFamily="34" charset="0"/>
              <a:ea typeface="微软雅黑" pitchFamily="34" charset="-122"/>
              <a:cs typeface="+mj-cs"/>
            </a:endParaRPr>
          </a:p>
        </p:txBody>
      </p:sp>
      <p:sp>
        <p:nvSpPr>
          <p:cNvPr id="4099" name="Rectangle 6"/>
          <p:cNvSpPr>
            <a:spLocks noGrp="1"/>
          </p:cNvSpPr>
          <p:nvPr>
            <p:ph type="subTitle" idx="1"/>
          </p:nvPr>
        </p:nvSpPr>
        <p:spPr>
          <a:xfrm>
            <a:off x="3328988" y="2225040"/>
            <a:ext cx="2486025" cy="2309495"/>
          </a:xfrm>
        </p:spPr>
        <p:txBody>
          <a:bodyPr vert="horz" wrap="square" lIns="91440" tIns="45720" rIns="91440" bIns="45720" anchor="t"/>
          <a:p>
            <a:pPr algn="ctr" eaLnBrk="1" hangingPunct="1">
              <a:lnSpc>
                <a:spcPct val="60000"/>
              </a:lnSpc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Carducci, Nahuel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ctr" eaLnBrk="1" hangingPunct="1">
              <a:lnSpc>
                <a:spcPct val="60000"/>
              </a:lnSpc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Cinetto, Cristian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ctr" eaLnBrk="1" hangingPunct="1">
              <a:lnSpc>
                <a:spcPct val="60000"/>
              </a:lnSpc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Demski, Andres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ctr" eaLnBrk="1" hangingPunct="1">
              <a:lnSpc>
                <a:spcPct val="60000"/>
              </a:lnSpc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Kukulanski, Ariel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algn="ctr" eaLnBrk="1" hangingPunct="1">
              <a:lnSpc>
                <a:spcPct val="60000"/>
              </a:lnSpc>
              <a:buSzPct val="80000"/>
              <a:buNone/>
            </a:pPr>
            <a:r>
              <a:rPr lang="x-none" altLang="zh-CN" dirty="0">
                <a:solidFill>
                  <a:schemeClr val="tx1"/>
                </a:solidFill>
                <a:latin typeface="Arial Black" pitchFamily="34" charset="0"/>
                <a:cs typeface="+mj-cs"/>
                <a:sym typeface="+mn-ea"/>
              </a:rPr>
              <a:t>Paunovic, Iván</a:t>
            </a:r>
            <a:endParaRPr lang="x-none" altLang="zh-CN" dirty="0">
              <a:solidFill>
                <a:schemeClr val="tx1"/>
              </a:solidFill>
              <a:latin typeface="Arial Black" pitchFamily="34" charset="0"/>
              <a:cs typeface="+mj-cs"/>
              <a:sym typeface="+mn-ea"/>
            </a:endParaRPr>
          </a:p>
          <a:p>
            <a:pPr eaLnBrk="1" hangingPunct="1">
              <a:buSzPct val="80000"/>
              <a:buNone/>
            </a:pPr>
            <a:endParaRPr lang="zh-CN" altLang="en-US" kern="1200" dirty="0">
              <a:latin typeface="Arial" panose="02080604020202020204" charset="0"/>
              <a:ea typeface="微软雅黑" pitchFamily="34" charset="-122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4125" y="4208145"/>
            <a:ext cx="2476500" cy="23907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6565" y="6117590"/>
            <a:ext cx="475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x-none" altLang="en-US" sz="1400" dirty="0" smtClean="0">
                <a:latin typeface="Arial" panose="02080604020202020204" charset="0"/>
                <a:ea typeface="微软雅黑" pitchFamily="34" charset="-122"/>
              </a:rPr>
              <a:t>Medidas Electrónicas 2 - UTN FRBA </a:t>
            </a:r>
            <a:endParaRPr lang="x-none" altLang="en-US" sz="1400" dirty="0" smtClean="0">
              <a:latin typeface="Arial" panose="02080604020202020204" charset="0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x-none" altLang="en-US" sz="1400" dirty="0" smtClean="0">
                <a:latin typeface="Arial" panose="02080604020202020204" charset="0"/>
                <a:ea typeface="微软雅黑" pitchFamily="34" charset="-122"/>
              </a:rPr>
              <a:t>13/08/2016  </a:t>
            </a:r>
            <a:endParaRPr lang="x-none" altLang="en-US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8480" y="1069975"/>
            <a:ext cx="7977505" cy="500888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564515" y="1473835"/>
            <a:ext cx="7682865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S31 con puerto 1 desconectado.</a:t>
            </a:r>
            <a:endParaRPr lang="es-AR" sz="2000" b="1">
              <a:solidFill>
                <a:srgbClr val="4B4D4F"/>
              </a:solidFill>
              <a:latin typeface="Arial" panose="02080604020202020204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Transferencia del puerto que esta desconectado.</a:t>
            </a:r>
            <a:endParaRPr lang="x-none" altLang="es-AR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30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213" y="2811145"/>
            <a:ext cx="7902575" cy="28543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080" y="1057275"/>
            <a:ext cx="8002905" cy="5022215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521335" y="1458595"/>
            <a:ext cx="7195185" cy="1160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S23 con puerto 2 conectado.</a:t>
            </a:r>
            <a:endParaRPr lang="es-AR" sz="2000" b="1">
              <a:solidFill>
                <a:srgbClr val="4B4D4F"/>
              </a:solidFill>
              <a:latin typeface="Arial" panose="02080604020202020204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Transferencia del puerto que esta conectado.</a:t>
            </a:r>
            <a:endParaRPr lang="x-none" altLang="es-AR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34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075" y="2670810"/>
            <a:ext cx="7998460" cy="29787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3250" y="1069975"/>
            <a:ext cx="7912735" cy="500888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637540" y="1485265"/>
            <a:ext cx="69373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Coeficiente de reflexion del puerto de salida</a:t>
            </a:r>
            <a:endParaRPr lang="x-none" altLang="es-AR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38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00" y="2693035"/>
            <a:ext cx="8502015" cy="316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56590" y="1109345"/>
            <a:ext cx="7859395" cy="497078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703580" y="1548765"/>
            <a:ext cx="34067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S21 </a:t>
            </a:r>
            <a:r>
              <a:rPr lang="x-none" alt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(</a:t>
            </a: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Crosstalk</a:t>
            </a:r>
            <a:r>
              <a:rPr lang="x-none" alt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)</a:t>
            </a:r>
            <a:endParaRPr lang="x-none" altLang="es-AR" sz="2000" b="1" dirty="0" smtClean="0">
              <a:solidFill>
                <a:srgbClr val="4B4D4F"/>
              </a:solidFill>
              <a:latin typeface="Arial" panose="02080604020202020204" charset="0"/>
              <a:ea typeface="Microsoft YaHei" charset="0"/>
              <a:sym typeface="+mn-ea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135" y="2617470"/>
            <a:ext cx="8120380" cy="287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Imagen 4"/>
          <p:cNvPicPr/>
          <p:nvPr/>
        </p:nvPicPr>
        <p:blipFill>
          <a:blip r:embed="rId1">
            <a:clrChange>
              <a:clrFrom>
                <a:srgbClr val="FFFCF8">
                  <a:alpha val="100000"/>
                </a:srgbClr>
              </a:clrFrom>
              <a:clrTo>
                <a:srgbClr val="FFFCF8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7860" y="981180"/>
            <a:ext cx="8648280" cy="489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Calibri" pitchFamily="34" charset="0"/>
                <a:sym typeface="+mn-ea"/>
              </a:rPr>
              <a:t>Desarrollo PCB-Altium Designer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146" name="Imagen 5"/>
          <p:cNvPicPr/>
          <p:nvPr/>
        </p:nvPicPr>
        <p:blipFill>
          <a:blip r:embed="rId1"/>
          <a:stretch>
            <a:fillRect/>
          </a:stretch>
        </p:blipFill>
        <p:spPr>
          <a:xfrm>
            <a:off x="366840" y="1190880"/>
            <a:ext cx="8410320" cy="447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Esto es todo amigos!</a:t>
            </a:r>
            <a:endParaRPr lang="x-none" altLang="en-US"/>
          </a:p>
        </p:txBody>
      </p:sp>
      <p:pic>
        <p:nvPicPr>
          <p:cNvPr id="6" name="Picture 5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4312" y="-81915"/>
            <a:ext cx="9572625" cy="7021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x-none" altLang="zh-CN" dirty="0"/>
              <a:t>Índice:</a:t>
            </a:r>
            <a:endParaRPr lang="x-none" altLang="zh-CN" dirty="0"/>
          </a:p>
        </p:txBody>
      </p:sp>
      <p:sp>
        <p:nvSpPr>
          <p:cNvPr id="6147" name="Rectangle 6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lvl="0" eaLnBrk="1" hangingPunct="1">
              <a:buFont typeface="Arial" panose="02080604020202020204" charset="0"/>
              <a:buChar char="•"/>
            </a:pPr>
            <a:r>
              <a:rPr lang="x-none" altLang="zh-CN" sz="2800" b="1" dirty="0"/>
              <a:t>Descripción del proyecto</a:t>
            </a:r>
            <a:endParaRPr lang="x-none" altLang="zh-CN" sz="2800" b="1" dirty="0"/>
          </a:p>
          <a:p>
            <a:pPr lvl="0" eaLnBrk="1" hangingPunct="1">
              <a:buFont typeface="Arial" panose="02080604020202020204" charset="0"/>
              <a:buChar char="•"/>
            </a:pPr>
            <a:r>
              <a:rPr lang="x-none" altLang="zh-CN" sz="2800" b="1" dirty="0"/>
              <a:t>Diodos PIN</a:t>
            </a:r>
            <a:endParaRPr lang="x-none" altLang="zh-CN" sz="2800" b="1" dirty="0"/>
          </a:p>
          <a:p>
            <a:pPr lvl="0" eaLnBrk="1" hangingPunct="1">
              <a:buFont typeface="Arial" panose="02080604020202020204" charset="0"/>
              <a:buChar char="•"/>
            </a:pPr>
            <a:r>
              <a:rPr lang="x-none" altLang="zh-CN" sz="2800" b="1" dirty="0"/>
              <a:t>Esquemático</a:t>
            </a:r>
            <a:endParaRPr lang="x-none" altLang="zh-CN" sz="2800" b="1" dirty="0"/>
          </a:p>
          <a:p>
            <a:pPr lvl="0" eaLnBrk="1" hangingPunct="1">
              <a:buFont typeface="Arial" panose="02080604020202020204" charset="0"/>
              <a:buChar char="•"/>
            </a:pPr>
            <a:r>
              <a:rPr lang="x-none" altLang="zh-CN" sz="2800" b="1" dirty="0"/>
              <a:t>Simulación</a:t>
            </a:r>
            <a:endParaRPr lang="x-none" altLang="zh-CN" sz="2800" b="1" dirty="0"/>
          </a:p>
          <a:p>
            <a:pPr lvl="0" eaLnBrk="1" hangingPunct="1">
              <a:buFont typeface="Arial" panose="02080604020202020204" charset="0"/>
              <a:buChar char="•"/>
            </a:pPr>
            <a:r>
              <a:rPr lang="x-none" altLang="zh-CN" sz="2800" b="1" dirty="0"/>
              <a:t>Desarrollo del PCB</a:t>
            </a:r>
            <a:endParaRPr lang="x-none" altLang="zh-C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Descripción del proyecto</a:t>
            </a:r>
            <a:endParaRPr lang="x-none" altLang="es-AR"/>
          </a:p>
        </p:txBody>
      </p:sp>
      <p:pic>
        <p:nvPicPr>
          <p:cNvPr id="95" name="Marcador de contenido 1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1635" y="1835785"/>
            <a:ext cx="5857875" cy="350520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4650" y="5868035"/>
            <a:ext cx="895985" cy="8655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8737CF-8BDE-4872-BEE7-227F0B579AF3}" type="slidenum">
              <a:rPr kumimoji="0" lang="zh-CN" altLang="en-US" sz="12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Diodos PIN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8650" y="838835"/>
            <a:ext cx="7886700" cy="5240020"/>
          </a:xfrm>
        </p:spPr>
        <p:txBody>
          <a:bodyPr/>
          <a:p>
            <a:pPr marL="0" indent="0">
              <a:buNone/>
            </a:pPr>
            <a:r>
              <a:rPr lang="x-none" altLang="es-AR"/>
              <a:t>Curva de Resistencia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240" y="2129155"/>
            <a:ext cx="3188970" cy="4450715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4599940" y="2915920"/>
            <a:ext cx="3653155" cy="3086735"/>
            <a:chOff x="7311" y="2979"/>
            <a:chExt cx="5753" cy="486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69" y="2979"/>
              <a:ext cx="5264" cy="4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311" y="6948"/>
              <a:ext cx="5753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i="1" dirty="0" smtClean="0">
                  <a:latin typeface="Arial" panose="02080604020202020204" charset="0"/>
                  <a:ea typeface="微软雅黑" pitchFamily="34" charset="-122"/>
                </a:rPr>
                <a:t>Circuito de Polarización</a:t>
              </a:r>
              <a:endParaRPr lang="x-none" altLang="es-AR" sz="2400" b="1" i="1" dirty="0" smtClean="0">
                <a:latin typeface="Arial" panose="0208060402020202020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Esquemático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 descr="export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152400" y="1340485"/>
            <a:ext cx="8773795" cy="390906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946400" y="3185160"/>
            <a:ext cx="2444750" cy="1069975"/>
            <a:chOff x="4640" y="5016"/>
            <a:chExt cx="3850" cy="1685"/>
          </a:xfrm>
        </p:grpSpPr>
        <p:sp>
          <p:nvSpPr>
            <p:cNvPr id="8" name="Multiply 7"/>
            <p:cNvSpPr/>
            <p:nvPr/>
          </p:nvSpPr>
          <p:spPr>
            <a:xfrm>
              <a:off x="4640" y="5953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7472" y="5016"/>
              <a:ext cx="1018" cy="748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A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720" y="1986280"/>
            <a:ext cx="7928610" cy="2696845"/>
            <a:chOff x="672" y="3128"/>
            <a:chExt cx="12486" cy="4247"/>
          </a:xfrm>
        </p:grpSpPr>
        <p:grpSp>
          <p:nvGrpSpPr>
            <p:cNvPr id="17" name="Group 16"/>
            <p:cNvGrpSpPr/>
            <p:nvPr/>
          </p:nvGrpSpPr>
          <p:grpSpPr>
            <a:xfrm>
              <a:off x="990" y="4815"/>
              <a:ext cx="12169" cy="2560"/>
              <a:chOff x="990" y="4815"/>
              <a:chExt cx="12169" cy="2560"/>
            </a:xfrm>
          </p:grpSpPr>
          <p:sp>
            <p:nvSpPr>
              <p:cNvPr id="10" name="Bent-Up Arrow 9"/>
              <p:cNvSpPr/>
              <p:nvPr/>
            </p:nvSpPr>
            <p:spPr>
              <a:xfrm>
                <a:off x="5566" y="4815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2" name="Right Arrow 11"/>
              <p:cNvSpPr/>
              <p:nvPr/>
            </p:nvSpPr>
            <p:spPr>
              <a:xfrm>
                <a:off x="990" y="5413"/>
                <a:ext cx="628" cy="359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3" name="Right Arrow 12"/>
              <p:cNvSpPr/>
              <p:nvPr/>
            </p:nvSpPr>
            <p:spPr>
              <a:xfrm flipH="1">
                <a:off x="12391" y="5255"/>
                <a:ext cx="769" cy="444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4" name="Bent-Up Arrow 13"/>
              <p:cNvSpPr/>
              <p:nvPr/>
            </p:nvSpPr>
            <p:spPr>
              <a:xfrm rot="10800000">
                <a:off x="8646" y="5471"/>
                <a:ext cx="1496" cy="748"/>
              </a:xfrm>
              <a:prstGeom prst="bentUp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A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63" y="6483"/>
                <a:ext cx="1968" cy="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>
                  <a:lnSpc>
                    <a:spcPct val="130000"/>
                  </a:lnSpc>
                </a:pPr>
                <a:r>
                  <a:rPr lang="x-none" altLang="es-AR" sz="2400" b="1" dirty="0" smtClean="0">
                    <a:solidFill>
                      <a:schemeClr val="bg2">
                        <a:lumMod val="50000"/>
                      </a:schemeClr>
                    </a:solidFill>
                    <a:latin typeface="Arial" panose="02080604020202020204" charset="0"/>
                    <a:ea typeface="微软雅黑" pitchFamily="34" charset="-122"/>
                  </a:rPr>
                  <a:t>50 ohm</a:t>
                </a:r>
                <a:endPara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panose="02080604020202020204" charset="0"/>
                  <a:ea typeface="微软雅黑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72" y="4234"/>
              <a:ext cx="1541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panose="02080604020202020204" charset="0"/>
                  <a:ea typeface="微软雅黑" pitchFamily="34" charset="-122"/>
                </a:rPr>
                <a:t>RF IN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8" y="3128"/>
              <a:ext cx="2074" cy="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es-AR" sz="2400" b="1" dirty="0" smtClean="0">
                  <a:solidFill>
                    <a:schemeClr val="bg2">
                      <a:lumMod val="50000"/>
                    </a:schemeClr>
                  </a:solidFill>
                  <a:latin typeface="Arial" panose="02080604020202020204" charset="0"/>
                  <a:ea typeface="微软雅黑" pitchFamily="34" charset="-122"/>
                </a:rPr>
                <a:t>RF OUT</a:t>
              </a:r>
              <a:endParaRPr lang="x-none" altLang="es-AR" sz="2400" b="1" dirty="0" smtClean="0">
                <a:solidFill>
                  <a:schemeClr val="bg2">
                    <a:lumMod val="50000"/>
                  </a:schemeClr>
                </a:solidFill>
                <a:latin typeface="Arial" panose="02080604020202020204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marL="0" indent="0">
              <a:buNone/>
            </a:pPr>
            <a:r>
              <a:rPr lang="x-none" altLang="es-AR"/>
              <a:t>Modelo del diodo pin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7515" y="2366010"/>
            <a:ext cx="1767840" cy="3280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5660" y="2119630"/>
            <a:ext cx="1895475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0" y="629285"/>
            <a:ext cx="7886700" cy="5020945"/>
          </a:xfrm>
        </p:spPr>
        <p:txBody>
          <a:bodyPr/>
          <a:p>
            <a:pPr marL="0" indent="0">
              <a:lnSpc>
                <a:spcPct val="50000"/>
              </a:lnSpc>
              <a:buNone/>
            </a:pPr>
            <a:endParaRPr lang="x-none" altLang="es-AR" b="1"/>
          </a:p>
          <a:p>
            <a:pPr marL="0" indent="0">
              <a:lnSpc>
                <a:spcPct val="50000"/>
              </a:lnSpc>
              <a:buNone/>
            </a:pPr>
            <a:r>
              <a:rPr lang="x-none" altLang="es-AR" sz="2000" b="1"/>
              <a:t>Valores del diodo PIN BAR64 02V (Infineon)</a:t>
            </a:r>
            <a:endParaRPr lang="x-none" altLang="es-AR" sz="2000" b="1"/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 sz="2000"/>
              <a:t>Rs: 1 ohm ; 50 ohm (polarización)</a:t>
            </a:r>
            <a:endParaRPr lang="x-none" altLang="es-AR" sz="2000"/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 sz="2000">
                <a:cs typeface="Droid Sans" charset="0"/>
              </a:rPr>
              <a:t>L: </a:t>
            </a:r>
            <a:r>
              <a:rPr lang="x-none" altLang="es-AR" sz="2000">
                <a:latin typeface="Arial" panose="02080604020202020204" charset="0"/>
                <a:cs typeface="Droid Sans" charset="0"/>
              </a:rPr>
              <a:t>≈ 1 nHy (despreciable)</a:t>
            </a:r>
            <a:endParaRPr lang="x-none" altLang="es-AR" sz="2000">
              <a:latin typeface="Arial" panose="02080604020202020204" charset="0"/>
              <a:cs typeface="Droid Sans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 sz="2000">
                <a:latin typeface="Arial" panose="02080604020202020204" charset="0"/>
                <a:cs typeface="Droid Sans" charset="0"/>
              </a:rPr>
              <a:t>Rp: 3 Kohm @ 1.8 Ghz</a:t>
            </a:r>
            <a:endParaRPr lang="x-none" altLang="es-AR" sz="2000">
              <a:latin typeface="Arial" panose="02080604020202020204" charset="0"/>
              <a:cs typeface="Droid Sans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x-none" altLang="es-AR" sz="2000">
                <a:latin typeface="Arial" panose="02080604020202020204" charset="0"/>
                <a:cs typeface="Droid Sans" charset="0"/>
              </a:rPr>
              <a:t>Ct: 0.17 pF @ 1.8 Ghz</a:t>
            </a:r>
            <a:endParaRPr lang="x-none" altLang="es-AR" sz="2000">
              <a:latin typeface="Arial" panose="02080604020202020204" charset="0"/>
              <a:cs typeface="Droid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1590" y="3078480"/>
            <a:ext cx="3103245" cy="3664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5375" y="3039745"/>
            <a:ext cx="2941320" cy="37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607695" y="1377315"/>
            <a:ext cx="8599170" cy="1160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S11 con puerto 1 desconectado.</a:t>
            </a:r>
            <a:endParaRPr lang="es-AR" sz="2000" b="1">
              <a:solidFill>
                <a:srgbClr val="4B4D4F"/>
              </a:solidFill>
              <a:latin typeface="Arial" panose="02080604020202020204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Coeficiente de reflexion del puerto que esta </a:t>
            </a:r>
            <a:r>
              <a:rPr lang="es-AR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desconectado</a:t>
            </a: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.</a:t>
            </a:r>
            <a:endParaRPr lang="x-none" altLang="es-AR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21" name="Picture 3"/>
          <p:cNvPicPr>
            <a:picLocks noChangeAspect="1"/>
          </p:cNvPicPr>
          <p:nvPr>
            <p:ph sz="half"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60" y="2649220"/>
            <a:ext cx="7802880" cy="2938780"/>
          </a:xfrm>
          <a:prstGeom prst="rect">
            <a:avLst/>
          </a:prstGeom>
          <a:ln>
            <a:noFill/>
          </a:ln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120" y="979170"/>
            <a:ext cx="8068310" cy="5205730"/>
          </a:xfrm>
        </p:spPr>
        <p:txBody>
          <a:bodyPr/>
          <a:p>
            <a:pPr marL="0" indent="0">
              <a:buNone/>
            </a:pPr>
            <a:r>
              <a:rPr lang="x-none" altLang="es-AR" sz="2800"/>
              <a:t>Resultados</a:t>
            </a:r>
            <a:r>
              <a:rPr lang="x-none" altLang="es-AR"/>
              <a:t>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s-AR"/>
              <a:t>Simulación</a:t>
            </a:r>
            <a:endParaRPr lang="x-none" alt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54355" y="1041083"/>
            <a:ext cx="7886700" cy="4749800"/>
          </a:xfrm>
        </p:spPr>
        <p:txBody>
          <a:bodyPr/>
          <a:p>
            <a:pPr marL="0" indent="0">
              <a:buNone/>
            </a:pPr>
            <a:r>
              <a:rPr lang="x-none" altLang="es-AR"/>
              <a:t>Resultados:</a:t>
            </a:r>
            <a:endParaRPr lang="x-none" altLang="es-AR"/>
          </a:p>
          <a:p>
            <a:pPr marL="0" indent="0">
              <a:buNone/>
            </a:pPr>
            <a:endParaRPr lang="x-none" altLang="es-AR"/>
          </a:p>
        </p:txBody>
      </p:sp>
      <p:sp>
        <p:nvSpPr>
          <p:cNvPr id="5" name="TextBox 4"/>
          <p:cNvSpPr txBox="1"/>
          <p:nvPr/>
        </p:nvSpPr>
        <p:spPr>
          <a:xfrm>
            <a:off x="566420" y="1393190"/>
            <a:ext cx="6919595" cy="1557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S22 con puerto 2 conectado.</a:t>
            </a:r>
            <a:endParaRPr lang="es-AR" sz="2000" b="1">
              <a:solidFill>
                <a:srgbClr val="4B4D4F"/>
              </a:solidFill>
              <a:latin typeface="Arial" panose="02080604020202020204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r>
              <a:rPr lang="es-AR" sz="2000" b="1">
                <a:solidFill>
                  <a:srgbClr val="4B4D4F"/>
                </a:solidFill>
                <a:latin typeface="Arial" panose="02080604020202020204" charset="0"/>
                <a:ea typeface="Microsoft YaHei" charset="0"/>
                <a:sym typeface="+mn-ea"/>
              </a:rPr>
              <a:t>Coeficiente de reflexion  del puerto que esta conectado.</a:t>
            </a:r>
            <a:endParaRPr lang="es-AR" sz="2000" b="1">
              <a:solidFill>
                <a:srgbClr val="4B4D4F"/>
              </a:solidFill>
              <a:latin typeface="Arial" panose="02080604020202020204" charset="0"/>
              <a:ea typeface="Microsoft YaHei" charset="0"/>
            </a:endParaRPr>
          </a:p>
          <a:p>
            <a:pPr algn="l">
              <a:lnSpc>
                <a:spcPct val="130000"/>
              </a:lnSpc>
            </a:pPr>
            <a:endParaRPr lang="x-none" altLang="es-AR" sz="2000" b="1" dirty="0" smtClean="0">
              <a:latin typeface="Arial" panose="02080604020202020204" charset="0"/>
              <a:ea typeface="微软雅黑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x-none" altLang="es-AR" sz="1400" dirty="0" smtClean="0">
              <a:latin typeface="Arial" panose="02080604020202020204" charset="0"/>
              <a:ea typeface="微软雅黑" pitchFamily="34" charset="-122"/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628" y="2631440"/>
            <a:ext cx="7814945" cy="29698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74PPBG">
  <a:themeElements>
    <a:clrScheme name="kso_RED8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4">
      <a:majorFont>
        <a:latin typeface="Times New Roman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8060402020202020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A000120140530A74PPBG</Template>
  <TotalTime>0</TotalTime>
  <Words>1104</Words>
  <Application>Kingsoft Office WPP</Application>
  <PresentationFormat>On-screen Show (4:3)</PresentationFormat>
  <Paragraphs>116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A000120140530A74PPBG</vt:lpstr>
      <vt:lpstr>RF Switch</vt:lpstr>
      <vt:lpstr>Índice:</vt:lpstr>
      <vt:lpstr>Descripción del proyecto</vt:lpstr>
      <vt:lpstr>Diodos PIN</vt:lpstr>
      <vt:lpstr>Esquemático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Simulación</vt:lpstr>
      <vt:lpstr>Desarrollo PCB-Altium Designer</vt:lpstr>
      <vt:lpstr>Desarrollo PCB-Altium Designer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creator>admin</dc:creator>
  <cp:lastModifiedBy>ademski</cp:lastModifiedBy>
  <cp:revision>102</cp:revision>
  <dcterms:created xsi:type="dcterms:W3CDTF">2016-08-12T23:15:58Z</dcterms:created>
  <dcterms:modified xsi:type="dcterms:W3CDTF">2016-08-12T23:15:58Z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文件">
    <vt:lpwstr/>
  </property>
  <property fmtid="{D5CDD505-2E9C-101B-9397-08002B2CF9AE}" pid="3" name="标题">
    <vt:lpwstr>ද_A000120140530A74PPBG</vt:lpwstr>
  </property>
  <property fmtid="{D5CDD505-2E9C-101B-9397-08002B2CF9AE}" pid="4" name="关键字">
    <vt:lpwstr>ҵƼ 4:3  ɫ  ɫ    ܽ    V1</vt:lpwstr>
  </property>
  <property fmtid="{D5CDD505-2E9C-101B-9397-08002B2CF9AE}" pid="5" name="KSOProductBuildVer">
    <vt:lpwstr>1033-10.1.0.5460</vt:lpwstr>
  </property>
</Properties>
</file>