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jpeg" ContentType="image/jpe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82" name="" descr=""/>
          <p:cNvPicPr/>
          <p:nvPr/>
        </p:nvPicPr>
        <p:blipFill>
          <a:blip r:embed="rId2"/>
          <a:stretch/>
        </p:blipFill>
        <p:spPr>
          <a:xfrm>
            <a:off x="2079000" y="1604520"/>
            <a:ext cx="4984920" cy="3977280"/>
          </a:xfrm>
          <a:prstGeom prst="rect">
            <a:avLst/>
          </a:prstGeom>
          <a:ln>
            <a:noFill/>
          </a:ln>
        </p:spPr>
      </p:pic>
      <p:pic>
        <p:nvPicPr>
          <p:cNvPr id="83"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21600" y="-10800"/>
            <a:ext cx="9232920" cy="6928920"/>
          </a:xfrm>
          <a:prstGeom prst="rect">
            <a:avLst/>
          </a:prstGeom>
          <a:ln w="9360">
            <a:noFill/>
          </a:ln>
        </p:spPr>
      </p:pic>
      <p:sp>
        <p:nvSpPr>
          <p:cNvPr id="1" name="Line 1"/>
          <p:cNvSpPr/>
          <p:nvPr/>
        </p:nvSpPr>
        <p:spPr>
          <a:xfrm>
            <a:off x="-25200" y="6461640"/>
            <a:ext cx="9235080" cy="360"/>
          </a:xfrm>
          <a:prstGeom prst="line">
            <a:avLst/>
          </a:prstGeom>
          <a:ln>
            <a:solidFill>
              <a:srgbClr val="87898a"/>
            </a:solidFill>
            <a:round/>
          </a:ln>
        </p:spPr>
        <p:style>
          <a:lnRef idx="1">
            <a:schemeClr val="accent2"/>
          </a:lnRef>
          <a:fillRef idx="0">
            <a:schemeClr val="accent2"/>
          </a:fillRef>
          <a:effectRef idx="0">
            <a:schemeClr val="accent2"/>
          </a:effectRef>
          <a:fontRef idx="minor"/>
        </p:style>
      </p:sp>
      <p:pic>
        <p:nvPicPr>
          <p:cNvPr id="2" name="Picture 2" descr=""/>
          <p:cNvPicPr/>
          <p:nvPr/>
        </p:nvPicPr>
        <p:blipFill>
          <a:blip r:embed="rId3"/>
          <a:stretch/>
        </p:blipFill>
        <p:spPr>
          <a:xfrm>
            <a:off x="3481560" y="6564240"/>
            <a:ext cx="2178720" cy="290160"/>
          </a:xfrm>
          <a:prstGeom prst="rect">
            <a:avLst/>
          </a:prstGeom>
          <a:ln>
            <a:noFill/>
          </a:ln>
        </p:spPr>
      </p:pic>
      <p:sp>
        <p:nvSpPr>
          <p:cNvPr id="3" name="CustomShape 2" hidden="1"/>
          <p:cNvSpPr/>
          <p:nvPr/>
        </p:nvSpPr>
        <p:spPr>
          <a:xfrm>
            <a:off x="380880" y="6655320"/>
            <a:ext cx="911880" cy="24048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pic>
        <p:nvPicPr>
          <p:cNvPr id="4" name="Picture 8" descr=""/>
          <p:cNvPicPr/>
          <p:nvPr/>
        </p:nvPicPr>
        <p:blipFill>
          <a:blip r:embed="rId4"/>
          <a:srcRect l="0" t="0" r="0" b="32220"/>
          <a:stretch/>
        </p:blipFill>
        <p:spPr>
          <a:xfrm>
            <a:off x="0" y="0"/>
            <a:ext cx="9141480" cy="4645800"/>
          </a:xfrm>
          <a:prstGeom prst="rect">
            <a:avLst/>
          </a:prstGeom>
          <a:ln>
            <a:noFill/>
          </a:ln>
        </p:spPr>
      </p:pic>
      <p:pic>
        <p:nvPicPr>
          <p:cNvPr id="5" name="Picture 3" descr=""/>
          <p:cNvPicPr/>
          <p:nvPr/>
        </p:nvPicPr>
        <p:blipFill>
          <a:blip r:embed="rId5"/>
          <a:srcRect l="0" t="0" r="73929" b="0"/>
          <a:stretch/>
        </p:blipFill>
        <p:spPr>
          <a:xfrm>
            <a:off x="7815960" y="6274440"/>
            <a:ext cx="726840" cy="581040"/>
          </a:xfrm>
          <a:prstGeom prst="rect">
            <a:avLst/>
          </a:prstGeom>
          <a:ln>
            <a:noFill/>
          </a:ln>
        </p:spPr>
      </p:pic>
      <p:sp>
        <p:nvSpPr>
          <p:cNvPr id="6" name="CustomShape 3"/>
          <p:cNvSpPr/>
          <p:nvPr/>
        </p:nvSpPr>
        <p:spPr>
          <a:xfrm>
            <a:off x="380880" y="6611760"/>
            <a:ext cx="911880" cy="24048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sp>
        <p:nvSpPr>
          <p:cNvPr id="7"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2" descr=""/>
          <p:cNvPicPr/>
          <p:nvPr/>
        </p:nvPicPr>
        <p:blipFill>
          <a:blip r:embed="rId2"/>
          <a:stretch/>
        </p:blipFill>
        <p:spPr>
          <a:xfrm>
            <a:off x="-21600" y="-10800"/>
            <a:ext cx="9232920" cy="6928920"/>
          </a:xfrm>
          <a:prstGeom prst="rect">
            <a:avLst/>
          </a:prstGeom>
          <a:ln w="9360">
            <a:noFill/>
          </a:ln>
        </p:spPr>
      </p:pic>
      <p:sp>
        <p:nvSpPr>
          <p:cNvPr id="44" name="Line 1"/>
          <p:cNvSpPr/>
          <p:nvPr/>
        </p:nvSpPr>
        <p:spPr>
          <a:xfrm>
            <a:off x="-25200" y="6461640"/>
            <a:ext cx="9235080" cy="360"/>
          </a:xfrm>
          <a:prstGeom prst="line">
            <a:avLst/>
          </a:prstGeom>
          <a:ln>
            <a:solidFill>
              <a:srgbClr val="87898a"/>
            </a:solidFill>
            <a:round/>
          </a:ln>
        </p:spPr>
        <p:style>
          <a:lnRef idx="1">
            <a:schemeClr val="accent2"/>
          </a:lnRef>
          <a:fillRef idx="0">
            <a:schemeClr val="accent2"/>
          </a:fillRef>
          <a:effectRef idx="0">
            <a:schemeClr val="accent2"/>
          </a:effectRef>
          <a:fontRef idx="minor"/>
        </p:style>
      </p:sp>
      <p:pic>
        <p:nvPicPr>
          <p:cNvPr id="45" name="Picture 2" descr=""/>
          <p:cNvPicPr/>
          <p:nvPr/>
        </p:nvPicPr>
        <p:blipFill>
          <a:blip r:embed="rId3"/>
          <a:stretch/>
        </p:blipFill>
        <p:spPr>
          <a:xfrm>
            <a:off x="3481560" y="6564240"/>
            <a:ext cx="2178720" cy="290160"/>
          </a:xfrm>
          <a:prstGeom prst="rect">
            <a:avLst/>
          </a:prstGeom>
          <a:ln>
            <a:noFill/>
          </a:ln>
        </p:spPr>
      </p:pic>
      <p:sp>
        <p:nvSpPr>
          <p:cNvPr id="46" name="CustomShape 2"/>
          <p:cNvSpPr/>
          <p:nvPr/>
        </p:nvSpPr>
        <p:spPr>
          <a:xfrm>
            <a:off x="380880" y="6655320"/>
            <a:ext cx="911880" cy="24048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sp>
        <p:nvSpPr>
          <p:cNvPr id="47" name="CustomShape 3"/>
          <p:cNvSpPr/>
          <p:nvPr/>
        </p:nvSpPr>
        <p:spPr>
          <a:xfrm>
            <a:off x="3374640" y="6662160"/>
            <a:ext cx="2403360" cy="193320"/>
          </a:xfrm>
          <a:prstGeom prst="rect">
            <a:avLst/>
          </a:prstGeom>
          <a:solidFill>
            <a:schemeClr val="bg1"/>
          </a:solidFill>
          <a:ln w="12600">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9"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79280" y="2035440"/>
            <a:ext cx="8559000" cy="5965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000" spc="-1" strike="noStrike">
                <a:solidFill>
                  <a:srgbClr val="ffffff"/>
                </a:solidFill>
                <a:uFill>
                  <a:solidFill>
                    <a:srgbClr val="ffffff"/>
                  </a:solidFill>
                </a:uFill>
                <a:latin typeface="Arial"/>
                <a:ea typeface="Calibri"/>
              </a:rPr>
              <a:t>Machine Learning Documentation                     Fun with Forecast</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605160" y="3004560"/>
            <a:ext cx="8089560" cy="5965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a:solidFill>
                  <a:srgbClr val="ffffff"/>
                </a:solidFill>
                <a:uFill>
                  <a:solidFill>
                    <a:srgbClr val="ffffff"/>
                  </a:solidFill>
                </a:uFill>
                <a:latin typeface="Arial"/>
                <a:ea typeface="Calibri"/>
              </a:rPr>
              <a:t> </a:t>
            </a:r>
            <a:endParaRPr b="0" lang="en-IN" sz="1800" spc="-1" strike="noStrike">
              <a:solidFill>
                <a:srgbClr val="000000"/>
              </a:solidFill>
              <a:uFill>
                <a:solidFill>
                  <a:srgbClr val="ffffff"/>
                </a:solidFill>
              </a:uFill>
              <a:latin typeface="Arial"/>
            </a:endParaRPr>
          </a:p>
        </p:txBody>
      </p:sp>
      <p:sp>
        <p:nvSpPr>
          <p:cNvPr id="86" name="CustomShape 3"/>
          <p:cNvSpPr/>
          <p:nvPr/>
        </p:nvSpPr>
        <p:spPr>
          <a:xfrm>
            <a:off x="0" y="4104000"/>
            <a:ext cx="9143640" cy="2753640"/>
          </a:xfrm>
          <a:prstGeom prst="rect">
            <a:avLst/>
          </a:pr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Hackerrank Handle:yodude</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Institute:Indian Institute of Technology Guwahati</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Name: Akul Agrawal</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Roll No: 160101085</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87720" y="24480"/>
            <a:ext cx="8350560" cy="5464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Attempt 1</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197280" y="752400"/>
            <a:ext cx="8802720" cy="1184760"/>
          </a:xfrm>
          <a:prstGeom prst="rect">
            <a:avLst/>
          </a:prstGeom>
          <a:noFill/>
          <a:ln>
            <a:noFill/>
          </a:ln>
        </p:spPr>
        <p:style>
          <a:lnRef idx="0"/>
          <a:fillRef idx="0"/>
          <a:effectRef idx="0"/>
          <a:fontRef idx="minor"/>
        </p:style>
      </p:sp>
      <p:sp>
        <p:nvSpPr>
          <p:cNvPr id="89" name="CustomShape 3"/>
          <p:cNvSpPr/>
          <p:nvPr/>
        </p:nvSpPr>
        <p:spPr>
          <a:xfrm>
            <a:off x="360000" y="2029320"/>
            <a:ext cx="8061840" cy="44485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DejaVu Sans Light"/>
                <a:ea typeface="DejaVu Sans"/>
              </a:rPr>
              <a:t>Supervised Learning was used as described in the following points:</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IN" sz="1800" spc="-1" strike="noStrike">
                <a:solidFill>
                  <a:srgbClr val="000000"/>
                </a:solidFill>
                <a:uFill>
                  <a:solidFill>
                    <a:srgbClr val="ffffff"/>
                  </a:solidFill>
                </a:uFill>
                <a:latin typeface="DejaVu Sans Light"/>
                <a:ea typeface="DejaVu Sans"/>
              </a:rPr>
              <a:t> </a:t>
            </a:r>
            <a:r>
              <a:rPr b="0" lang="en-IN" sz="1800" spc="-1" strike="noStrike">
                <a:solidFill>
                  <a:srgbClr val="000000"/>
                </a:solidFill>
                <a:uFill>
                  <a:solidFill>
                    <a:srgbClr val="ffffff"/>
                  </a:solidFill>
                </a:uFill>
                <a:latin typeface="DejaVu Sans Light"/>
                <a:ea typeface="DejaVu Sans"/>
              </a:rPr>
              <a:t>The problem was changed into a classification problem. This was done by including the number of last entries to be used to predict as features to train and predict Usage. For example, for domain A, last 100 entries have to be used to predict next 20 entries. So, last 100 entries were used as features to predict next 20 entries.</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IN" sz="1800" spc="-1" strike="noStrike">
                <a:solidFill>
                  <a:srgbClr val="000000"/>
                </a:solidFill>
                <a:uFill>
                  <a:solidFill>
                    <a:srgbClr val="ffffff"/>
                  </a:solidFill>
                </a:uFill>
                <a:latin typeface="DejaVu Sans Light"/>
                <a:ea typeface="DejaVu Sans"/>
              </a:rPr>
              <a:t>Note that number of components having A and B, and C[i] and C[ii] are different.</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IN" sz="1800" spc="-1" strike="noStrike">
                <a:solidFill>
                  <a:srgbClr val="000000"/>
                </a:solidFill>
                <a:uFill>
                  <a:solidFill>
                    <a:srgbClr val="ffffff"/>
                  </a:solidFill>
                </a:uFill>
                <a:latin typeface="DejaVu Sans Light"/>
                <a:ea typeface="DejaVu Sans"/>
              </a:rPr>
              <a:t>Xgboost and GBM models were tried.</a:t>
            </a:r>
            <a:endParaRPr b="0" lang="en-IN" sz="1800" spc="-1" strike="noStrike">
              <a:solidFill>
                <a:srgbClr val="000000"/>
              </a:solidFill>
              <a:uFill>
                <a:solidFill>
                  <a:srgbClr val="ffffff"/>
                </a:solidFill>
              </a:uFill>
              <a:latin typeface="Arial"/>
            </a:endParaRPr>
          </a:p>
        </p:txBody>
      </p:sp>
      <p:sp>
        <p:nvSpPr>
          <p:cNvPr id="90" name="CustomShape 4"/>
          <p:cNvSpPr/>
          <p:nvPr/>
        </p:nvSpPr>
        <p:spPr>
          <a:xfrm>
            <a:off x="288360" y="5346360"/>
            <a:ext cx="8567640" cy="1511640"/>
          </a:xfrm>
          <a:prstGeom prst="rect">
            <a:avLst/>
          </a:prstGeom>
          <a:solidFill>
            <a:srgbClr val="729fcf"/>
          </a:solidFill>
          <a:ln>
            <a:solidFill>
              <a:srgbClr val="3465a4"/>
            </a:solid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87720" y="24480"/>
            <a:ext cx="8350560" cy="5464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Time Series Analysis</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290160" y="2088000"/>
            <a:ext cx="8061840" cy="444852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IN" sz="1800" spc="-1" strike="noStrike">
                <a:solidFill>
                  <a:srgbClr val="000000"/>
                </a:solidFill>
                <a:uFill>
                  <a:solidFill>
                    <a:srgbClr val="ffffff"/>
                  </a:solidFill>
                </a:uFill>
                <a:latin typeface="DejaVu Sans Light"/>
                <a:ea typeface="DejaVu Sans"/>
              </a:rPr>
              <a:t>The data and trends were analyzed and different plots were made.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IN" sz="1800" spc="-1" strike="noStrike">
                <a:solidFill>
                  <a:srgbClr val="000000"/>
                </a:solidFill>
                <a:uFill>
                  <a:solidFill>
                    <a:srgbClr val="ffffff"/>
                  </a:solidFill>
                </a:uFill>
                <a:latin typeface="DejaVu Sans Light"/>
                <a:ea typeface="DejaVu Sans"/>
              </a:rPr>
              <a:t>Data for each domain: A, B, C[i], C[ii] were seperated and analyzed.</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IN" sz="1800" spc="-1" strike="noStrike">
                <a:solidFill>
                  <a:srgbClr val="000000"/>
                </a:solidFill>
                <a:uFill>
                  <a:solidFill>
                    <a:srgbClr val="ffffff"/>
                  </a:solidFill>
                </a:uFill>
                <a:latin typeface="DejaVu Sans Light"/>
                <a:ea typeface="DejaVu Sans"/>
              </a:rPr>
              <a:t>AR, MA and ARIMA models were tried to be applied. For the same, the data was refined, for eg, the data was not stationary and it had to be made stationary to apply ARIMA model on it.</a:t>
            </a:r>
            <a:endParaRPr b="0" lang="en-IN" sz="1800" spc="-1" strike="noStrike">
              <a:solidFill>
                <a:srgbClr val="000000"/>
              </a:solidFill>
              <a:uFill>
                <a:solidFill>
                  <a:srgbClr val="ffffff"/>
                </a:solidFill>
              </a:uFill>
              <a:latin typeface="Arial"/>
            </a:endParaRPr>
          </a:p>
        </p:txBody>
      </p:sp>
      <p:sp>
        <p:nvSpPr>
          <p:cNvPr id="93" name="CustomShape 3"/>
          <p:cNvSpPr/>
          <p:nvPr/>
        </p:nvSpPr>
        <p:spPr>
          <a:xfrm>
            <a:off x="288360" y="5328000"/>
            <a:ext cx="8567640" cy="1511640"/>
          </a:xfrm>
          <a:prstGeom prst="rect">
            <a:avLst/>
          </a:prstGeom>
          <a:solidFill>
            <a:srgbClr val="729fcf"/>
          </a:solidFill>
          <a:ln>
            <a:solidFill>
              <a:srgbClr val="3465a4"/>
            </a:solid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87720" y="24480"/>
            <a:ext cx="8350560" cy="5464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Strategy to decide final list</a:t>
            </a: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197280" y="752400"/>
            <a:ext cx="8802720" cy="118476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ARIMA Model</a:t>
            </a:r>
            <a:endParaRPr b="0" lang="en-IN" sz="1800" spc="-1" strike="noStrike">
              <a:solidFill>
                <a:srgbClr val="000000"/>
              </a:solidFill>
              <a:uFill>
                <a:solidFill>
                  <a:srgbClr val="ffffff"/>
                </a:solidFill>
              </a:uFill>
              <a:latin typeface="Arial"/>
            </a:endParaRPr>
          </a:p>
        </p:txBody>
      </p:sp>
      <p:sp>
        <p:nvSpPr>
          <p:cNvPr id="96" name="CustomShape 3"/>
          <p:cNvSpPr/>
          <p:nvPr/>
        </p:nvSpPr>
        <p:spPr>
          <a:xfrm>
            <a:off x="360000" y="2029320"/>
            <a:ext cx="8061840" cy="44485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DejaVu Sans Light"/>
                <a:ea typeface="DejaVu Sans"/>
              </a:rPr>
              <a:t>This strategy doesn’t make “extensive” use of the training data but analyzes trends in the test data as described in the problem statement (like last 100 entries to predict 20 entries in domain A).</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IN" sz="1800" spc="-1" strike="noStrike">
                <a:solidFill>
                  <a:srgbClr val="000000"/>
                </a:solidFill>
                <a:uFill>
                  <a:solidFill>
                    <a:srgbClr val="ffffff"/>
                  </a:solidFill>
                </a:uFill>
                <a:latin typeface="DejaVu Sans Light"/>
                <a:ea typeface="DejaVu Sans"/>
              </a:rPr>
              <a:t>ARIMA Model is one of the models used to predict stock prices since it is also a time series problem.</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IN" sz="1800" spc="-1" strike="noStrike">
                <a:solidFill>
                  <a:srgbClr val="000000"/>
                </a:solidFill>
                <a:uFill>
                  <a:solidFill>
                    <a:srgbClr val="ffffff"/>
                  </a:solidFill>
                </a:uFill>
                <a:latin typeface="DejaVu Sans Light"/>
                <a:ea typeface="DejaVu Sans"/>
              </a:rPr>
              <a:t>Data was processed and made stationary for this</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IN" sz="1800" spc="-1" strike="noStrike">
                <a:solidFill>
                  <a:srgbClr val="000000"/>
                </a:solidFill>
                <a:uFill>
                  <a:solidFill>
                    <a:srgbClr val="ffffff"/>
                  </a:solidFill>
                </a:uFill>
                <a:latin typeface="DejaVu Sans Light"/>
                <a:ea typeface="DejaVu Sans"/>
              </a:rPr>
              <a:t>ARIMA model was trained on last entries to be used to predict entries of a domain and the entries were predicted from the trained model.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7" name="CustomShape 4"/>
          <p:cNvSpPr/>
          <p:nvPr/>
        </p:nvSpPr>
        <p:spPr>
          <a:xfrm>
            <a:off x="288360" y="5328000"/>
            <a:ext cx="8567640" cy="1530000"/>
          </a:xfrm>
          <a:prstGeom prst="rect">
            <a:avLst/>
          </a:prstGeom>
          <a:solidFill>
            <a:srgbClr val="729fcf"/>
          </a:solidFill>
          <a:ln>
            <a:solidFill>
              <a:srgbClr val="3465a4"/>
            </a:solidFill>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RIM Template 20121011</Template>
  <TotalTime>2609</TotalTime>
  <Application>LibreOffice/5.1.6.2$Linux_X86_64 LibreOffice_project/10m0$Build-2</Application>
  <Words>96</Words>
  <Paragraphs>17</Paragraphs>
  <Company>American Express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2013-03-25T08:52:41Z</dcterms:created>
  <dc:creator>Author: Rachna Gothi</dc:creator>
  <dc:description/>
  <dc:language>en-IN</dc:language>
  <cp:lastModifiedBy/>
  <cp:lastPrinted>2011-08-01T15:38:59Z</cp:lastPrinted>
  <dcterms:modified xsi:type="dcterms:W3CDTF">2018-10-14T21:07:22Z</dcterms:modified>
  <cp:revision>257</cp:revision>
  <dc:subject/>
  <dc:title>Analyze This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Tanya Joshi</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Tanya Joshi</vt:lpwstr>
  </property>
  <property fmtid="{D5CDD505-2E9C-101B-9397-08002B2CF9AE}" pid="6" name="AppVersion">
    <vt:lpwstr>15.0000</vt:lpwstr>
  </property>
  <property fmtid="{D5CDD505-2E9C-101B-9397-08002B2CF9AE}" pid="7" name="Company">
    <vt:lpwstr>American Express</vt:lpwstr>
  </property>
  <property fmtid="{D5CDD505-2E9C-101B-9397-08002B2CF9AE}" pid="8" name="HiddenSlides">
    <vt:i4>0</vt:i4>
  </property>
  <property fmtid="{D5CDD505-2E9C-101B-9397-08002B2CF9AE}" pid="9" name="HyperlinksChanged">
    <vt:bool>0</vt:bool>
  </property>
  <property fmtid="{D5CDD505-2E9C-101B-9397-08002B2CF9AE}" pid="10" name="LinksUpToDate">
    <vt:bool>0</vt:bool>
  </property>
  <property fmtid="{D5CDD505-2E9C-101B-9397-08002B2CF9AE}" pid="11" name="MMClips">
    <vt:i4>0</vt:i4>
  </property>
  <property fmtid="{D5CDD505-2E9C-101B-9397-08002B2CF9AE}" pid="12" name="Notes">
    <vt:i4>0</vt:i4>
  </property>
  <property fmtid="{D5CDD505-2E9C-101B-9397-08002B2CF9AE}" pid="13" name="PresentationFormat">
    <vt:lpwstr>On-screen Show (4:3)</vt:lpwstr>
  </property>
  <property fmtid="{D5CDD505-2E9C-101B-9397-08002B2CF9AE}" pid="14" name="ScaleCrop">
    <vt:bool>0</vt:bool>
  </property>
  <property fmtid="{D5CDD505-2E9C-101B-9397-08002B2CF9AE}" pid="15" name="ShareDoc">
    <vt:bool>0</vt:bool>
  </property>
  <property fmtid="{D5CDD505-2E9C-101B-9397-08002B2CF9AE}" pid="16" name="Slides">
    <vt:i4>6</vt:i4>
  </property>
</Properties>
</file>