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7"/>
  </p:notesMasterIdLst>
  <p:sldIdLst>
    <p:sldId id="259" r:id="rId3"/>
    <p:sldId id="256" r:id="rId4"/>
    <p:sldId id="257" r:id="rId5"/>
    <p:sldId id="258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880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4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399" cy="36002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71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399" cy="36002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60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399" cy="36002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275" tIns="45650" rIns="9127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25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66216" y="2146299"/>
            <a:ext cx="6619199" cy="143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66216" y="3583035"/>
            <a:ext cx="6619199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66214" y="1085850"/>
            <a:ext cx="2550900" cy="1085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7000" cy="342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66214" y="2346959"/>
            <a:ext cx="2550900" cy="217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27483" y="1545431"/>
            <a:ext cx="3297299" cy="314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240869" y="1542069"/>
            <a:ext cx="3297299" cy="315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27484" y="1428750"/>
            <a:ext cx="32972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827483" y="1885950"/>
            <a:ext cx="3297299" cy="280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240871" y="1428750"/>
            <a:ext cx="32972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240871" y="1885950"/>
            <a:ext cx="3297299" cy="280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00" cy="1181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5212159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66215" y="2743200"/>
            <a:ext cx="3813599" cy="102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66216" y="3600440"/>
            <a:ext cx="6619199" cy="42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199" cy="2730599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66216" y="4025493"/>
            <a:ext cx="6619199" cy="370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6619199" cy="1485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66215" y="2743200"/>
            <a:ext cx="6619199" cy="1771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81100" y="1085850"/>
            <a:ext cx="5999399" cy="1742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6215" y="3262992"/>
            <a:ext cx="6619199" cy="1257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1447800" y="2828380"/>
            <a:ext cx="5459700" cy="25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73721" y="728439"/>
            <a:ext cx="601499" cy="14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9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997867" y="1960340"/>
            <a:ext cx="601499" cy="14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9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66215" y="2343150"/>
            <a:ext cx="6619199" cy="1239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66215" y="3583035"/>
            <a:ext cx="6619199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6619199" cy="1485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66215" y="3262992"/>
            <a:ext cx="6619199" cy="1257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866214" y="2886457"/>
            <a:ext cx="6619199" cy="44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0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2912744" y="1485900"/>
            <a:ext cx="2202000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343525" y="1485900"/>
            <a:ext cx="21989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cxnSp>
        <p:nvCxnSpPr>
          <p:cNvPr id="160" name="Shape 160"/>
          <p:cNvCxnSpPr/>
          <p:nvPr/>
        </p:nvCxnSpPr>
        <p:spPr>
          <a:xfrm>
            <a:off x="2794606" y="1600200"/>
            <a:ext cx="0" cy="29717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5221670" y="1600200"/>
            <a:ext cx="0" cy="29750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body" idx="4"/>
          </p:nvPr>
        </p:nvSpPr>
        <p:spPr>
          <a:xfrm>
            <a:off x="489347" y="2000250"/>
            <a:ext cx="2195699" cy="269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5"/>
          </p:nvPr>
        </p:nvSpPr>
        <p:spPr>
          <a:xfrm>
            <a:off x="2904829" y="2000250"/>
            <a:ext cx="2210099" cy="269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8999" cy="269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89347" y="3188211"/>
            <a:ext cx="2205000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2917031" y="3188211"/>
            <a:ext cx="21977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3"/>
          </p:nvPr>
        </p:nvSpPr>
        <p:spPr>
          <a:xfrm>
            <a:off x="5343525" y="3188211"/>
            <a:ext cx="21989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4"/>
          </p:nvPr>
        </p:nvSpPr>
        <p:spPr>
          <a:xfrm>
            <a:off x="489347" y="3620408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5"/>
          </p:nvPr>
        </p:nvSpPr>
        <p:spPr>
          <a:xfrm>
            <a:off x="2916016" y="3620407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6"/>
          </p:nvPr>
        </p:nvSpPr>
        <p:spPr>
          <a:xfrm>
            <a:off x="5343431" y="3620405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idx="7"/>
          </p:nvPr>
        </p:nvSpPr>
        <p:spPr>
          <a:xfrm>
            <a:off x="489347" y="1657350"/>
            <a:ext cx="2205000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8"/>
          </p:nvPr>
        </p:nvSpPr>
        <p:spPr>
          <a:xfrm>
            <a:off x="2917030" y="1657350"/>
            <a:ext cx="2197799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9pPr>
          </a:lstStyle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idx="9"/>
          </p:nvPr>
        </p:nvSpPr>
        <p:spPr>
          <a:xfrm>
            <a:off x="5343524" y="1657350"/>
            <a:ext cx="2198999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1100"/>
            </a:lvl9pPr>
          </a:lstStyle>
          <a:p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2794606" y="1600200"/>
            <a:ext cx="0" cy="29717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5221670" y="1600200"/>
            <a:ext cx="0" cy="29750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608989" y="-242011"/>
            <a:ext cx="3146700" cy="6710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indent="-1778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558800" indent="-1524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863600" indent="-1143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2065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15494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18923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2352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25781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29210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 rot="5400000">
            <a:off x="4700560" y="1850109"/>
            <a:ext cx="4369500" cy="1314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1088258" y="-276290"/>
            <a:ext cx="4369500" cy="556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indent="-1778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558800" indent="-1524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863600" indent="-1143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2065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15494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18923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2352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25781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29210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199" cy="2497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199" cy="645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1pPr>
            <a:lvl2pPr marL="342900" marR="0" indent="0" algn="ctr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2pPr>
            <a:lvl3pPr marL="685800" marR="0" indent="0" algn="ctr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3pPr>
            <a:lvl4pPr marL="1028700" marR="0" indent="0" algn="ctr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4pPr>
            <a:lvl5pPr marL="1371600" marR="0" indent="0" algn="ctr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5pPr>
            <a:lvl6pPr marL="1714500" marR="0" indent="0" algn="ctr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None/>
              <a:defRPr/>
            </a:lvl6pPr>
            <a:lvl7pPr marL="2057400" marR="0" indent="0" algn="ctr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None/>
              <a:defRPr/>
            </a:lvl7pPr>
            <a:lvl8pPr marL="2400300" marR="0" indent="0" algn="ctr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None/>
              <a:defRPr/>
            </a:lvl8pPr>
            <a:lvl9pPr marL="2743200" marR="0" indent="0" algn="ctr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81100" y="1085850"/>
            <a:ext cx="5999399" cy="2457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181100" y="3714750"/>
            <a:ext cx="5999399" cy="8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342900" indent="0" rtl="0">
              <a:spcBef>
                <a:spcPts val="0"/>
              </a:spcBef>
              <a:buFont typeface="Century Gothic"/>
              <a:buNone/>
              <a:defRPr/>
            </a:lvl2pPr>
            <a:lvl3pPr marL="685800" indent="0" rtl="0">
              <a:spcBef>
                <a:spcPts val="0"/>
              </a:spcBef>
              <a:buFont typeface="Century Gothic"/>
              <a:buNone/>
              <a:defRPr/>
            </a:lvl3pPr>
            <a:lvl4pPr marL="1028700" indent="0" rtl="0">
              <a:spcBef>
                <a:spcPts val="0"/>
              </a:spcBef>
              <a:buFont typeface="Century Gothic"/>
              <a:buNone/>
              <a:defRPr/>
            </a:lvl4pPr>
            <a:lvl5pPr marL="1371600" indent="0" rtl="0">
              <a:spcBef>
                <a:spcPts val="0"/>
              </a:spcBef>
              <a:buFont typeface="Century Gothic"/>
              <a:buNone/>
              <a:defRPr/>
            </a:lvl5pPr>
            <a:lvl6pPr marL="1714500" indent="0" rtl="0">
              <a:spcBef>
                <a:spcPts val="0"/>
              </a:spcBef>
              <a:buFont typeface="Century Gothic"/>
              <a:buNone/>
              <a:defRPr/>
            </a:lvl6pPr>
            <a:lvl7pPr marL="2057400" indent="0" rtl="0">
              <a:spcBef>
                <a:spcPts val="0"/>
              </a:spcBef>
              <a:buFont typeface="Century Gothic"/>
              <a:buNone/>
              <a:defRPr/>
            </a:lvl7pPr>
            <a:lvl8pPr marL="2400300" indent="0" rtl="0">
              <a:spcBef>
                <a:spcPts val="0"/>
              </a:spcBef>
              <a:buFont typeface="Century Gothic"/>
              <a:buNone/>
              <a:defRPr/>
            </a:lvl8pPr>
            <a:lvl9pPr marL="27432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673721" y="728439"/>
            <a:ext cx="601499" cy="14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9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000525" y="2487384"/>
            <a:ext cx="601499" cy="14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9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27483" y="15396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indent="-1778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558800" indent="-1524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863600" indent="-1143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2065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154940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18923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2352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25781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292100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6255" y="26898"/>
            <a:ext cx="576300" cy="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2">
            <a:alphaModFix/>
          </a:blip>
          <a:srcRect l="3614"/>
          <a:stretch/>
        </p:blipFill>
        <p:spPr>
          <a:xfrm>
            <a:off x="0" y="2002263"/>
            <a:ext cx="3027899" cy="314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23">
            <a:alphaModFix/>
          </a:blip>
          <a:srcRect l="35641"/>
          <a:stretch/>
        </p:blipFill>
        <p:spPr>
          <a:xfrm>
            <a:off x="0" y="2169260"/>
            <a:ext cx="1141800" cy="1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6456758" y="1257300"/>
            <a:ext cx="2114400" cy="2114400"/>
          </a:xfrm>
          <a:prstGeom prst="ellipse">
            <a:avLst/>
          </a:prstGeom>
          <a:gradFill>
            <a:gsLst>
              <a:gs pos="0">
                <a:srgbClr val="8296B0">
                  <a:alpha val="6666"/>
                </a:srgbClr>
              </a:gs>
              <a:gs pos="36000">
                <a:srgbClr val="8296B0">
                  <a:alpha val="5882"/>
                </a:srgbClr>
              </a:gs>
              <a:gs pos="69000">
                <a:srgbClr val="8296B0">
                  <a:alpha val="0"/>
                </a:srgbClr>
              </a:gs>
              <a:gs pos="100000">
                <a:srgbClr val="8296B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4">
            <a:alphaModFix/>
          </a:blip>
          <a:srcRect t="28815"/>
          <a:stretch/>
        </p:blipFill>
        <p:spPr>
          <a:xfrm>
            <a:off x="5999558" y="0"/>
            <a:ext cx="1202700" cy="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25">
            <a:alphaModFix/>
          </a:blip>
          <a:srcRect b="23318"/>
          <a:stretch/>
        </p:blipFill>
        <p:spPr>
          <a:xfrm>
            <a:off x="6454408" y="4572000"/>
            <a:ext cx="745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7828358" y="0"/>
            <a:ext cx="514199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SzPct val="100000"/>
              <a:buFont typeface="Century Gothic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27483" y="15396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indent="-1778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1pPr>
            <a:lvl2pPr marL="558800" marR="0" indent="-1524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2pPr>
            <a:lvl3pPr marL="863600" marR="0" indent="-1143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3pPr>
            <a:lvl4pPr marL="12065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4pPr>
            <a:lvl5pPr marL="15494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5pPr>
            <a:lvl6pPr marL="1892300" marR="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6pPr>
            <a:lvl7pPr marL="2235200" marR="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7pPr>
            <a:lvl8pPr marL="2578100" marR="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8pPr>
            <a:lvl9pPr marL="2921000" marR="0" indent="-127000" algn="l" rtl="0">
              <a:spcBef>
                <a:spcPts val="200"/>
              </a:spcBef>
              <a:spcAft>
                <a:spcPts val="500"/>
              </a:spcAft>
              <a:buClr>
                <a:srgbClr val="ACB8CA"/>
              </a:buClr>
              <a:buSzPct val="100000"/>
              <a:buFont typeface="Noto Symbol"/>
              <a:buChar char=""/>
              <a:defRPr sz="1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 rot="5400000">
            <a:off x="7616803" y="1342950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499" cy="57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540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lang="en-US" sz="54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>
                <a:solidFill>
                  <a:srgbClr val="ACB8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18F PROPOSAL</a:t>
            </a:r>
          </a:p>
        </p:txBody>
      </p:sp>
    </p:spTree>
    <p:extLst>
      <p:ext uri="{BB962C8B-B14F-4D97-AF65-F5344CB8AC3E}">
        <p14:creationId xmlns:p14="http://schemas.microsoft.com/office/powerpoint/2010/main" val="29068516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365746" y="2586910"/>
            <a:ext cx="2264999" cy="217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  <a:r>
              <a:rPr lang="en" sz="14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for 25+ years in Telecomm.  Knowledgeable of software development process. Mostly done development work on large scale government Waterfall Projects.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365746" y="1116170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 : 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Manager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5748086" y="0"/>
            <a:ext cx="3395999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8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Objectives: 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Awareness/education around health concerns.  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ability to ask questions to their health practitioner.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Obstacles</a:t>
            </a: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less technically savvy you are the harder it is to use.</a:t>
            </a:r>
          </a:p>
          <a:p>
            <a:pPr marL="558800" marR="0" lvl="1" indent="-2222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"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to ensure that results are clearly interpreted so that they are used properly.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Doctors who don’t want to be probed by patients.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Pharmaceutical companies attached to incidents with specific drugs.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Supplement understanding by seeing what has happened to my fellow citizens (huge population of reported incidents)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0" y="0"/>
            <a:ext cx="5748000" cy="5143499"/>
          </a:xfrm>
          <a:prstGeom prst="rect">
            <a:avLst/>
          </a:prstGeom>
          <a:gradFill>
            <a:gsLst>
              <a:gs pos="0">
                <a:srgbClr val="FFD966"/>
              </a:gs>
              <a:gs pos="64000">
                <a:srgbClr val="FF6600"/>
              </a:gs>
              <a:gs pos="100000">
                <a:srgbClr val="FF5050"/>
              </a:gs>
            </a:gsLst>
            <a:lin ang="10800024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4B08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661855" y="2121167"/>
            <a:ext cx="2687399" cy="294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have multiple drugs prescribed by multiple doctors for a multi</a:t>
            </a:r>
            <a:r>
              <a:rPr lang="en" sz="1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tude of ailments</a:t>
            </a: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Aged 75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the internet for email but requires assistance with unfamiliar websites and applications.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2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679960" y="516095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</a:t>
            </a:r>
            <a:r>
              <a:rPr lang="en" sz="1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sona: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Senior Citizen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6261" y="782075"/>
            <a:ext cx="3838199" cy="38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365746" y="2586910"/>
            <a:ext cx="2264999" cy="217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  <a:r>
              <a:rPr lang="en" sz="14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for 25+ years in Telecomm.  Knowledgeable of software development process. Mostly done development work on large scale government Waterfall Projects.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365746" y="1116170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 : 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Manager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5748086" y="0"/>
            <a:ext cx="3395999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8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Objectives: 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Awareness/education around health concerns.  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ability to ask questions to their health practitioner or to the medical providers for their loved ones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72727"/>
              <a:buFont typeface="Century Gothic"/>
              <a:buChar char="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ability to help elderly loved ones make informed decisions.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Obstacles</a:t>
            </a: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Doctors who don’t want to be probed by patients.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Pharmaceutical companies attached to incidents with specific drugs.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Supplement understanding by seeing what has happened to my fellow citizens (huge population of reported incidents)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5748000" cy="5143499"/>
          </a:xfrm>
          <a:prstGeom prst="rect">
            <a:avLst/>
          </a:prstGeom>
          <a:gradFill>
            <a:gsLst>
              <a:gs pos="0">
                <a:srgbClr val="FFD966"/>
              </a:gs>
              <a:gs pos="64000">
                <a:srgbClr val="FF6600"/>
              </a:gs>
              <a:gs pos="100000">
                <a:srgbClr val="FF5050"/>
              </a:gs>
            </a:gsLst>
            <a:lin ang="10800024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4B08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679955" y="1601792"/>
            <a:ext cx="2687399" cy="294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50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have multiple drugs prescribed by multiple doctors</a:t>
            </a:r>
            <a:r>
              <a:rPr lang="en" sz="1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have a loved one with prescription concerns.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</a:t>
            </a: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concerns about friends/family/themselves with drug usage.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Moderately tech savvy when it comes to using the internet for research.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curiosity about reported reactions to drugs and drug combinations.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2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679960" y="516095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 : 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Concerned Citizen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6261" y="782075"/>
            <a:ext cx="3838199" cy="38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365746" y="2586910"/>
            <a:ext cx="2264999" cy="217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  <a:r>
              <a:rPr lang="en" sz="14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for 25+ years in Telecomm.  Knowledgeable of software development process. Mostly done development work on large scale government Waterfall Projects.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365746" y="1116170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 : 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Manager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5748086" y="0"/>
            <a:ext cx="3395999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8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Objectives: 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Awareness/education around health concerns.  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ability to ask questions to their health practitioner.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Obstacles</a:t>
            </a: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Doctors who don’t want to be probed by patients.</a:t>
            </a:r>
          </a:p>
          <a:p>
            <a:pPr marL="558800" marR="0" lvl="1" indent="-20955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7777"/>
              <a:buFont typeface="Noto Symbol"/>
              <a:buChar char=""/>
            </a:pPr>
            <a:r>
              <a:rPr lang="en" sz="9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Pharmaceutical companies attached to incidents with specific drugs.</a:t>
            </a:r>
          </a:p>
          <a:p>
            <a:pPr marL="254000" marR="0" lvl="0" indent="-2540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72727"/>
              <a:buFont typeface="Noto Symbol"/>
              <a:buChar char=""/>
            </a:pPr>
            <a:r>
              <a:rPr lang="en" sz="11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Supplement understanding by seeing what has happened to my fellow citizens (huge population of reported incidents)</a:t>
            </a:r>
          </a:p>
          <a:p>
            <a:pPr marL="254000" marR="0" lvl="0" indent="-2032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165100" algn="l" rtl="0"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0" y="0"/>
            <a:ext cx="5748000" cy="5143499"/>
          </a:xfrm>
          <a:prstGeom prst="rect">
            <a:avLst/>
          </a:prstGeom>
          <a:gradFill>
            <a:gsLst>
              <a:gs pos="0">
                <a:srgbClr val="FFD966"/>
              </a:gs>
              <a:gs pos="64000">
                <a:srgbClr val="FF6600"/>
              </a:gs>
              <a:gs pos="100000">
                <a:srgbClr val="FF5050"/>
              </a:gs>
            </a:gsLst>
            <a:lin ang="10800024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4B08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2661855" y="2121167"/>
            <a:ext cx="2687399" cy="294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23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have multiple drugs prescribed by multiple doctors.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be curious about reported reactions to drugs and drug combinations.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Grew up using the internet and is very tech savvy.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2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2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2679960" y="516095"/>
            <a:ext cx="2129700" cy="108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sz="18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</a:t>
            </a:r>
            <a:r>
              <a:rPr lang="en" sz="1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sona:</a:t>
            </a:r>
            <a:r>
              <a:rPr lang="en" sz="1800" b="1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800" b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Y User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6261" y="782075"/>
            <a:ext cx="3838199" cy="38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On-screen Show (16:9)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Noto Symbol</vt:lpstr>
      <vt:lpstr>simple-light</vt:lpstr>
      <vt:lpstr>Ion</vt:lpstr>
      <vt:lpstr>Personas</vt:lpstr>
      <vt:lpstr>User Persona : Client Manager</vt:lpstr>
      <vt:lpstr>User Persona : Client Manager</vt:lpstr>
      <vt:lpstr>User Persona : Client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Tracy Hartsel</dc:creator>
  <cp:lastModifiedBy>Tracy Hartsel</cp:lastModifiedBy>
  <cp:revision>1</cp:revision>
  <dcterms:modified xsi:type="dcterms:W3CDTF">2015-06-23T14:12:25Z</dcterms:modified>
</cp:coreProperties>
</file>