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sldIdLst>
    <p:sldId id="256" r:id="rId2"/>
    <p:sldId id="262" r:id="rId3"/>
    <p:sldId id="273" r:id="rId4"/>
    <p:sldId id="272" r:id="rId5"/>
    <p:sldId id="263" r:id="rId6"/>
    <p:sldId id="268" r:id="rId7"/>
    <p:sldId id="267" r:id="rId8"/>
    <p:sldId id="274" r:id="rId9"/>
    <p:sldId id="275" r:id="rId10"/>
    <p:sldId id="276" r:id="rId11"/>
    <p:sldId id="264" r:id="rId12"/>
    <p:sldId id="269" r:id="rId13"/>
    <p:sldId id="265" r:id="rId14"/>
    <p:sldId id="271" r:id="rId15"/>
    <p:sldId id="270" r:id="rId16"/>
    <p:sldId id="266" r:id="rId17"/>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777" autoAdjust="0"/>
  </p:normalViewPr>
  <p:slideViewPr>
    <p:cSldViewPr snapToGrid="0">
      <p:cViewPr varScale="1">
        <p:scale>
          <a:sx n="81" d="100"/>
          <a:sy n="81" d="100"/>
        </p:scale>
        <p:origin x="3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82A145D-9EA6-4362-84E6-140908BFEA34}" type="slidenum">
              <a:rPr lang="en-US"/>
              <a:pPr/>
              <a:t>‹#›</a:t>
            </a:fld>
            <a:endParaRPr lang="en-US"/>
          </a:p>
        </p:txBody>
      </p:sp>
    </p:spTree>
    <p:extLst>
      <p:ext uri="{BB962C8B-B14F-4D97-AF65-F5344CB8AC3E}">
        <p14:creationId xmlns:p14="http://schemas.microsoft.com/office/powerpoint/2010/main" val="20597438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7FA50-F6BC-409A-9B42-D0171E56E98D}"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722999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10</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4745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11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113543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12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08190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13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36083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14</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53547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15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801886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7FA50-F6BC-409A-9B42-D0171E56E98D}" type="slidenum">
              <a:rPr lang="en-US"/>
              <a:pPr/>
              <a:t>16</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82233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02344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413233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4</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12716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78995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6</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56293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7</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44457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8</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92803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DAC2B-3001-4CB6-822C-6DA18228C351}" type="slidenum">
              <a:rPr lang="en-US"/>
              <a:pPr/>
              <a:t>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159033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dirty="0" smtClean="0"/>
              <a:t>Click to edit Master subtitle style</a:t>
            </a:r>
          </a:p>
        </p:txBody>
      </p:sp>
      <p:sp>
        <p:nvSpPr>
          <p:cNvPr id="53252" name="Rectangle 4"/>
          <p:cNvSpPr>
            <a:spLocks noGrp="1" noChangeArrowheads="1"/>
          </p:cNvSpPr>
          <p:nvPr>
            <p:ph type="dt" sz="half" idx="2"/>
          </p:nvPr>
        </p:nvSpPr>
        <p:spPr>
          <a:xfrm>
            <a:off x="304800" y="6400800"/>
            <a:ext cx="1905000" cy="457200"/>
          </a:xfrm>
        </p:spPr>
        <p:txBody>
          <a:bodyPr/>
          <a:lstStyle>
            <a:lvl1pPr>
              <a:defRPr/>
            </a:lvl1pPr>
          </a:lstStyle>
          <a:p>
            <a:endParaRPr lang="en-US"/>
          </a:p>
        </p:txBody>
      </p:sp>
      <p:sp>
        <p:nvSpPr>
          <p:cNvPr id="53253" name="Rectangle 5"/>
          <p:cNvSpPr>
            <a:spLocks noGrp="1" noChangeArrowheads="1"/>
          </p:cNvSpPr>
          <p:nvPr>
            <p:ph type="ftr" sz="quarter" idx="3"/>
          </p:nvPr>
        </p:nvSpPr>
        <p:spPr>
          <a:xfrm>
            <a:off x="2316480" y="6292215"/>
            <a:ext cx="4478655" cy="457200"/>
          </a:xfrm>
        </p:spPr>
        <p:txBody>
          <a:bodyPr/>
          <a:lstStyle>
            <a:lvl1pPr>
              <a:defRPr sz="3200">
                <a:latin typeface="Algerian" pitchFamily="82" charset="0"/>
              </a:defRPr>
            </a:lvl1pPr>
          </a:lstStyle>
          <a:p>
            <a:r>
              <a:rPr lang="en-US" dirty="0" smtClean="0"/>
              <a:t>Vision Consultants  </a:t>
            </a:r>
            <a:endParaRPr lang="en-US" dirty="0"/>
          </a:p>
        </p:txBody>
      </p:sp>
      <p:sp>
        <p:nvSpPr>
          <p:cNvPr id="53254" name="Rectangle 6"/>
          <p:cNvSpPr>
            <a:spLocks noGrp="1" noChangeArrowheads="1"/>
          </p:cNvSpPr>
          <p:nvPr>
            <p:ph type="sldNum" sz="quarter" idx="4"/>
          </p:nvPr>
        </p:nvSpPr>
        <p:spPr>
          <a:xfrm>
            <a:off x="7711440" y="6400800"/>
            <a:ext cx="1127760" cy="457200"/>
          </a:xfrm>
        </p:spPr>
        <p:txBody>
          <a:bodyPr/>
          <a:lstStyle>
            <a:lvl1pPr>
              <a:defRPr/>
            </a:lvl1pPr>
          </a:lstStyle>
          <a:p>
            <a:fld id="{3E076BCF-D01B-4AFF-816A-450F3BFB611A}" type="slidenum">
              <a:rPr lang="en-US"/>
              <a:pPr/>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95135" y="6168390"/>
            <a:ext cx="704850" cy="704850"/>
          </a:xfrm>
          <a:prstGeom prst="rect">
            <a:avLst/>
          </a:prstGeom>
        </p:spPr>
      </p:pic>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Vision Consultants  </a:t>
            </a:r>
            <a:endParaRPr lang="en-US"/>
          </a:p>
        </p:txBody>
      </p:sp>
      <p:sp>
        <p:nvSpPr>
          <p:cNvPr id="6" name="Slide Number Placeholder 5"/>
          <p:cNvSpPr>
            <a:spLocks noGrp="1"/>
          </p:cNvSpPr>
          <p:nvPr>
            <p:ph type="sldNum" sz="quarter" idx="12"/>
          </p:nvPr>
        </p:nvSpPr>
        <p:spPr/>
        <p:txBody>
          <a:bodyPr/>
          <a:lstStyle>
            <a:lvl1pPr>
              <a:defRPr/>
            </a:lvl1pPr>
          </a:lstStyle>
          <a:p>
            <a:fld id="{4D37194E-C0D6-4298-981D-C279172A4535}" type="slidenum">
              <a:rPr lang="en-US"/>
              <a:pPr/>
              <a:t>‹#›</a:t>
            </a:fld>
            <a:endParaRPr lang="en-US"/>
          </a:p>
        </p:txBody>
      </p:sp>
    </p:spTree>
    <p:extLst>
      <p:ext uri="{BB962C8B-B14F-4D97-AF65-F5344CB8AC3E}">
        <p14:creationId xmlns:p14="http://schemas.microsoft.com/office/powerpoint/2010/main" val="1616634177"/>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Vision Consultants  </a:t>
            </a:r>
            <a:endParaRPr lang="en-US"/>
          </a:p>
        </p:txBody>
      </p:sp>
      <p:sp>
        <p:nvSpPr>
          <p:cNvPr id="6" name="Slide Number Placeholder 5"/>
          <p:cNvSpPr>
            <a:spLocks noGrp="1"/>
          </p:cNvSpPr>
          <p:nvPr>
            <p:ph type="sldNum" sz="quarter" idx="12"/>
          </p:nvPr>
        </p:nvSpPr>
        <p:spPr/>
        <p:txBody>
          <a:bodyPr/>
          <a:lstStyle>
            <a:lvl1pPr>
              <a:defRPr/>
            </a:lvl1pPr>
          </a:lstStyle>
          <a:p>
            <a:fld id="{6A027628-8EB6-4B65-9621-4BFFA9059908}" type="slidenum">
              <a:rPr lang="en-US"/>
              <a:pPr/>
              <a:t>‹#›</a:t>
            </a:fld>
            <a:endParaRPr lang="en-US"/>
          </a:p>
        </p:txBody>
      </p:sp>
    </p:spTree>
    <p:extLst>
      <p:ext uri="{BB962C8B-B14F-4D97-AF65-F5344CB8AC3E}">
        <p14:creationId xmlns:p14="http://schemas.microsoft.com/office/powerpoint/2010/main" val="202675282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3413760" y="6400800"/>
            <a:ext cx="4145280" cy="457200"/>
          </a:xfrm>
        </p:spPr>
        <p:txBody>
          <a:bodyPr/>
          <a:lstStyle>
            <a:lvl1pPr>
              <a:defRPr sz="2000">
                <a:latin typeface="Algerian" pitchFamily="82" charset="0"/>
              </a:defRPr>
            </a:lvl1pPr>
          </a:lstStyle>
          <a:p>
            <a:r>
              <a:rPr lang="en-US" dirty="0" smtClean="0"/>
              <a:t>Vision Consultants  </a:t>
            </a:r>
            <a:endParaRPr lang="en-US" dirty="0"/>
          </a:p>
        </p:txBody>
      </p:sp>
      <p:sp>
        <p:nvSpPr>
          <p:cNvPr id="6" name="Slide Number Placeholder 5"/>
          <p:cNvSpPr>
            <a:spLocks noGrp="1"/>
          </p:cNvSpPr>
          <p:nvPr>
            <p:ph type="sldNum" sz="quarter" idx="12"/>
          </p:nvPr>
        </p:nvSpPr>
        <p:spPr>
          <a:xfrm>
            <a:off x="7802880" y="6400800"/>
            <a:ext cx="960120" cy="457200"/>
          </a:xfrm>
        </p:spPr>
        <p:txBody>
          <a:bodyPr/>
          <a:lstStyle>
            <a:lvl1pPr>
              <a:defRPr/>
            </a:lvl1pPr>
          </a:lstStyle>
          <a:p>
            <a:fld id="{D20FC089-FCD9-494B-8C05-493F2E628AD9}" type="slidenum">
              <a:rPr lang="en-US"/>
              <a:pPr/>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5135" y="6168390"/>
            <a:ext cx="704850" cy="704850"/>
          </a:xfrm>
          <a:prstGeom prst="rect">
            <a:avLst/>
          </a:prstGeom>
        </p:spPr>
      </p:pic>
    </p:spTree>
    <p:extLst>
      <p:ext uri="{BB962C8B-B14F-4D97-AF65-F5344CB8AC3E}">
        <p14:creationId xmlns:p14="http://schemas.microsoft.com/office/powerpoint/2010/main" val="829825131"/>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Vision Consultants  </a:t>
            </a:r>
            <a:endParaRPr lang="en-US"/>
          </a:p>
        </p:txBody>
      </p:sp>
      <p:sp>
        <p:nvSpPr>
          <p:cNvPr id="6" name="Slide Number Placeholder 5"/>
          <p:cNvSpPr>
            <a:spLocks noGrp="1"/>
          </p:cNvSpPr>
          <p:nvPr>
            <p:ph type="sldNum" sz="quarter" idx="12"/>
          </p:nvPr>
        </p:nvSpPr>
        <p:spPr/>
        <p:txBody>
          <a:bodyPr/>
          <a:lstStyle>
            <a:lvl1pPr>
              <a:defRPr/>
            </a:lvl1pPr>
          </a:lstStyle>
          <a:p>
            <a:fld id="{88E7D00C-118D-47E5-A2BA-A62F921C9D05}" type="slidenum">
              <a:rPr lang="en-US"/>
              <a:pPr/>
              <a:t>‹#›</a:t>
            </a:fld>
            <a:endParaRPr lang="en-US"/>
          </a:p>
        </p:txBody>
      </p:sp>
    </p:spTree>
    <p:extLst>
      <p:ext uri="{BB962C8B-B14F-4D97-AF65-F5344CB8AC3E}">
        <p14:creationId xmlns:p14="http://schemas.microsoft.com/office/powerpoint/2010/main" val="142369661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Vision Consultants  </a:t>
            </a:r>
            <a:endParaRPr lang="en-US"/>
          </a:p>
        </p:txBody>
      </p:sp>
      <p:sp>
        <p:nvSpPr>
          <p:cNvPr id="7" name="Slide Number Placeholder 6"/>
          <p:cNvSpPr>
            <a:spLocks noGrp="1"/>
          </p:cNvSpPr>
          <p:nvPr>
            <p:ph type="sldNum" sz="quarter" idx="12"/>
          </p:nvPr>
        </p:nvSpPr>
        <p:spPr/>
        <p:txBody>
          <a:bodyPr/>
          <a:lstStyle>
            <a:lvl1pPr>
              <a:defRPr/>
            </a:lvl1pPr>
          </a:lstStyle>
          <a:p>
            <a:fld id="{3FD4FD26-3FFE-4F33-B3C3-8368791AF5FC}" type="slidenum">
              <a:rPr lang="en-US"/>
              <a:pPr/>
              <a:t>‹#›</a:t>
            </a:fld>
            <a:endParaRPr lang="en-US"/>
          </a:p>
        </p:txBody>
      </p:sp>
    </p:spTree>
    <p:extLst>
      <p:ext uri="{BB962C8B-B14F-4D97-AF65-F5344CB8AC3E}">
        <p14:creationId xmlns:p14="http://schemas.microsoft.com/office/powerpoint/2010/main" val="244394715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Vision Consultants  </a:t>
            </a:r>
            <a:endParaRPr lang="en-US"/>
          </a:p>
        </p:txBody>
      </p:sp>
      <p:sp>
        <p:nvSpPr>
          <p:cNvPr id="9" name="Slide Number Placeholder 8"/>
          <p:cNvSpPr>
            <a:spLocks noGrp="1"/>
          </p:cNvSpPr>
          <p:nvPr>
            <p:ph type="sldNum" sz="quarter" idx="12"/>
          </p:nvPr>
        </p:nvSpPr>
        <p:spPr/>
        <p:txBody>
          <a:bodyPr/>
          <a:lstStyle>
            <a:lvl1pPr>
              <a:defRPr/>
            </a:lvl1pPr>
          </a:lstStyle>
          <a:p>
            <a:fld id="{7CAB9D25-D0E9-497F-8632-7B45888A7AA0}" type="slidenum">
              <a:rPr lang="en-US"/>
              <a:pPr/>
              <a:t>‹#›</a:t>
            </a:fld>
            <a:endParaRPr lang="en-US"/>
          </a:p>
        </p:txBody>
      </p:sp>
    </p:spTree>
    <p:extLst>
      <p:ext uri="{BB962C8B-B14F-4D97-AF65-F5344CB8AC3E}">
        <p14:creationId xmlns:p14="http://schemas.microsoft.com/office/powerpoint/2010/main" val="383722342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Vision Consultants  </a:t>
            </a:r>
            <a:endParaRPr lang="en-US"/>
          </a:p>
        </p:txBody>
      </p:sp>
      <p:sp>
        <p:nvSpPr>
          <p:cNvPr id="5" name="Slide Number Placeholder 4"/>
          <p:cNvSpPr>
            <a:spLocks noGrp="1"/>
          </p:cNvSpPr>
          <p:nvPr>
            <p:ph type="sldNum" sz="quarter" idx="12"/>
          </p:nvPr>
        </p:nvSpPr>
        <p:spPr/>
        <p:txBody>
          <a:bodyPr/>
          <a:lstStyle>
            <a:lvl1pPr>
              <a:defRPr/>
            </a:lvl1pPr>
          </a:lstStyle>
          <a:p>
            <a:fld id="{68F2D180-5A0C-4304-83ED-F0954307D6A9}" type="slidenum">
              <a:rPr lang="en-US"/>
              <a:pPr/>
              <a:t>‹#›</a:t>
            </a:fld>
            <a:endParaRPr lang="en-US"/>
          </a:p>
        </p:txBody>
      </p:sp>
    </p:spTree>
    <p:extLst>
      <p:ext uri="{BB962C8B-B14F-4D97-AF65-F5344CB8AC3E}">
        <p14:creationId xmlns:p14="http://schemas.microsoft.com/office/powerpoint/2010/main" val="2916138641"/>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Vision Consultants  </a:t>
            </a:r>
            <a:endParaRPr lang="en-US"/>
          </a:p>
        </p:txBody>
      </p:sp>
      <p:sp>
        <p:nvSpPr>
          <p:cNvPr id="4" name="Slide Number Placeholder 3"/>
          <p:cNvSpPr>
            <a:spLocks noGrp="1"/>
          </p:cNvSpPr>
          <p:nvPr>
            <p:ph type="sldNum" sz="quarter" idx="12"/>
          </p:nvPr>
        </p:nvSpPr>
        <p:spPr/>
        <p:txBody>
          <a:bodyPr/>
          <a:lstStyle>
            <a:lvl1pPr>
              <a:defRPr/>
            </a:lvl1pPr>
          </a:lstStyle>
          <a:p>
            <a:fld id="{BF6B0934-F712-4F15-8B62-71EDBA6772C9}" type="slidenum">
              <a:rPr lang="en-US"/>
              <a:pPr/>
              <a:t>‹#›</a:t>
            </a:fld>
            <a:endParaRPr lang="en-US"/>
          </a:p>
        </p:txBody>
      </p:sp>
    </p:spTree>
    <p:extLst>
      <p:ext uri="{BB962C8B-B14F-4D97-AF65-F5344CB8AC3E}">
        <p14:creationId xmlns:p14="http://schemas.microsoft.com/office/powerpoint/2010/main" val="3245322162"/>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Vision Consultants  </a:t>
            </a:r>
            <a:endParaRPr lang="en-US"/>
          </a:p>
        </p:txBody>
      </p:sp>
      <p:sp>
        <p:nvSpPr>
          <p:cNvPr id="7" name="Slide Number Placeholder 6"/>
          <p:cNvSpPr>
            <a:spLocks noGrp="1"/>
          </p:cNvSpPr>
          <p:nvPr>
            <p:ph type="sldNum" sz="quarter" idx="12"/>
          </p:nvPr>
        </p:nvSpPr>
        <p:spPr/>
        <p:txBody>
          <a:bodyPr/>
          <a:lstStyle>
            <a:lvl1pPr>
              <a:defRPr/>
            </a:lvl1pPr>
          </a:lstStyle>
          <a:p>
            <a:fld id="{B8F8035D-80F9-4229-BA6E-E19F29517A74}" type="slidenum">
              <a:rPr lang="en-US"/>
              <a:pPr/>
              <a:t>‹#›</a:t>
            </a:fld>
            <a:endParaRPr lang="en-US"/>
          </a:p>
        </p:txBody>
      </p:sp>
    </p:spTree>
    <p:extLst>
      <p:ext uri="{BB962C8B-B14F-4D97-AF65-F5344CB8AC3E}">
        <p14:creationId xmlns:p14="http://schemas.microsoft.com/office/powerpoint/2010/main" val="1423093175"/>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Vision Consultants  </a:t>
            </a:r>
            <a:endParaRPr lang="en-US"/>
          </a:p>
        </p:txBody>
      </p:sp>
      <p:sp>
        <p:nvSpPr>
          <p:cNvPr id="7" name="Slide Number Placeholder 6"/>
          <p:cNvSpPr>
            <a:spLocks noGrp="1"/>
          </p:cNvSpPr>
          <p:nvPr>
            <p:ph type="sldNum" sz="quarter" idx="12"/>
          </p:nvPr>
        </p:nvSpPr>
        <p:spPr/>
        <p:txBody>
          <a:bodyPr/>
          <a:lstStyle>
            <a:lvl1pPr>
              <a:defRPr/>
            </a:lvl1pPr>
          </a:lstStyle>
          <a:p>
            <a:fld id="{8B8314E5-11AE-448E-A1A6-587A2F8D0922}" type="slidenum">
              <a:rPr lang="en-US"/>
              <a:pPr/>
              <a:t>‹#›</a:t>
            </a:fld>
            <a:endParaRPr lang="en-US"/>
          </a:p>
        </p:txBody>
      </p:sp>
    </p:spTree>
    <p:extLst>
      <p:ext uri="{BB962C8B-B14F-4D97-AF65-F5344CB8AC3E}">
        <p14:creationId xmlns:p14="http://schemas.microsoft.com/office/powerpoint/2010/main" val="1252591378"/>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lvl1pPr>
          </a:lstStyle>
          <a:p>
            <a:endParaRPr lang="en-US"/>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lvl1pPr>
          </a:lstStyle>
          <a:p>
            <a:r>
              <a:rPr lang="en-US" smtClean="0"/>
              <a:t>Vision Consultants  </a:t>
            </a:r>
            <a:endParaRPr lang="en-US"/>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vl1pPr>
          </a:lstStyle>
          <a:p>
            <a:fld id="{74626165-DFBD-44AF-B7A3-DEF0C244C8B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rgbClr val="006666"/>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jaydeep@bhattji.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vision-consultants.com/" TargetMode="External"/><Relationship Id="rId4" Type="http://schemas.openxmlformats.org/officeDocument/2006/relationships/hyperlink" Target="http://bhattji.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tnetnuke.codeplex.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codeendeavortemplate.codeplex.com/" TargetMode="External"/><Relationship Id="rId5" Type="http://schemas.openxmlformats.org/officeDocument/2006/relationships/hyperlink" Target="http://christoctemplate.codeplex.com/" TargetMode="External"/><Relationship Id="rId4" Type="http://schemas.openxmlformats.org/officeDocument/2006/relationships/hyperlink" Target="https://github.com/loresoft/msbuildtasks/releas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err="1" smtClean="0"/>
              <a:t>DotNetNuke</a:t>
            </a:r>
            <a:endParaRPr lang="en-US" dirty="0"/>
          </a:p>
        </p:txBody>
      </p:sp>
      <p:sp>
        <p:nvSpPr>
          <p:cNvPr id="2051" name="Rectangle 3"/>
          <p:cNvSpPr>
            <a:spLocks noGrp="1" noChangeArrowheads="1"/>
          </p:cNvSpPr>
          <p:nvPr>
            <p:ph type="subTitle" idx="1"/>
          </p:nvPr>
        </p:nvSpPr>
        <p:spPr>
          <a:xfrm>
            <a:off x="2992438" y="2768600"/>
            <a:ext cx="5248275" cy="1109663"/>
          </a:xfrm>
        </p:spPr>
        <p:txBody>
          <a:bodyPr/>
          <a:lstStyle/>
          <a:p>
            <a:pPr>
              <a:spcBef>
                <a:spcPct val="0"/>
              </a:spcBef>
            </a:pPr>
            <a:r>
              <a:rPr lang="en-US" b="1" dirty="0"/>
              <a:t>Introduction to </a:t>
            </a:r>
            <a:r>
              <a:rPr lang="en-US" b="1" dirty="0" err="1" smtClean="0"/>
              <a:t>DotNetNuke</a:t>
            </a:r>
            <a:endParaRPr lang="en-US" b="1" dirty="0" smtClean="0"/>
          </a:p>
          <a:p>
            <a:pPr>
              <a:spcBef>
                <a:spcPct val="0"/>
              </a:spcBef>
            </a:pPr>
            <a:endParaRPr lang="en-US" b="1" dirty="0"/>
          </a:p>
          <a:p>
            <a:pPr>
              <a:spcBef>
                <a:spcPct val="0"/>
              </a:spcBef>
            </a:pPr>
            <a:r>
              <a:rPr lang="en-US" b="1" dirty="0"/>
              <a:t>Mr. </a:t>
            </a:r>
            <a:r>
              <a:rPr lang="en-US" b="1" dirty="0" err="1" smtClean="0"/>
              <a:t>Jaydeep</a:t>
            </a:r>
            <a:r>
              <a:rPr lang="en-US" b="1" dirty="0" smtClean="0"/>
              <a:t> Bhatt</a:t>
            </a:r>
            <a:endParaRPr lang="en-US" b="1" i="1" dirty="0"/>
          </a:p>
        </p:txBody>
      </p:sp>
      <p:sp>
        <p:nvSpPr>
          <p:cNvPr id="2" name="Footer Placeholder 1"/>
          <p:cNvSpPr>
            <a:spLocks noGrp="1"/>
          </p:cNvSpPr>
          <p:nvPr>
            <p:ph type="ftr" sz="quarter" idx="3"/>
          </p:nvPr>
        </p:nvSpPr>
        <p:spPr/>
        <p:txBody>
          <a:bodyPr/>
          <a:lstStyle/>
          <a:p>
            <a:r>
              <a:rPr lang="en-US" smtClean="0"/>
              <a:t>Vision Consultants  </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b="0" dirty="0" smtClean="0"/>
              <a:t>container.css</a:t>
            </a:r>
            <a:endParaRPr lang="en-US" dirty="0"/>
          </a:p>
        </p:txBody>
      </p:sp>
      <p:sp>
        <p:nvSpPr>
          <p:cNvPr id="8202" name="Rectangle 10"/>
          <p:cNvSpPr>
            <a:spLocks noGrp="1" noChangeArrowheads="1"/>
          </p:cNvSpPr>
          <p:nvPr>
            <p:ph type="body" idx="1"/>
          </p:nvPr>
        </p:nvSpPr>
        <p:spPr>
          <a:xfrm>
            <a:off x="1752600" y="991651"/>
            <a:ext cx="7010400" cy="5302271"/>
          </a:xfrm>
          <a:noFill/>
        </p:spPr>
        <p:txBody>
          <a:bodyPr/>
          <a:lstStyle/>
          <a:p>
            <a:r>
              <a:rPr lang="en-US" sz="2200" dirty="0"/>
              <a:t>There are two strategies to consider when approaching container design. Either eliminate </a:t>
            </a:r>
            <a:r>
              <a:rPr lang="en-US" sz="2200" b="1" dirty="0"/>
              <a:t>container.css</a:t>
            </a:r>
            <a:r>
              <a:rPr lang="en-US" sz="2200" dirty="0"/>
              <a:t> for best performance or separate the style between skins and containers completely by putting all container related CSS in </a:t>
            </a:r>
            <a:r>
              <a:rPr lang="en-US" sz="2200" b="1" dirty="0"/>
              <a:t>container.css</a:t>
            </a:r>
            <a:r>
              <a:rPr lang="en-US" sz="2200" dirty="0"/>
              <a:t> file.</a:t>
            </a:r>
          </a:p>
          <a:p>
            <a:r>
              <a:rPr lang="en-US" sz="2200" dirty="0"/>
              <a:t>Elements that should go into container.css are headings, design elements for containers, container module navigation. When using </a:t>
            </a:r>
            <a:r>
              <a:rPr lang="en-US" sz="2200" b="1" dirty="0"/>
              <a:t>container.css</a:t>
            </a:r>
            <a:r>
              <a:rPr lang="en-US" sz="2200" dirty="0"/>
              <a:t> file, it is advisable to make sure the package  can be installed and used in different websites independently.</a:t>
            </a:r>
          </a:p>
          <a:p>
            <a:r>
              <a:rPr lang="en-US" sz="2200" b="1" dirty="0"/>
              <a:t>Portal.css</a:t>
            </a:r>
            <a:r>
              <a:rPr lang="en-US" sz="2200" dirty="0"/>
              <a:t> is perfect for site editors when they do not have access to the skin package. It is often used for styling specific site </a:t>
            </a:r>
            <a:r>
              <a:rPr lang="en-US" sz="2200" dirty="0" smtClean="0"/>
              <a:t>content.</a:t>
            </a:r>
            <a:endParaRPr lang="en-US" sz="2200" i="0"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06181648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a:xfrm>
            <a:off x="1752600" y="168323"/>
            <a:ext cx="7010400" cy="838200"/>
          </a:xfrm>
        </p:spPr>
        <p:txBody>
          <a:bodyPr/>
          <a:lstStyle/>
          <a:p>
            <a:r>
              <a:rPr lang="en-US" dirty="0" smtClean="0"/>
              <a:t>Day 3: Development</a:t>
            </a:r>
            <a:endParaRPr lang="en-US" dirty="0"/>
          </a:p>
        </p:txBody>
      </p:sp>
      <p:sp>
        <p:nvSpPr>
          <p:cNvPr id="8202" name="Rectangle 10"/>
          <p:cNvSpPr>
            <a:spLocks noGrp="1" noChangeArrowheads="1"/>
          </p:cNvSpPr>
          <p:nvPr>
            <p:ph type="body" idx="1"/>
          </p:nvPr>
        </p:nvSpPr>
        <p:spPr>
          <a:xfrm>
            <a:off x="1793543" y="780808"/>
            <a:ext cx="7010400" cy="5619992"/>
          </a:xfrm>
          <a:noFill/>
        </p:spPr>
        <p:txBody>
          <a:bodyPr/>
          <a:lstStyle/>
          <a:p>
            <a:r>
              <a:rPr lang="en-US" dirty="0" smtClean="0"/>
              <a:t>Module Development</a:t>
            </a:r>
            <a:endParaRPr lang="en-US" dirty="0"/>
          </a:p>
          <a:p>
            <a:pPr lvl="1">
              <a:spcBef>
                <a:spcPct val="0"/>
              </a:spcBef>
            </a:pPr>
            <a:r>
              <a:rPr lang="en-US" dirty="0" smtClean="0"/>
              <a:t>Language.</a:t>
            </a:r>
          </a:p>
          <a:p>
            <a:pPr lvl="1">
              <a:spcBef>
                <a:spcPct val="0"/>
              </a:spcBef>
            </a:pPr>
            <a:r>
              <a:rPr lang="en-US" dirty="0" smtClean="0"/>
              <a:t>Model.</a:t>
            </a:r>
          </a:p>
          <a:p>
            <a:r>
              <a:rPr lang="en-US" dirty="0" smtClean="0"/>
              <a:t>Using Templates</a:t>
            </a:r>
          </a:p>
          <a:p>
            <a:pPr lvl="1">
              <a:spcBef>
                <a:spcPct val="0"/>
              </a:spcBef>
            </a:pPr>
            <a:r>
              <a:rPr lang="en-US" dirty="0" smtClean="0"/>
              <a:t>Built-in DNN Template.</a:t>
            </a:r>
          </a:p>
          <a:p>
            <a:pPr lvl="1">
              <a:spcBef>
                <a:spcPct val="0"/>
              </a:spcBef>
            </a:pPr>
            <a:r>
              <a:rPr lang="en-US" dirty="0" smtClean="0"/>
              <a:t>Auto Package </a:t>
            </a:r>
            <a:r>
              <a:rPr lang="en-US" dirty="0" err="1" smtClean="0"/>
              <a:t>Christoc</a:t>
            </a:r>
            <a:r>
              <a:rPr lang="en-US" dirty="0" smtClean="0"/>
              <a:t> Template.</a:t>
            </a:r>
          </a:p>
          <a:p>
            <a:pPr lvl="1">
              <a:spcBef>
                <a:spcPct val="0"/>
              </a:spcBef>
            </a:pPr>
            <a:r>
              <a:rPr lang="en-US" dirty="0" smtClean="0"/>
              <a:t>Code Endeavors Templates.</a:t>
            </a:r>
          </a:p>
          <a:p>
            <a:pPr lvl="1">
              <a:spcBef>
                <a:spcPct val="0"/>
              </a:spcBef>
            </a:pPr>
            <a:r>
              <a:rPr lang="en-US" dirty="0" smtClean="0"/>
              <a:t>My Own </a:t>
            </a:r>
            <a:r>
              <a:rPr lang="en-US" dirty="0" err="1" smtClean="0"/>
              <a:t>bhattji</a:t>
            </a:r>
            <a:r>
              <a:rPr lang="en-US" dirty="0" smtClean="0"/>
              <a:t> Template.</a:t>
            </a:r>
            <a:endParaRPr lang="en-US" dirty="0"/>
          </a:p>
          <a:p>
            <a:r>
              <a:rPr lang="en-US" dirty="0" err="1"/>
              <a:t>DotNetNuke</a:t>
            </a:r>
            <a:r>
              <a:rPr lang="en-US" dirty="0"/>
              <a:t> API</a:t>
            </a:r>
            <a:endParaRPr lang="en-US" i="1" dirty="0"/>
          </a:p>
          <a:p>
            <a:pPr lvl="1">
              <a:spcBef>
                <a:spcPct val="0"/>
              </a:spcBef>
            </a:pPr>
            <a:r>
              <a:rPr lang="en-US" dirty="0"/>
              <a:t>Programmatically Creating User &amp; </a:t>
            </a:r>
            <a:r>
              <a:rPr lang="en-US" dirty="0" smtClean="0"/>
              <a:t>Roles.</a:t>
            </a:r>
          </a:p>
          <a:p>
            <a:pPr lvl="1">
              <a:spcBef>
                <a:spcPct val="0"/>
              </a:spcBef>
            </a:pPr>
            <a:r>
              <a:rPr lang="en-US" dirty="0" smtClean="0"/>
              <a:t>Assigning </a:t>
            </a:r>
            <a:r>
              <a:rPr lang="en-US" dirty="0"/>
              <a:t>Roles to User.</a:t>
            </a:r>
          </a:p>
          <a:p>
            <a:r>
              <a:rPr lang="en-US" dirty="0" smtClean="0"/>
              <a:t>State Management</a:t>
            </a:r>
            <a:endParaRPr lang="en-US" i="1" dirty="0"/>
          </a:p>
          <a:p>
            <a:pPr lvl="1">
              <a:spcBef>
                <a:spcPct val="0"/>
              </a:spcBef>
            </a:pPr>
            <a:r>
              <a:rPr lang="en-US" dirty="0" smtClean="0"/>
              <a:t>Using Session to retain values across modules.</a:t>
            </a:r>
            <a:endParaRPr lang="en-US" dirty="0"/>
          </a:p>
          <a:p>
            <a:pPr lvl="1">
              <a:spcBef>
                <a:spcPct val="0"/>
              </a:spcBef>
            </a:pPr>
            <a:endParaRPr lang="en-US"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43010926"/>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a:xfrm>
            <a:off x="1752600" y="168323"/>
            <a:ext cx="7010400" cy="838200"/>
          </a:xfrm>
        </p:spPr>
        <p:txBody>
          <a:bodyPr/>
          <a:lstStyle/>
          <a:p>
            <a:r>
              <a:rPr lang="en-US" dirty="0" smtClean="0"/>
              <a:t>Day 4: Development</a:t>
            </a:r>
            <a:endParaRPr lang="en-US" dirty="0"/>
          </a:p>
        </p:txBody>
      </p:sp>
      <p:sp>
        <p:nvSpPr>
          <p:cNvPr id="8202" name="Rectangle 10"/>
          <p:cNvSpPr>
            <a:spLocks noGrp="1" noChangeArrowheads="1"/>
          </p:cNvSpPr>
          <p:nvPr>
            <p:ph type="body" idx="1"/>
          </p:nvPr>
        </p:nvSpPr>
        <p:spPr>
          <a:xfrm>
            <a:off x="1793543" y="1284790"/>
            <a:ext cx="7010400" cy="4861367"/>
          </a:xfrm>
          <a:noFill/>
        </p:spPr>
        <p:txBody>
          <a:bodyPr/>
          <a:lstStyle/>
          <a:p>
            <a:r>
              <a:rPr lang="en-US" dirty="0" smtClean="0"/>
              <a:t>Debugging Module</a:t>
            </a:r>
            <a:endParaRPr lang="en-US" i="1" dirty="0" smtClean="0"/>
          </a:p>
          <a:p>
            <a:pPr lvl="1">
              <a:spcBef>
                <a:spcPct val="0"/>
              </a:spcBef>
            </a:pPr>
            <a:r>
              <a:rPr lang="en-US" dirty="0" smtClean="0"/>
              <a:t>Attach to w3wp.exe</a:t>
            </a:r>
          </a:p>
          <a:p>
            <a:pPr lvl="1">
              <a:spcBef>
                <a:spcPct val="0"/>
              </a:spcBef>
            </a:pPr>
            <a:r>
              <a:rPr lang="en-US" dirty="0" smtClean="0"/>
              <a:t>Admin -&gt; Event Viewer</a:t>
            </a:r>
          </a:p>
          <a:p>
            <a:r>
              <a:rPr lang="en-US" dirty="0">
                <a:solidFill>
                  <a:schemeClr val="tx1"/>
                </a:solidFill>
                <a:latin typeface="+mn-lt"/>
                <a:ea typeface="+mn-ea"/>
                <a:cs typeface="+mn-cs"/>
              </a:rPr>
              <a:t>To </a:t>
            </a:r>
            <a:r>
              <a:rPr lang="en-US" dirty="0" smtClean="0">
                <a:solidFill>
                  <a:schemeClr val="tx1"/>
                </a:solidFill>
                <a:latin typeface="+mn-lt"/>
                <a:ea typeface="+mn-ea"/>
                <a:cs typeface="+mn-cs"/>
              </a:rPr>
              <a:t>Package </a:t>
            </a:r>
            <a:r>
              <a:rPr lang="en-US" dirty="0">
                <a:solidFill>
                  <a:schemeClr val="tx1"/>
                </a:solidFill>
                <a:latin typeface="+mn-lt"/>
                <a:ea typeface="+mn-ea"/>
                <a:cs typeface="+mn-cs"/>
              </a:rPr>
              <a:t>and </a:t>
            </a:r>
            <a:r>
              <a:rPr lang="en-US" dirty="0" smtClean="0">
                <a:solidFill>
                  <a:schemeClr val="tx1"/>
                </a:solidFill>
                <a:latin typeface="+mn-lt"/>
                <a:ea typeface="+mn-ea"/>
                <a:cs typeface="+mn-cs"/>
              </a:rPr>
              <a:t>Deploy Module</a:t>
            </a:r>
          </a:p>
          <a:p>
            <a:r>
              <a:rPr lang="en-US" dirty="0" smtClean="0"/>
              <a:t>Skin Development</a:t>
            </a:r>
            <a:endParaRPr lang="en-US" i="1" dirty="0"/>
          </a:p>
          <a:p>
            <a:pPr lvl="1">
              <a:spcBef>
                <a:spcPct val="0"/>
              </a:spcBef>
            </a:pPr>
            <a:r>
              <a:rPr lang="en-US" dirty="0" smtClean="0"/>
              <a:t>Using Skin Objects.</a:t>
            </a:r>
            <a:endParaRPr lang="en-US"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132548704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4: Micro ORM</a:t>
            </a:r>
            <a:endParaRPr lang="en-US" dirty="0"/>
          </a:p>
        </p:txBody>
      </p:sp>
      <p:sp>
        <p:nvSpPr>
          <p:cNvPr id="8202" name="Rectangle 10"/>
          <p:cNvSpPr>
            <a:spLocks noGrp="1" noChangeArrowheads="1"/>
          </p:cNvSpPr>
          <p:nvPr>
            <p:ph type="body" idx="1"/>
          </p:nvPr>
        </p:nvSpPr>
        <p:spPr>
          <a:noFill/>
        </p:spPr>
        <p:txBody>
          <a:bodyPr/>
          <a:lstStyle/>
          <a:p>
            <a:r>
              <a:rPr lang="en-US" dirty="0" smtClean="0"/>
              <a:t>What is Micro ORM</a:t>
            </a:r>
            <a:endParaRPr lang="en-US" dirty="0"/>
          </a:p>
          <a:p>
            <a:pPr marL="457200" lvl="1" indent="0">
              <a:spcBef>
                <a:spcPct val="0"/>
              </a:spcBef>
              <a:buNone/>
            </a:pPr>
            <a:endParaRPr lang="en-US" dirty="0" smtClean="0"/>
          </a:p>
          <a:p>
            <a:pPr>
              <a:spcBef>
                <a:spcPct val="0"/>
              </a:spcBef>
            </a:pPr>
            <a:r>
              <a:rPr lang="en-US" dirty="0" smtClean="0"/>
              <a:t>Using </a:t>
            </a:r>
            <a:r>
              <a:rPr lang="en-US" dirty="0" err="1" smtClean="0"/>
              <a:t>PetaPOCO</a:t>
            </a:r>
            <a:endParaRPr lang="en-US" dirty="0" smtClean="0"/>
          </a:p>
          <a:p>
            <a:pPr lvl="1">
              <a:spcBef>
                <a:spcPct val="0"/>
              </a:spcBef>
            </a:pPr>
            <a:r>
              <a:rPr lang="en-US" dirty="0" smtClean="0"/>
              <a:t>In </a:t>
            </a:r>
            <a:r>
              <a:rPr lang="en-US" dirty="0" err="1" smtClean="0"/>
              <a:t>.Net</a:t>
            </a:r>
            <a:r>
              <a:rPr lang="en-US" dirty="0" smtClean="0"/>
              <a:t> Apps</a:t>
            </a:r>
          </a:p>
          <a:p>
            <a:pPr lvl="1">
              <a:spcBef>
                <a:spcPct val="0"/>
              </a:spcBef>
            </a:pPr>
            <a:r>
              <a:rPr lang="en-US" dirty="0" smtClean="0">
                <a:solidFill>
                  <a:schemeClr val="tx1"/>
                </a:solidFill>
                <a:latin typeface="+mn-lt"/>
              </a:rPr>
              <a:t>In DNN 6</a:t>
            </a:r>
          </a:p>
          <a:p>
            <a:pPr lvl="1">
              <a:spcBef>
                <a:spcPct val="0"/>
              </a:spcBef>
            </a:pPr>
            <a:r>
              <a:rPr lang="en-US" dirty="0" smtClean="0"/>
              <a:t>In DNN 7+</a:t>
            </a:r>
            <a:endParaRPr lang="en-US" dirty="0" smtClean="0">
              <a:solidFill>
                <a:schemeClr val="tx1"/>
              </a:solidFill>
              <a:latin typeface="+mn-lt"/>
            </a:endParaRPr>
          </a:p>
          <a:p>
            <a:r>
              <a:rPr lang="en-US" dirty="0" err="1" smtClean="0"/>
              <a:t>PetaPOCO</a:t>
            </a:r>
            <a:r>
              <a:rPr lang="en-US" dirty="0" smtClean="0"/>
              <a:t> considerations</a:t>
            </a:r>
            <a:endParaRPr lang="en-US" i="1" dirty="0"/>
          </a:p>
          <a:p>
            <a:pPr lvl="1">
              <a:spcBef>
                <a:spcPct val="0"/>
              </a:spcBef>
            </a:pPr>
            <a:r>
              <a:rPr lang="en-US" dirty="0" smtClean="0"/>
              <a:t>Object Qualifier not supported.</a:t>
            </a:r>
          </a:p>
          <a:p>
            <a:pPr lvl="1">
              <a:spcBef>
                <a:spcPct val="0"/>
              </a:spcBef>
            </a:pPr>
            <a:r>
              <a:rPr lang="en-US" dirty="0" smtClean="0"/>
              <a:t>Null Date value not supported.</a:t>
            </a:r>
          </a:p>
          <a:p>
            <a:pPr lvl="1">
              <a:spcBef>
                <a:spcPct val="0"/>
              </a:spcBef>
            </a:pPr>
            <a:r>
              <a:rPr lang="en-US" dirty="0" smtClean="0"/>
              <a:t>Work-</a:t>
            </a:r>
            <a:r>
              <a:rPr lang="en-US" dirty="0" err="1" smtClean="0"/>
              <a:t>arounds</a:t>
            </a:r>
            <a:r>
              <a:rPr lang="en-US" dirty="0" smtClean="0"/>
              <a:t>.</a:t>
            </a:r>
            <a:endParaRPr lang="en-US" dirty="0"/>
          </a:p>
          <a:p>
            <a:r>
              <a:rPr lang="en-US" dirty="0" err="1"/>
              <a:t>PetaPOCO</a:t>
            </a:r>
            <a:r>
              <a:rPr lang="en-US" dirty="0"/>
              <a:t> </a:t>
            </a:r>
            <a:r>
              <a:rPr lang="en-US" dirty="0" smtClean="0"/>
              <a:t>sample Module Development</a:t>
            </a:r>
            <a:endParaRPr lang="en-US" i="1" dirty="0"/>
          </a:p>
          <a:p>
            <a:pPr lvl="1">
              <a:spcBef>
                <a:spcPct val="0"/>
              </a:spcBef>
            </a:pPr>
            <a:r>
              <a:rPr lang="en-US" dirty="0" smtClean="0"/>
              <a:t>Best Practice Development.</a:t>
            </a:r>
          </a:p>
          <a:p>
            <a:pPr lvl="1">
              <a:spcBef>
                <a:spcPct val="0"/>
              </a:spcBef>
            </a:pPr>
            <a:endParaRPr lang="en-US" dirty="0"/>
          </a:p>
          <a:p>
            <a:pPr lvl="1">
              <a:spcBef>
                <a:spcPct val="0"/>
              </a:spcBef>
            </a:pPr>
            <a:endParaRPr lang="en-US" dirty="0" smtClean="0"/>
          </a:p>
          <a:p>
            <a:pPr lvl="1">
              <a:spcBef>
                <a:spcPct val="0"/>
              </a:spcBef>
            </a:pPr>
            <a:endParaRPr lang="en-US" dirty="0" smtClean="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3175717087"/>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5: Integration</a:t>
            </a:r>
            <a:endParaRPr lang="en-US" dirty="0"/>
          </a:p>
        </p:txBody>
      </p:sp>
      <p:sp>
        <p:nvSpPr>
          <p:cNvPr id="8202" name="Rectangle 10"/>
          <p:cNvSpPr>
            <a:spLocks noGrp="1" noChangeArrowheads="1"/>
          </p:cNvSpPr>
          <p:nvPr>
            <p:ph type="body" idx="1"/>
          </p:nvPr>
        </p:nvSpPr>
        <p:spPr>
          <a:xfrm>
            <a:off x="1752600" y="1395412"/>
            <a:ext cx="7013448" cy="4603051"/>
          </a:xfrm>
          <a:noFill/>
        </p:spPr>
        <p:txBody>
          <a:bodyPr/>
          <a:lstStyle/>
          <a:p>
            <a:r>
              <a:rPr lang="en-US" smtClean="0"/>
              <a:t>WebAPI</a:t>
            </a:r>
            <a:r>
              <a:rPr lang="en-US" dirty="0" smtClean="0"/>
              <a:t> - </a:t>
            </a:r>
            <a:r>
              <a:rPr lang="en-US" dirty="0"/>
              <a:t>Service </a:t>
            </a:r>
            <a:r>
              <a:rPr lang="en-US" dirty="0" smtClean="0"/>
              <a:t>Framework for DNN7</a:t>
            </a:r>
            <a:endParaRPr lang="en-US" i="1" dirty="0"/>
          </a:p>
          <a:p>
            <a:pPr lvl="1">
              <a:spcBef>
                <a:spcPct val="0"/>
              </a:spcBef>
            </a:pPr>
            <a:r>
              <a:rPr lang="en-US" dirty="0" smtClean="0"/>
              <a:t>Developing Hello World Service using </a:t>
            </a:r>
            <a:r>
              <a:rPr lang="en-US" dirty="0" err="1" smtClean="0"/>
              <a:t>WebAPI</a:t>
            </a:r>
            <a:endParaRPr lang="en-US" dirty="0" smtClean="0"/>
          </a:p>
          <a:p>
            <a:pPr lvl="1">
              <a:spcBef>
                <a:spcPct val="0"/>
              </a:spcBef>
            </a:pPr>
            <a:r>
              <a:rPr lang="en-US" dirty="0" smtClean="0"/>
              <a:t>Using Sample </a:t>
            </a:r>
            <a:r>
              <a:rPr lang="en-US" dirty="0" err="1" smtClean="0"/>
              <a:t>Authetication</a:t>
            </a:r>
            <a:r>
              <a:rPr lang="en-US" dirty="0" smtClean="0"/>
              <a:t> over </a:t>
            </a:r>
            <a:r>
              <a:rPr lang="en-US" dirty="0" err="1" smtClean="0"/>
              <a:t>WebAPI</a:t>
            </a:r>
            <a:endParaRPr lang="en-US" dirty="0" smtClean="0"/>
          </a:p>
          <a:p>
            <a:r>
              <a:rPr lang="en-US" dirty="0" smtClean="0"/>
              <a:t>Running Scheduled jobs</a:t>
            </a:r>
            <a:endParaRPr lang="en-US" i="1" dirty="0"/>
          </a:p>
          <a:p>
            <a:pPr lvl="1">
              <a:spcBef>
                <a:spcPct val="0"/>
              </a:spcBef>
            </a:pPr>
            <a:r>
              <a:rPr lang="en-US" dirty="0" err="1" smtClean="0"/>
              <a:t>DotNetNuke</a:t>
            </a:r>
            <a:r>
              <a:rPr lang="en-US" dirty="0" smtClean="0"/>
              <a:t> Scheduler</a:t>
            </a:r>
          </a:p>
          <a:p>
            <a:pPr lvl="1">
              <a:spcBef>
                <a:spcPct val="0"/>
              </a:spcBef>
            </a:pPr>
            <a:r>
              <a:rPr lang="en-US" dirty="0" smtClean="0"/>
              <a:t>Developing Scheduler Job for DNN </a:t>
            </a:r>
          </a:p>
          <a:p>
            <a:pPr lvl="1">
              <a:spcBef>
                <a:spcPct val="0"/>
              </a:spcBef>
            </a:pPr>
            <a:r>
              <a:rPr lang="en-US" dirty="0" smtClean="0"/>
              <a:t>Adding &amp; Configuring Item in DNN</a:t>
            </a:r>
          </a:p>
          <a:p>
            <a:pPr lvl="1">
              <a:spcBef>
                <a:spcPct val="0"/>
              </a:spcBef>
            </a:pPr>
            <a:endParaRPr lang="en-US" dirty="0" smtClean="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80786252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5: Integration</a:t>
            </a:r>
            <a:endParaRPr lang="en-US" dirty="0"/>
          </a:p>
        </p:txBody>
      </p:sp>
      <p:sp>
        <p:nvSpPr>
          <p:cNvPr id="8202" name="Rectangle 10"/>
          <p:cNvSpPr>
            <a:spLocks noGrp="1" noChangeArrowheads="1"/>
          </p:cNvSpPr>
          <p:nvPr>
            <p:ph type="body" idx="1"/>
          </p:nvPr>
        </p:nvSpPr>
        <p:spPr>
          <a:noFill/>
        </p:spPr>
        <p:txBody>
          <a:bodyPr/>
          <a:lstStyle/>
          <a:p>
            <a:r>
              <a:rPr lang="en-US" dirty="0" smtClean="0"/>
              <a:t>List of Useful Tools &amp; Sites</a:t>
            </a:r>
          </a:p>
          <a:p>
            <a:pPr lvl="1">
              <a:spcBef>
                <a:spcPct val="0"/>
              </a:spcBef>
            </a:pPr>
            <a:r>
              <a:rPr lang="en-US" dirty="0" smtClean="0"/>
              <a:t>Codeplex.com</a:t>
            </a:r>
          </a:p>
          <a:p>
            <a:pPr lvl="1">
              <a:spcBef>
                <a:spcPct val="0"/>
              </a:spcBef>
            </a:pPr>
            <a:r>
              <a:rPr lang="en-US" dirty="0" err="1" smtClean="0">
                <a:solidFill>
                  <a:schemeClr val="tx1"/>
                </a:solidFill>
                <a:latin typeface="+mn-lt"/>
              </a:rPr>
              <a:t>MSBuild.Community.Tasks</a:t>
            </a:r>
            <a:endParaRPr lang="en-US" dirty="0" smtClean="0">
              <a:solidFill>
                <a:schemeClr val="tx1"/>
              </a:solidFill>
              <a:latin typeface="+mn-lt"/>
            </a:endParaRPr>
          </a:p>
          <a:p>
            <a:pPr lvl="1">
              <a:spcBef>
                <a:spcPct val="0"/>
              </a:spcBef>
            </a:pPr>
            <a:r>
              <a:rPr lang="en-US" dirty="0" err="1" smtClean="0"/>
              <a:t>M</a:t>
            </a:r>
            <a:r>
              <a:rPr lang="en-US" dirty="0" err="1" smtClean="0">
                <a:solidFill>
                  <a:schemeClr val="tx1"/>
                </a:solidFill>
                <a:latin typeface="+mn-lt"/>
              </a:rPr>
              <a:t>yGenerationSoftware</a:t>
            </a:r>
            <a:endParaRPr lang="en-US" dirty="0" smtClean="0">
              <a:solidFill>
                <a:schemeClr val="tx1"/>
              </a:solidFill>
              <a:latin typeface="+mn-lt"/>
            </a:endParaRPr>
          </a:p>
          <a:p>
            <a:r>
              <a:rPr lang="en-US" dirty="0" smtClean="0"/>
              <a:t>Problem Solving</a:t>
            </a:r>
            <a:endParaRPr lang="en-US" i="1" dirty="0"/>
          </a:p>
          <a:p>
            <a:pPr lvl="1">
              <a:spcBef>
                <a:spcPct val="0"/>
              </a:spcBef>
            </a:pPr>
            <a:r>
              <a:rPr lang="en-US" dirty="0" smtClean="0"/>
              <a:t>Q &amp; A on previous day work.</a:t>
            </a:r>
          </a:p>
          <a:p>
            <a:pPr lvl="1">
              <a:spcBef>
                <a:spcPct val="0"/>
              </a:spcBef>
            </a:pPr>
            <a:r>
              <a:rPr lang="en-US" dirty="0" smtClean="0"/>
              <a:t>More detail on selected topics.</a:t>
            </a:r>
          </a:p>
          <a:p>
            <a:pPr lvl="1">
              <a:spcBef>
                <a:spcPct val="0"/>
              </a:spcBef>
            </a:pPr>
            <a:r>
              <a:rPr lang="en-US" dirty="0" smtClean="0"/>
              <a:t>Useful Tips &amp; Tricks.</a:t>
            </a:r>
          </a:p>
          <a:p>
            <a:pPr lvl="1">
              <a:spcBef>
                <a:spcPct val="0"/>
              </a:spcBef>
            </a:pPr>
            <a:r>
              <a:rPr lang="en-US" dirty="0" smtClean="0"/>
              <a:t>Best Practice Development.</a:t>
            </a:r>
          </a:p>
          <a:p>
            <a:pPr lvl="1">
              <a:spcBef>
                <a:spcPct val="0"/>
              </a:spcBef>
            </a:pPr>
            <a:r>
              <a:rPr lang="en-US" dirty="0" smtClean="0"/>
              <a:t>Preparing Hosting Environment.</a:t>
            </a:r>
          </a:p>
          <a:p>
            <a:pPr lvl="1">
              <a:spcBef>
                <a:spcPct val="0"/>
              </a:spcBef>
            </a:pPr>
            <a:endParaRPr lang="en-US" dirty="0"/>
          </a:p>
          <a:p>
            <a:pPr lvl="1">
              <a:spcBef>
                <a:spcPct val="0"/>
              </a:spcBef>
            </a:pPr>
            <a:endParaRPr lang="en-US" dirty="0" smtClean="0"/>
          </a:p>
          <a:p>
            <a:pPr lvl="1">
              <a:spcBef>
                <a:spcPct val="0"/>
              </a:spcBef>
            </a:pPr>
            <a:endParaRPr lang="en-US" dirty="0" smtClean="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379582026"/>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smtClean="0"/>
              <a:t>Thank You</a:t>
            </a:r>
            <a:endParaRPr lang="en-US" dirty="0"/>
          </a:p>
        </p:txBody>
      </p:sp>
      <p:sp>
        <p:nvSpPr>
          <p:cNvPr id="2051" name="Rectangle 3"/>
          <p:cNvSpPr>
            <a:spLocks noGrp="1" noChangeArrowheads="1"/>
          </p:cNvSpPr>
          <p:nvPr>
            <p:ph type="subTitle" idx="1"/>
          </p:nvPr>
        </p:nvSpPr>
        <p:spPr>
          <a:xfrm>
            <a:off x="2992438" y="2768600"/>
            <a:ext cx="5248275" cy="2473960"/>
          </a:xfrm>
        </p:spPr>
        <p:txBody>
          <a:bodyPr/>
          <a:lstStyle/>
          <a:p>
            <a:pPr>
              <a:spcBef>
                <a:spcPct val="0"/>
              </a:spcBef>
            </a:pPr>
            <a:r>
              <a:rPr lang="en-US" b="1" dirty="0" smtClean="0"/>
              <a:t>Mr</a:t>
            </a:r>
            <a:r>
              <a:rPr lang="en-US" b="1" dirty="0"/>
              <a:t>. </a:t>
            </a:r>
            <a:r>
              <a:rPr lang="en-US" b="1" dirty="0" err="1" smtClean="0"/>
              <a:t>Jaydeep</a:t>
            </a:r>
            <a:r>
              <a:rPr lang="en-US" b="1" dirty="0" smtClean="0"/>
              <a:t> Bhatt</a:t>
            </a:r>
          </a:p>
          <a:p>
            <a:pPr>
              <a:spcBef>
                <a:spcPct val="0"/>
              </a:spcBef>
            </a:pPr>
            <a:r>
              <a:rPr lang="en-US" b="1" i="1" dirty="0" smtClean="0"/>
              <a:t>9377838485</a:t>
            </a:r>
          </a:p>
          <a:p>
            <a:pPr>
              <a:spcBef>
                <a:spcPct val="0"/>
              </a:spcBef>
            </a:pPr>
            <a:r>
              <a:rPr lang="en-US" b="1" i="1" dirty="0" smtClean="0">
                <a:hlinkClick r:id="rId3"/>
              </a:rPr>
              <a:t>jaydeep@bhattji.com</a:t>
            </a:r>
            <a:endParaRPr lang="en-US" b="1" i="1" dirty="0" smtClean="0"/>
          </a:p>
          <a:p>
            <a:pPr>
              <a:spcBef>
                <a:spcPct val="0"/>
              </a:spcBef>
            </a:pPr>
            <a:r>
              <a:rPr lang="en-US" b="1" i="1" dirty="0" smtClean="0">
                <a:hlinkClick r:id="rId4"/>
              </a:rPr>
              <a:t>http://bhattji.com</a:t>
            </a:r>
            <a:endParaRPr lang="en-US" b="1" i="1" dirty="0" smtClean="0"/>
          </a:p>
          <a:p>
            <a:pPr>
              <a:spcBef>
                <a:spcPct val="0"/>
              </a:spcBef>
            </a:pPr>
            <a:r>
              <a:rPr lang="en-US" b="1" i="1" dirty="0" smtClean="0">
                <a:hlinkClick r:id="rId5"/>
              </a:rPr>
              <a:t>http://vision-consultants.com</a:t>
            </a:r>
            <a:endParaRPr lang="en-US" b="1" i="1" dirty="0" smtClean="0"/>
          </a:p>
          <a:p>
            <a:pPr>
              <a:spcBef>
                <a:spcPct val="0"/>
              </a:spcBef>
            </a:pPr>
            <a:endParaRPr lang="en-US" b="1" i="1" dirty="0" smtClean="0"/>
          </a:p>
          <a:p>
            <a:pPr>
              <a:spcBef>
                <a:spcPct val="0"/>
              </a:spcBef>
            </a:pPr>
            <a:endParaRPr lang="en-US" b="1" i="1" dirty="0"/>
          </a:p>
        </p:txBody>
      </p:sp>
      <p:sp>
        <p:nvSpPr>
          <p:cNvPr id="2" name="Footer Placeholder 1"/>
          <p:cNvSpPr>
            <a:spLocks noGrp="1"/>
          </p:cNvSpPr>
          <p:nvPr>
            <p:ph type="ftr" sz="quarter" idx="3"/>
          </p:nvPr>
        </p:nvSpPr>
        <p:spPr/>
        <p:txBody>
          <a:bodyPr/>
          <a:lstStyle/>
          <a:p>
            <a:r>
              <a:rPr lang="en-US" smtClean="0"/>
              <a:t>Vision Consultants  </a:t>
            </a:r>
            <a:endParaRPr lang="en-US" dirty="0"/>
          </a:p>
        </p:txBody>
      </p:sp>
    </p:spTree>
    <p:extLst>
      <p:ext uri="{BB962C8B-B14F-4D97-AF65-F5344CB8AC3E}">
        <p14:creationId xmlns:p14="http://schemas.microsoft.com/office/powerpoint/2010/main" val="2059619548"/>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err="1" smtClean="0"/>
              <a:t>DotNetNuke</a:t>
            </a:r>
            <a:r>
              <a:rPr lang="en-US" dirty="0" smtClean="0"/>
              <a:t> Training Setup</a:t>
            </a:r>
            <a:endParaRPr lang="en-US" dirty="0"/>
          </a:p>
        </p:txBody>
      </p:sp>
      <p:sp>
        <p:nvSpPr>
          <p:cNvPr id="8202" name="Rectangle 10"/>
          <p:cNvSpPr>
            <a:spLocks noGrp="1" noChangeArrowheads="1"/>
          </p:cNvSpPr>
          <p:nvPr>
            <p:ph type="body" idx="1"/>
          </p:nvPr>
        </p:nvSpPr>
        <p:spPr>
          <a:xfrm>
            <a:off x="1717875" y="909277"/>
            <a:ext cx="7078883" cy="5341052"/>
          </a:xfrm>
          <a:noFill/>
        </p:spPr>
        <p:txBody>
          <a:bodyPr/>
          <a:lstStyle/>
          <a:p>
            <a:pPr lvl="0"/>
            <a:r>
              <a:rPr lang="en-US" dirty="0"/>
              <a:t>Hardware</a:t>
            </a:r>
          </a:p>
          <a:p>
            <a:pPr lvl="1"/>
            <a:r>
              <a:rPr lang="en-US" sz="2400" dirty="0"/>
              <a:t>Xeon Server with 4 GB RAM (8GB Recommended)</a:t>
            </a:r>
          </a:p>
          <a:p>
            <a:pPr lvl="1"/>
            <a:r>
              <a:rPr lang="en-US" sz="2400" dirty="0"/>
              <a:t>Overhead Projector</a:t>
            </a:r>
          </a:p>
          <a:p>
            <a:pPr lvl="0"/>
            <a:r>
              <a:rPr lang="en-US" dirty="0"/>
              <a:t>Software</a:t>
            </a:r>
          </a:p>
          <a:p>
            <a:pPr lvl="1"/>
            <a:r>
              <a:rPr lang="en-US" sz="2400" dirty="0"/>
              <a:t>Windows Server 2012 R2</a:t>
            </a:r>
          </a:p>
          <a:p>
            <a:pPr lvl="1"/>
            <a:r>
              <a:rPr lang="en-US" sz="2400" dirty="0"/>
              <a:t>IIS Server</a:t>
            </a:r>
          </a:p>
          <a:p>
            <a:pPr lvl="1"/>
            <a:r>
              <a:rPr lang="en-US" sz="2400" dirty="0" err="1"/>
              <a:t>DotNet</a:t>
            </a:r>
            <a:r>
              <a:rPr lang="en-US" sz="2400" dirty="0"/>
              <a:t> Framework 4.5, 4.0 and 3.5</a:t>
            </a:r>
          </a:p>
          <a:p>
            <a:pPr lvl="1"/>
            <a:r>
              <a:rPr lang="en-US" sz="2400" dirty="0"/>
              <a:t>MS SQL Server 2012 R2 or better with MS SQL Studio</a:t>
            </a:r>
          </a:p>
          <a:p>
            <a:pPr lvl="1"/>
            <a:r>
              <a:rPr lang="en-US" sz="2400" dirty="0"/>
              <a:t>Latest Visual Studio 2013 Update 4</a:t>
            </a:r>
          </a:p>
          <a:p>
            <a:pPr lvl="1"/>
            <a:r>
              <a:rPr lang="en-US" sz="2400" dirty="0"/>
              <a:t>MS Office with Power </a:t>
            </a:r>
            <a:r>
              <a:rPr lang="en-US" sz="2400" dirty="0" smtClean="0"/>
              <a:t>Point</a:t>
            </a:r>
            <a:endParaRPr lang="en-US"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a:t>Recommended </a:t>
            </a:r>
            <a:r>
              <a:rPr lang="en-US" dirty="0" smtClean="0"/>
              <a:t>Downloads</a:t>
            </a:r>
            <a:endParaRPr lang="en-US" dirty="0"/>
          </a:p>
        </p:txBody>
      </p:sp>
      <p:sp>
        <p:nvSpPr>
          <p:cNvPr id="8202" name="Rectangle 10"/>
          <p:cNvSpPr>
            <a:spLocks noGrp="1" noChangeArrowheads="1"/>
          </p:cNvSpPr>
          <p:nvPr>
            <p:ph type="body" idx="1"/>
          </p:nvPr>
        </p:nvSpPr>
        <p:spPr>
          <a:xfrm>
            <a:off x="1717875" y="1142999"/>
            <a:ext cx="7078883" cy="5107329"/>
          </a:xfrm>
          <a:noFill/>
        </p:spPr>
        <p:txBody>
          <a:bodyPr/>
          <a:lstStyle/>
          <a:p>
            <a:r>
              <a:rPr lang="en-US" sz="2600" dirty="0" smtClean="0"/>
              <a:t>Latest </a:t>
            </a:r>
            <a:r>
              <a:rPr lang="en-US" sz="2600" dirty="0" err="1"/>
              <a:t>DotNetNuke</a:t>
            </a:r>
            <a:r>
              <a:rPr lang="en-US" sz="2600" dirty="0"/>
              <a:t> </a:t>
            </a:r>
            <a:r>
              <a:rPr lang="en-US" sz="2600" dirty="0">
                <a:hlinkClick r:id="rId3"/>
              </a:rPr>
              <a:t>http://</a:t>
            </a:r>
            <a:r>
              <a:rPr lang="en-US" sz="2600" dirty="0" smtClean="0">
                <a:hlinkClick r:id="rId3"/>
              </a:rPr>
              <a:t>dotnetnuke.codeplex.com</a:t>
            </a:r>
            <a:r>
              <a:rPr lang="en-US" sz="2600" dirty="0" smtClean="0"/>
              <a:t> </a:t>
            </a:r>
            <a:endParaRPr lang="en-US" sz="2600" dirty="0"/>
          </a:p>
          <a:p>
            <a:r>
              <a:rPr lang="en-US" sz="2600" dirty="0" err="1"/>
              <a:t>MSBuild</a:t>
            </a:r>
            <a:r>
              <a:rPr lang="en-US" sz="2600" dirty="0"/>
              <a:t> Community Tasks </a:t>
            </a:r>
            <a:r>
              <a:rPr lang="en-US" sz="2600" dirty="0">
                <a:hlinkClick r:id="rId4"/>
              </a:rPr>
              <a:t>https://</a:t>
            </a:r>
            <a:r>
              <a:rPr lang="en-US" sz="2600" dirty="0" smtClean="0">
                <a:hlinkClick r:id="rId4"/>
              </a:rPr>
              <a:t>github.com/loresoft/msbuildtasks/releases</a:t>
            </a:r>
            <a:r>
              <a:rPr lang="en-US" sz="2600" dirty="0" smtClean="0"/>
              <a:t> </a:t>
            </a:r>
            <a:endParaRPr lang="en-US" sz="2600" dirty="0"/>
          </a:p>
          <a:p>
            <a:r>
              <a:rPr lang="en-US" sz="2600" dirty="0" err="1"/>
              <a:t>Christoc's</a:t>
            </a:r>
            <a:r>
              <a:rPr lang="en-US" sz="2600" dirty="0"/>
              <a:t> </a:t>
            </a:r>
            <a:r>
              <a:rPr lang="en-US" sz="2600" dirty="0" err="1"/>
              <a:t>DotNetNuke</a:t>
            </a:r>
            <a:r>
              <a:rPr lang="en-US" sz="2600" dirty="0"/>
              <a:t> Module and Theme Development Template </a:t>
            </a:r>
            <a:r>
              <a:rPr lang="en-US" sz="2600" u="sng" dirty="0">
                <a:hlinkClick r:id="rId5"/>
              </a:rPr>
              <a:t>http://christoctemplate.codeplex.com</a:t>
            </a:r>
            <a:endParaRPr lang="en-US" sz="2600" dirty="0"/>
          </a:p>
          <a:p>
            <a:r>
              <a:rPr lang="en-US" sz="2600" dirty="0"/>
              <a:t>Code Endeavors </a:t>
            </a:r>
            <a:r>
              <a:rPr lang="en-US" sz="2600" dirty="0" err="1"/>
              <a:t>DotNetNuke</a:t>
            </a:r>
            <a:r>
              <a:rPr lang="en-US" sz="2600" dirty="0"/>
              <a:t> </a:t>
            </a:r>
            <a:r>
              <a:rPr lang="en-US" sz="2600" dirty="0" smtClean="0"/>
              <a:t>Templates </a:t>
            </a:r>
            <a:r>
              <a:rPr lang="en-US" sz="2600" dirty="0" smtClean="0">
                <a:hlinkClick r:id="rId6"/>
              </a:rPr>
              <a:t>http</a:t>
            </a:r>
            <a:r>
              <a:rPr lang="en-US" sz="2600" dirty="0">
                <a:hlinkClick r:id="rId6"/>
              </a:rPr>
              <a:t>://</a:t>
            </a:r>
            <a:r>
              <a:rPr lang="en-US" sz="2600" dirty="0" smtClean="0">
                <a:hlinkClick r:id="rId6"/>
              </a:rPr>
              <a:t>codeendeavortemplate.codeplex.com</a:t>
            </a:r>
            <a:r>
              <a:rPr lang="en-US" sz="2600" dirty="0" smtClean="0"/>
              <a:t> </a:t>
            </a:r>
            <a:endParaRPr lang="en-US" sz="2600" dirty="0"/>
          </a:p>
          <a:p>
            <a:pPr marL="457200" lvl="1" indent="0">
              <a:spcBef>
                <a:spcPct val="0"/>
              </a:spcBef>
              <a:buNone/>
            </a:pPr>
            <a:endParaRPr lang="en-US"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176898094"/>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1: Installation</a:t>
            </a:r>
            <a:endParaRPr lang="en-US" dirty="0"/>
          </a:p>
        </p:txBody>
      </p:sp>
      <p:sp>
        <p:nvSpPr>
          <p:cNvPr id="8202" name="Rectangle 10"/>
          <p:cNvSpPr>
            <a:spLocks noGrp="1" noChangeArrowheads="1"/>
          </p:cNvSpPr>
          <p:nvPr>
            <p:ph type="body" idx="1"/>
          </p:nvPr>
        </p:nvSpPr>
        <p:spPr>
          <a:xfrm>
            <a:off x="1717875" y="909277"/>
            <a:ext cx="7078883" cy="5341052"/>
          </a:xfrm>
          <a:noFill/>
        </p:spPr>
        <p:txBody>
          <a:bodyPr/>
          <a:lstStyle/>
          <a:p>
            <a:r>
              <a:rPr lang="en-US" dirty="0" smtClean="0"/>
              <a:t>What is </a:t>
            </a:r>
            <a:r>
              <a:rPr lang="en-US" dirty="0" err="1" smtClean="0"/>
              <a:t>DotNetNuke</a:t>
            </a:r>
            <a:endParaRPr lang="en-US" dirty="0"/>
          </a:p>
          <a:p>
            <a:pPr lvl="1">
              <a:spcBef>
                <a:spcPct val="0"/>
              </a:spcBef>
            </a:pPr>
            <a:r>
              <a:rPr lang="en-US" dirty="0" smtClean="0"/>
              <a:t>History &amp; Evolvement of DNN.</a:t>
            </a:r>
            <a:endParaRPr lang="en-US" dirty="0"/>
          </a:p>
          <a:p>
            <a:r>
              <a:rPr lang="en-US" dirty="0" smtClean="0"/>
              <a:t>Why </a:t>
            </a:r>
            <a:r>
              <a:rPr lang="en-US" dirty="0" err="1" smtClean="0"/>
              <a:t>DotNetNuke</a:t>
            </a:r>
            <a:endParaRPr lang="en-US" dirty="0"/>
          </a:p>
          <a:p>
            <a:pPr lvl="1">
              <a:spcBef>
                <a:spcPct val="0"/>
              </a:spcBef>
            </a:pPr>
            <a:r>
              <a:rPr lang="en-US" dirty="0" smtClean="0"/>
              <a:t>Reduce Cost.</a:t>
            </a:r>
            <a:endParaRPr lang="en-US" dirty="0"/>
          </a:p>
          <a:p>
            <a:r>
              <a:rPr lang="en-US" dirty="0" smtClean="0"/>
              <a:t>Major Areas of DNN Use</a:t>
            </a:r>
            <a:endParaRPr lang="en-US" i="1" dirty="0"/>
          </a:p>
          <a:p>
            <a:pPr lvl="1">
              <a:spcBef>
                <a:spcPct val="0"/>
              </a:spcBef>
            </a:pPr>
            <a:r>
              <a:rPr lang="en-US" dirty="0" smtClean="0"/>
              <a:t>Building Portals &amp; Sites.</a:t>
            </a:r>
          </a:p>
          <a:p>
            <a:pPr lvl="1">
              <a:spcBef>
                <a:spcPct val="0"/>
              </a:spcBef>
            </a:pPr>
            <a:r>
              <a:rPr lang="en-US" dirty="0" smtClean="0"/>
              <a:t>Making Money through Module Development.</a:t>
            </a:r>
          </a:p>
          <a:p>
            <a:pPr lvl="1">
              <a:spcBef>
                <a:spcPct val="0"/>
              </a:spcBef>
            </a:pPr>
            <a:r>
              <a:rPr lang="en-US" dirty="0" smtClean="0"/>
              <a:t>Minting Money with DNN Skinning.</a:t>
            </a:r>
            <a:endParaRPr lang="en-US" dirty="0"/>
          </a:p>
          <a:p>
            <a:r>
              <a:rPr lang="en-US" dirty="0"/>
              <a:t>Install </a:t>
            </a:r>
            <a:r>
              <a:rPr lang="en-US" dirty="0" smtClean="0"/>
              <a:t>DNN</a:t>
            </a:r>
          </a:p>
          <a:p>
            <a:pPr lvl="1"/>
            <a:r>
              <a:rPr lang="en-US" dirty="0" smtClean="0"/>
              <a:t>Various </a:t>
            </a:r>
            <a:r>
              <a:rPr lang="en-US" dirty="0"/>
              <a:t>Options, Auto, Typical &amp; Custom.</a:t>
            </a:r>
            <a:endParaRPr lang="en-US" dirty="0" smtClean="0"/>
          </a:p>
          <a:p>
            <a:r>
              <a:rPr lang="en-US" dirty="0" smtClean="0"/>
              <a:t>Moving between Development &amp; Production</a:t>
            </a:r>
          </a:p>
          <a:p>
            <a:pPr lvl="1">
              <a:spcBef>
                <a:spcPct val="0"/>
              </a:spcBef>
            </a:pPr>
            <a:r>
              <a:rPr lang="en-US" dirty="0" smtClean="0"/>
              <a:t>Backing up Installation &amp; Database</a:t>
            </a:r>
          </a:p>
          <a:p>
            <a:pPr lvl="1">
              <a:spcBef>
                <a:spcPct val="0"/>
              </a:spcBef>
            </a:pPr>
            <a:r>
              <a:rPr lang="en-US" dirty="0" smtClean="0"/>
              <a:t>Restoring from Backup</a:t>
            </a:r>
          </a:p>
          <a:p>
            <a:pPr marL="457200" lvl="1" indent="0">
              <a:spcBef>
                <a:spcPct val="0"/>
              </a:spcBef>
              <a:buNone/>
            </a:pPr>
            <a:endParaRPr lang="en-US"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1209867906"/>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2: Configuration</a:t>
            </a:r>
            <a:endParaRPr lang="en-US" dirty="0"/>
          </a:p>
        </p:txBody>
      </p:sp>
      <p:sp>
        <p:nvSpPr>
          <p:cNvPr id="8202" name="Rectangle 10"/>
          <p:cNvSpPr>
            <a:spLocks noGrp="1" noChangeArrowheads="1"/>
          </p:cNvSpPr>
          <p:nvPr>
            <p:ph type="body" idx="1"/>
          </p:nvPr>
        </p:nvSpPr>
        <p:spPr>
          <a:xfrm>
            <a:off x="1783080" y="983932"/>
            <a:ext cx="7010400" cy="5416868"/>
          </a:xfrm>
          <a:noFill/>
        </p:spPr>
        <p:txBody>
          <a:bodyPr/>
          <a:lstStyle/>
          <a:p>
            <a:r>
              <a:rPr lang="en-US" dirty="0" smtClean="0"/>
              <a:t>Roles</a:t>
            </a:r>
            <a:endParaRPr lang="en-US" dirty="0"/>
          </a:p>
          <a:p>
            <a:pPr lvl="1">
              <a:spcBef>
                <a:spcPct val="0"/>
              </a:spcBef>
            </a:pPr>
            <a:r>
              <a:rPr lang="en-US" dirty="0" smtClean="0"/>
              <a:t>Creating &amp; assigning Roles to Users.</a:t>
            </a:r>
            <a:endParaRPr lang="en-US" dirty="0"/>
          </a:p>
          <a:p>
            <a:r>
              <a:rPr lang="en-US" dirty="0" smtClean="0"/>
              <a:t>Users</a:t>
            </a:r>
            <a:endParaRPr lang="en-US" dirty="0"/>
          </a:p>
          <a:p>
            <a:pPr lvl="1">
              <a:spcBef>
                <a:spcPct val="0"/>
              </a:spcBef>
            </a:pPr>
            <a:r>
              <a:rPr lang="en-US" dirty="0" smtClean="0"/>
              <a:t>Adding Users and assigning Roles.</a:t>
            </a:r>
            <a:endParaRPr lang="en-US" dirty="0"/>
          </a:p>
          <a:p>
            <a:r>
              <a:rPr lang="en-US" dirty="0" smtClean="0"/>
              <a:t>Pages</a:t>
            </a:r>
            <a:endParaRPr lang="en-US" i="1" dirty="0" smtClean="0"/>
          </a:p>
          <a:p>
            <a:pPr lvl="1">
              <a:spcBef>
                <a:spcPct val="0"/>
              </a:spcBef>
            </a:pPr>
            <a:r>
              <a:rPr lang="en-US" dirty="0" smtClean="0"/>
              <a:t>Adding Pages.</a:t>
            </a:r>
          </a:p>
          <a:p>
            <a:pPr lvl="1">
              <a:spcBef>
                <a:spcPct val="0"/>
              </a:spcBef>
            </a:pPr>
            <a:r>
              <a:rPr lang="en-US" dirty="0" smtClean="0"/>
              <a:t>Updating Pages Settings.</a:t>
            </a:r>
          </a:p>
          <a:p>
            <a:pPr lvl="1">
              <a:spcBef>
                <a:spcPct val="0"/>
              </a:spcBef>
            </a:pPr>
            <a:r>
              <a:rPr lang="en-US" dirty="0" smtClean="0"/>
              <a:t>Setting Page Permissions.</a:t>
            </a:r>
          </a:p>
          <a:p>
            <a:r>
              <a:rPr lang="en-US" dirty="0"/>
              <a:t>Site Settings</a:t>
            </a:r>
          </a:p>
          <a:p>
            <a:pPr lvl="1"/>
            <a:r>
              <a:rPr lang="en-US" dirty="0">
                <a:ea typeface="+mn-ea"/>
                <a:cs typeface="+mn-cs"/>
              </a:rPr>
              <a:t>Applying Skins at Portal, Page &amp; Module Level</a:t>
            </a:r>
          </a:p>
          <a:p>
            <a:pPr lvl="1"/>
            <a:r>
              <a:rPr lang="en-US" dirty="0"/>
              <a:t>Using Default, Portal &amp; Module CSS files</a:t>
            </a:r>
          </a:p>
          <a:p>
            <a:r>
              <a:rPr lang="en-US" dirty="0" smtClean="0"/>
              <a:t>Module Settings</a:t>
            </a:r>
            <a:endParaRPr lang="en-US" i="1" dirty="0"/>
          </a:p>
          <a:p>
            <a:pPr lvl="1">
              <a:spcBef>
                <a:spcPct val="0"/>
              </a:spcBef>
            </a:pPr>
            <a:r>
              <a:rPr lang="en-US" dirty="0" smtClean="0"/>
              <a:t>Assigning Module Permissions.</a:t>
            </a:r>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3056512227"/>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2: Configuration</a:t>
            </a:r>
            <a:endParaRPr lang="en-US" dirty="0"/>
          </a:p>
        </p:txBody>
      </p:sp>
      <p:sp>
        <p:nvSpPr>
          <p:cNvPr id="8202" name="Rectangle 10"/>
          <p:cNvSpPr>
            <a:spLocks noGrp="1" noChangeArrowheads="1"/>
          </p:cNvSpPr>
          <p:nvPr>
            <p:ph type="body" idx="1"/>
          </p:nvPr>
        </p:nvSpPr>
        <p:spPr>
          <a:xfrm>
            <a:off x="1783080" y="983932"/>
            <a:ext cx="7010400" cy="5416868"/>
          </a:xfrm>
          <a:noFill/>
        </p:spPr>
        <p:txBody>
          <a:bodyPr/>
          <a:lstStyle/>
          <a:p>
            <a:r>
              <a:rPr lang="en-US" dirty="0" smtClean="0"/>
              <a:t>SEO</a:t>
            </a:r>
            <a:endParaRPr lang="en-US" dirty="0"/>
          </a:p>
          <a:p>
            <a:pPr lvl="1">
              <a:spcBef>
                <a:spcPct val="0"/>
              </a:spcBef>
            </a:pPr>
            <a:r>
              <a:rPr lang="en-US" dirty="0" smtClean="0"/>
              <a:t>Submitting site to Google.</a:t>
            </a:r>
          </a:p>
          <a:p>
            <a:pPr lvl="1">
              <a:spcBef>
                <a:spcPct val="0"/>
              </a:spcBef>
            </a:pPr>
            <a:r>
              <a:rPr lang="en-US" dirty="0" smtClean="0"/>
              <a:t>Defining default Keywords &amp; Description for the Site.</a:t>
            </a:r>
          </a:p>
          <a:p>
            <a:pPr lvl="1">
              <a:spcBef>
                <a:spcPct val="0"/>
              </a:spcBef>
            </a:pPr>
            <a:r>
              <a:rPr lang="en-US" dirty="0" smtClean="0"/>
              <a:t>Overriding Keywords &amp; Description for the individual Page.</a:t>
            </a:r>
            <a:endParaRPr lang="en-US" dirty="0"/>
          </a:p>
          <a:p>
            <a:r>
              <a:rPr lang="en-US" dirty="0" smtClean="0"/>
              <a:t>Users</a:t>
            </a:r>
            <a:endParaRPr lang="en-US" dirty="0"/>
          </a:p>
          <a:p>
            <a:pPr lvl="1">
              <a:spcBef>
                <a:spcPct val="0"/>
              </a:spcBef>
            </a:pPr>
            <a:r>
              <a:rPr lang="en-US" dirty="0" smtClean="0"/>
              <a:t>Adding Users and assigning Roles.</a:t>
            </a:r>
            <a:endParaRPr lang="en-US" dirty="0"/>
          </a:p>
          <a:p>
            <a:pPr lvl="1">
              <a:spcBef>
                <a:spcPct val="0"/>
              </a:spcBef>
            </a:pPr>
            <a:r>
              <a:rPr lang="en-US" dirty="0" smtClean="0"/>
              <a:t>Assigning Module Permissions.</a:t>
            </a:r>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74853778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Day 3: Extensions</a:t>
            </a:r>
            <a:endParaRPr lang="en-US" dirty="0"/>
          </a:p>
        </p:txBody>
      </p:sp>
      <p:sp>
        <p:nvSpPr>
          <p:cNvPr id="8202" name="Rectangle 10"/>
          <p:cNvSpPr>
            <a:spLocks noGrp="1" noChangeArrowheads="1"/>
          </p:cNvSpPr>
          <p:nvPr>
            <p:ph type="body" idx="1"/>
          </p:nvPr>
        </p:nvSpPr>
        <p:spPr>
          <a:xfrm>
            <a:off x="1752600" y="1395412"/>
            <a:ext cx="7010400" cy="4746307"/>
          </a:xfrm>
          <a:noFill/>
        </p:spPr>
        <p:txBody>
          <a:bodyPr/>
          <a:lstStyle/>
          <a:p>
            <a:r>
              <a:rPr lang="en-US" dirty="0" smtClean="0"/>
              <a:t>What are Extensions</a:t>
            </a:r>
            <a:endParaRPr lang="en-US" dirty="0"/>
          </a:p>
          <a:p>
            <a:pPr lvl="1">
              <a:spcBef>
                <a:spcPct val="0"/>
              </a:spcBef>
            </a:pPr>
            <a:r>
              <a:rPr lang="en-US" dirty="0" smtClean="0"/>
              <a:t>Modules.</a:t>
            </a:r>
          </a:p>
          <a:p>
            <a:pPr lvl="1">
              <a:spcBef>
                <a:spcPct val="0"/>
              </a:spcBef>
            </a:pPr>
            <a:r>
              <a:rPr lang="en-US" dirty="0" smtClean="0"/>
              <a:t>Skins.</a:t>
            </a:r>
          </a:p>
          <a:p>
            <a:pPr lvl="1">
              <a:spcBef>
                <a:spcPct val="0"/>
              </a:spcBef>
            </a:pPr>
            <a:r>
              <a:rPr lang="en-US" dirty="0" smtClean="0"/>
              <a:t>Providers.</a:t>
            </a:r>
            <a:endParaRPr lang="en-US" dirty="0"/>
          </a:p>
          <a:p>
            <a:r>
              <a:rPr lang="en-US" dirty="0" smtClean="0"/>
              <a:t>Installing &amp; Upgrading Extensions</a:t>
            </a:r>
            <a:endParaRPr lang="en-US" dirty="0"/>
          </a:p>
          <a:p>
            <a:pPr lvl="1">
              <a:spcBef>
                <a:spcPct val="0"/>
              </a:spcBef>
            </a:pPr>
            <a:r>
              <a:rPr lang="en-US" dirty="0" smtClean="0"/>
              <a:t>Module Definitions.</a:t>
            </a:r>
            <a:endParaRPr lang="en-US" dirty="0"/>
          </a:p>
          <a:p>
            <a:r>
              <a:rPr lang="en-US" dirty="0" smtClean="0"/>
              <a:t>Running Database Scripts</a:t>
            </a:r>
            <a:endParaRPr lang="en-US" i="1" dirty="0" smtClean="0"/>
          </a:p>
          <a:p>
            <a:pPr lvl="1">
              <a:spcBef>
                <a:spcPct val="0"/>
              </a:spcBef>
            </a:pPr>
            <a:r>
              <a:rPr lang="en-US" dirty="0" smtClean="0"/>
              <a:t>Host -&gt; SQL.</a:t>
            </a:r>
          </a:p>
          <a:p>
            <a:r>
              <a:rPr lang="en-US" dirty="0" smtClean="0"/>
              <a:t>Using Popular Extensions</a:t>
            </a:r>
            <a:endParaRPr lang="en-US" i="1" dirty="0"/>
          </a:p>
          <a:p>
            <a:pPr lvl="1">
              <a:spcBef>
                <a:spcPct val="0"/>
              </a:spcBef>
            </a:pPr>
            <a:r>
              <a:rPr lang="en-US" dirty="0" smtClean="0"/>
              <a:t>Light Box Gallery Module.</a:t>
            </a:r>
          </a:p>
          <a:p>
            <a:pPr lvl="1">
              <a:spcBef>
                <a:spcPct val="0"/>
              </a:spcBef>
            </a:pPr>
            <a:r>
              <a:rPr lang="en-US" dirty="0" smtClean="0"/>
              <a:t>Report Module.</a:t>
            </a:r>
          </a:p>
          <a:p>
            <a:pPr lvl="1">
              <a:spcBef>
                <a:spcPct val="0"/>
              </a:spcBef>
            </a:pPr>
            <a:r>
              <a:rPr lang="en-US" dirty="0" smtClean="0"/>
              <a:t>Form &amp; List Module.</a:t>
            </a:r>
            <a:endParaRPr lang="en-US"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725510152"/>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b="0" dirty="0" err="1"/>
              <a:t>DotNetNuke</a:t>
            </a:r>
            <a:r>
              <a:rPr lang="en-US" b="0" dirty="0"/>
              <a:t> CSS Precedence</a:t>
            </a:r>
            <a:endParaRPr lang="en-US" dirty="0"/>
          </a:p>
        </p:txBody>
      </p:sp>
      <p:sp>
        <p:nvSpPr>
          <p:cNvPr id="8202" name="Rectangle 10"/>
          <p:cNvSpPr>
            <a:spLocks noGrp="1" noChangeArrowheads="1"/>
          </p:cNvSpPr>
          <p:nvPr>
            <p:ph type="body" idx="1"/>
          </p:nvPr>
        </p:nvSpPr>
        <p:spPr>
          <a:xfrm>
            <a:off x="1752600" y="1098529"/>
            <a:ext cx="7010400" cy="5302271"/>
          </a:xfrm>
          <a:noFill/>
        </p:spPr>
        <p:txBody>
          <a:bodyPr/>
          <a:lstStyle/>
          <a:p>
            <a:pPr>
              <a:buFont typeface="+mj-lt"/>
              <a:buAutoNum type="arabicPeriod"/>
            </a:pPr>
            <a:r>
              <a:rPr lang="en-US" sz="1800" b="1" dirty="0"/>
              <a:t>Module.css</a:t>
            </a:r>
            <a:endParaRPr lang="en-US" sz="1800" dirty="0"/>
          </a:p>
          <a:p>
            <a:pPr lvl="1"/>
            <a:r>
              <a:rPr lang="en-US" sz="1800" i="0" dirty="0"/>
              <a:t>(~/</a:t>
            </a:r>
            <a:r>
              <a:rPr lang="en-US" sz="1800" i="0" dirty="0" err="1"/>
              <a:t>DesktopModule</a:t>
            </a:r>
            <a:r>
              <a:rPr lang="en-US" sz="1800" i="0" dirty="0"/>
              <a:t>/</a:t>
            </a:r>
            <a:r>
              <a:rPr lang="en-US" sz="1800" i="0" dirty="0" err="1"/>
              <a:t>ModuleName</a:t>
            </a:r>
            <a:r>
              <a:rPr lang="en-US" sz="1800" i="0" dirty="0"/>
              <a:t>/module.css)</a:t>
            </a:r>
          </a:p>
          <a:p>
            <a:pPr>
              <a:buFont typeface="+mj-lt"/>
              <a:buAutoNum type="arabicPeriod"/>
            </a:pPr>
            <a:r>
              <a:rPr lang="en-US" sz="1800" b="1" dirty="0"/>
              <a:t>Default.css</a:t>
            </a:r>
            <a:endParaRPr lang="en-US" sz="1800" dirty="0"/>
          </a:p>
          <a:p>
            <a:pPr lvl="1"/>
            <a:r>
              <a:rPr lang="en-US" sz="1800" i="0" dirty="0"/>
              <a:t>(~/Portals/_default/default.css)</a:t>
            </a:r>
          </a:p>
          <a:p>
            <a:pPr>
              <a:buFont typeface="+mj-lt"/>
              <a:buAutoNum type="arabicPeriod"/>
            </a:pPr>
            <a:r>
              <a:rPr lang="en-US" sz="1800" b="1" dirty="0"/>
              <a:t>Skin.css</a:t>
            </a:r>
            <a:endParaRPr lang="en-US" sz="1800" dirty="0"/>
          </a:p>
          <a:p>
            <a:pPr lvl="1"/>
            <a:r>
              <a:rPr lang="en-US" sz="1800" i="0" dirty="0"/>
              <a:t>(~/Portals/</a:t>
            </a:r>
            <a:r>
              <a:rPr lang="en-US" sz="1800" i="0" dirty="0" err="1"/>
              <a:t>PortalID</a:t>
            </a:r>
            <a:r>
              <a:rPr lang="en-US" sz="1800" i="0" dirty="0"/>
              <a:t>/Skins/</a:t>
            </a:r>
            <a:r>
              <a:rPr lang="en-US" sz="1800" i="0" dirty="0" err="1"/>
              <a:t>SkinPackageName</a:t>
            </a:r>
            <a:r>
              <a:rPr lang="en-US" sz="1800" i="0" dirty="0"/>
              <a:t>/skin.css)</a:t>
            </a:r>
          </a:p>
          <a:p>
            <a:pPr>
              <a:buFont typeface="+mj-lt"/>
              <a:buAutoNum type="arabicPeriod"/>
            </a:pPr>
            <a:r>
              <a:rPr lang="en-US" sz="1800" b="1" dirty="0"/>
              <a:t>Container.css</a:t>
            </a:r>
            <a:endParaRPr lang="en-US" sz="1800" dirty="0"/>
          </a:p>
          <a:p>
            <a:pPr lvl="1"/>
            <a:r>
              <a:rPr lang="en-US" sz="1800" i="0" dirty="0"/>
              <a:t>(~/Portals/</a:t>
            </a:r>
            <a:r>
              <a:rPr lang="en-US" sz="1800" i="0" dirty="0" err="1"/>
              <a:t>PortalID</a:t>
            </a:r>
            <a:r>
              <a:rPr lang="en-US" sz="1800" i="0" dirty="0"/>
              <a:t>/Containers/</a:t>
            </a:r>
            <a:r>
              <a:rPr lang="en-US" sz="1800" i="0" dirty="0" err="1"/>
              <a:t>ContainerPackageName</a:t>
            </a:r>
            <a:r>
              <a:rPr lang="en-US" sz="1800" i="0" dirty="0"/>
              <a:t>/container.css)</a:t>
            </a:r>
          </a:p>
          <a:p>
            <a:pPr>
              <a:buFont typeface="+mj-lt"/>
              <a:buAutoNum type="arabicPeriod"/>
            </a:pPr>
            <a:r>
              <a:rPr lang="en-US" sz="1800" b="1" dirty="0"/>
              <a:t>Style.css (from module template if any)</a:t>
            </a:r>
            <a:endParaRPr lang="en-US" sz="1800" dirty="0"/>
          </a:p>
          <a:p>
            <a:pPr lvl="1"/>
            <a:r>
              <a:rPr lang="en-US" sz="1800" i="0" dirty="0"/>
              <a:t>(~/</a:t>
            </a:r>
            <a:r>
              <a:rPr lang="en-US" sz="1800" i="0" dirty="0" err="1"/>
              <a:t>DesktopModule</a:t>
            </a:r>
            <a:r>
              <a:rPr lang="en-US" sz="1800" i="0" dirty="0"/>
              <a:t>/</a:t>
            </a:r>
            <a:r>
              <a:rPr lang="en-US" sz="1800" i="0" dirty="0" err="1"/>
              <a:t>ModuleName</a:t>
            </a:r>
            <a:r>
              <a:rPr lang="en-US" sz="1800" i="0" dirty="0"/>
              <a:t>/Templates/template.css)</a:t>
            </a:r>
          </a:p>
          <a:p>
            <a:pPr>
              <a:buFont typeface="+mj-lt"/>
              <a:buAutoNum type="arabicPeriod"/>
            </a:pPr>
            <a:r>
              <a:rPr lang="en-US" sz="1800" b="1" dirty="0"/>
              <a:t>Portal.css</a:t>
            </a:r>
            <a:endParaRPr lang="en-US" sz="1800" dirty="0"/>
          </a:p>
          <a:p>
            <a:pPr lvl="1"/>
            <a:r>
              <a:rPr lang="en-US" sz="1800" i="0" dirty="0"/>
              <a:t>(~/Portals/</a:t>
            </a:r>
            <a:r>
              <a:rPr lang="en-US" sz="1800" i="0" dirty="0" err="1"/>
              <a:t>PortalID</a:t>
            </a:r>
            <a:r>
              <a:rPr lang="en-US" sz="1800" i="0" dirty="0"/>
              <a:t>/portal.css)</a:t>
            </a:r>
          </a:p>
          <a:p>
            <a:pPr>
              <a:buFont typeface="+mj-lt"/>
              <a:buAutoNum type="arabicPeriod"/>
            </a:pPr>
            <a:r>
              <a:rPr lang="en-US" sz="1800" b="1" dirty="0"/>
              <a:t>Inline.css </a:t>
            </a:r>
            <a:endParaRPr lang="en-US" sz="1800" b="1" dirty="0" smtClean="0"/>
          </a:p>
          <a:p>
            <a:pPr lvl="1"/>
            <a:r>
              <a:rPr lang="en-US" sz="1600" b="1" dirty="0" smtClean="0"/>
              <a:t>(</a:t>
            </a:r>
            <a:r>
              <a:rPr lang="en-US" sz="1800" i="0" dirty="0"/>
              <a:t>hard-coded in HTML</a:t>
            </a:r>
            <a:r>
              <a:rPr lang="en-US" sz="1800" i="0" dirty="0" smtClean="0"/>
              <a:t>)</a:t>
            </a:r>
            <a:endParaRPr lang="en-US" sz="1800" i="0"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993702612"/>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b="0" dirty="0"/>
              <a:t>s</a:t>
            </a:r>
            <a:r>
              <a:rPr lang="en-US" b="0" dirty="0" smtClean="0"/>
              <a:t>kin.css</a:t>
            </a:r>
            <a:endParaRPr lang="en-US" dirty="0"/>
          </a:p>
        </p:txBody>
      </p:sp>
      <p:sp>
        <p:nvSpPr>
          <p:cNvPr id="8202" name="Rectangle 10"/>
          <p:cNvSpPr>
            <a:spLocks noGrp="1" noChangeArrowheads="1"/>
          </p:cNvSpPr>
          <p:nvPr>
            <p:ph type="body" idx="1"/>
          </p:nvPr>
        </p:nvSpPr>
        <p:spPr>
          <a:xfrm>
            <a:off x="1752600" y="1098529"/>
            <a:ext cx="7010400" cy="5302271"/>
          </a:xfrm>
          <a:noFill/>
        </p:spPr>
        <p:txBody>
          <a:bodyPr/>
          <a:lstStyle/>
          <a:p>
            <a:pPr marL="0" indent="0">
              <a:buNone/>
            </a:pPr>
            <a:r>
              <a:rPr lang="en-US" sz="2200" dirty="0"/>
              <a:t>It’s 2011 and </a:t>
            </a:r>
            <a:r>
              <a:rPr lang="en-US" sz="2200" dirty="0" err="1"/>
              <a:t>buidling</a:t>
            </a:r>
            <a:r>
              <a:rPr lang="en-US" sz="2200" dirty="0"/>
              <a:t> websites using web standards is a must in every web project. This topic and its pros and cons have been discussed for the past decades by many industry experts.  Since web standards encourage the separation of content and its presentation, web designers often use a separate (or sometimes than one) CSS file to design their sites. </a:t>
            </a:r>
            <a:endParaRPr lang="en-US" sz="2200" dirty="0" smtClean="0"/>
          </a:p>
          <a:p>
            <a:pPr marL="0" indent="0">
              <a:buNone/>
            </a:pPr>
            <a:r>
              <a:rPr lang="en-US" sz="2200" dirty="0" smtClean="0"/>
              <a:t>Therefore</a:t>
            </a:r>
            <a:r>
              <a:rPr lang="en-US" sz="2200" dirty="0"/>
              <a:t>, take this similar approach and apply to </a:t>
            </a:r>
            <a:r>
              <a:rPr lang="en-US" sz="2200" dirty="0" err="1"/>
              <a:t>DotNetNuke</a:t>
            </a:r>
            <a:r>
              <a:rPr lang="en-US" sz="2200" dirty="0"/>
              <a:t> skinning by having all the CSS for typography, layout and positioning, navigation, and other design elements in skin.css. By doing so, the content administrator will have less opportunity to alter the original design unless he/she has access to the skin </a:t>
            </a:r>
            <a:r>
              <a:rPr lang="en-US" sz="2200" dirty="0" smtClean="0"/>
              <a:t>itself</a:t>
            </a:r>
            <a:endParaRPr lang="en-US" sz="2200" i="0" dirty="0"/>
          </a:p>
        </p:txBody>
      </p:sp>
      <p:sp>
        <p:nvSpPr>
          <p:cNvPr id="2" name="Footer Placeholder 1"/>
          <p:cNvSpPr>
            <a:spLocks noGrp="1"/>
          </p:cNvSpPr>
          <p:nvPr>
            <p:ph type="ftr" sz="quarter" idx="11"/>
          </p:nvPr>
        </p:nvSpPr>
        <p:spPr/>
        <p:txBody>
          <a:bodyPr/>
          <a:lstStyle/>
          <a:p>
            <a:r>
              <a:rPr lang="en-US" smtClean="0"/>
              <a:t>Vision Consultants  </a:t>
            </a:r>
            <a:endParaRPr lang="en-US" dirty="0"/>
          </a:p>
        </p:txBody>
      </p:sp>
    </p:spTree>
    <p:extLst>
      <p:ext uri="{BB962C8B-B14F-4D97-AF65-F5344CB8AC3E}">
        <p14:creationId xmlns:p14="http://schemas.microsoft.com/office/powerpoint/2010/main" val="216894566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lassroom expectations">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expectations</Template>
  <TotalTime>334</TotalTime>
  <Words>647</Words>
  <Application>Microsoft Office PowerPoint</Application>
  <PresentationFormat>On-screen Show (4:3)</PresentationFormat>
  <Paragraphs>184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Tahoma</vt:lpstr>
      <vt:lpstr>Wingdings</vt:lpstr>
      <vt:lpstr>Classroom expectations</vt:lpstr>
      <vt:lpstr>DotNetNuke</vt:lpstr>
      <vt:lpstr>DotNetNuke Training Setup</vt:lpstr>
      <vt:lpstr>Recommended Downloads</vt:lpstr>
      <vt:lpstr>Day 1: Installation</vt:lpstr>
      <vt:lpstr>Day 2: Configuration</vt:lpstr>
      <vt:lpstr>Day 2: Configuration</vt:lpstr>
      <vt:lpstr>Day 3: Extensions</vt:lpstr>
      <vt:lpstr>DotNetNuke CSS Precedence</vt:lpstr>
      <vt:lpstr>skin.css</vt:lpstr>
      <vt:lpstr>container.css</vt:lpstr>
      <vt:lpstr>Day 3: Development</vt:lpstr>
      <vt:lpstr>Day 4: Development</vt:lpstr>
      <vt:lpstr>Day 4: Micro ORM</vt:lpstr>
      <vt:lpstr>Day 5: Integration</vt:lpstr>
      <vt:lpstr>Day 5: Integration</vt:lpstr>
      <vt:lpstr>Thank You</vt:lpstr>
    </vt:vector>
  </TitlesOfParts>
  <Company>Vision Consultants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DotNetNuke</dc:title>
  <dc:subject>Introduction to DotNetNuke</dc:subject>
  <dc:creator>Jaydeep Bhatt</dc:creator>
  <cp:lastModifiedBy>Jaydeep Bhatt</cp:lastModifiedBy>
  <cp:revision>28</cp:revision>
  <dcterms:created xsi:type="dcterms:W3CDTF">2012-08-15T13:36:56Z</dcterms:created>
  <dcterms:modified xsi:type="dcterms:W3CDTF">2015-05-04T04:05:18Z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